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5607" r:id="rId2"/>
    <p:sldMasterId id="2147485619" r:id="rId3"/>
    <p:sldMasterId id="2147485631" r:id="rId4"/>
    <p:sldMasterId id="2147485643" r:id="rId5"/>
    <p:sldMasterId id="2147485655" r:id="rId6"/>
    <p:sldMasterId id="2147485667" r:id="rId7"/>
    <p:sldMasterId id="2147485679" r:id="rId8"/>
  </p:sldMasterIdLst>
  <p:notesMasterIdLst>
    <p:notesMasterId r:id="rId25"/>
  </p:notesMasterIdLst>
  <p:handoutMasterIdLst>
    <p:handoutMasterId r:id="rId26"/>
  </p:handoutMasterIdLst>
  <p:sldIdLst>
    <p:sldId id="735" r:id="rId9"/>
    <p:sldId id="726" r:id="rId10"/>
    <p:sldId id="722" r:id="rId11"/>
    <p:sldId id="730" r:id="rId12"/>
    <p:sldId id="731" r:id="rId13"/>
    <p:sldId id="729" r:id="rId14"/>
    <p:sldId id="732" r:id="rId15"/>
    <p:sldId id="733" r:id="rId16"/>
    <p:sldId id="734" r:id="rId17"/>
    <p:sldId id="737" r:id="rId18"/>
    <p:sldId id="738" r:id="rId19"/>
    <p:sldId id="740" r:id="rId20"/>
    <p:sldId id="739" r:id="rId21"/>
    <p:sldId id="741" r:id="rId22"/>
    <p:sldId id="736" r:id="rId23"/>
    <p:sldId id="748" r:id="rId24"/>
  </p:sldIdLst>
  <p:sldSz cx="9144000" cy="6858000" type="screen4x3"/>
  <p:notesSz cx="6761163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00"/>
    <a:srgbClr val="191919"/>
    <a:srgbClr val="CDE0E8"/>
    <a:srgbClr val="00D05E"/>
    <a:srgbClr val="606060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4" autoAdjust="0"/>
    <p:restoredTop sz="96170" autoAdjust="0"/>
  </p:normalViewPr>
  <p:slideViewPr>
    <p:cSldViewPr>
      <p:cViewPr>
        <p:scale>
          <a:sx n="200" d="100"/>
          <a:sy n="20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422" cy="497526"/>
          </a:xfrm>
          <a:prstGeom prst="rect">
            <a:avLst/>
          </a:prstGeom>
        </p:spPr>
        <p:txBody>
          <a:bodyPr vert="horz" lIns="91160" tIns="45579" rIns="91160" bIns="4557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148" y="1"/>
            <a:ext cx="2930421" cy="497526"/>
          </a:xfrm>
          <a:prstGeom prst="rect">
            <a:avLst/>
          </a:prstGeom>
        </p:spPr>
        <p:txBody>
          <a:bodyPr vert="horz" lIns="91160" tIns="45579" rIns="91160" bIns="4557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4C659C-AD1A-4C4B-B6DB-487160511B57}" type="datetimeFigureOut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3389"/>
            <a:ext cx="2930422" cy="497525"/>
          </a:xfrm>
          <a:prstGeom prst="rect">
            <a:avLst/>
          </a:prstGeom>
        </p:spPr>
        <p:txBody>
          <a:bodyPr vert="horz" lIns="91160" tIns="45579" rIns="91160" bIns="4557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148" y="9443389"/>
            <a:ext cx="2930421" cy="497525"/>
          </a:xfrm>
          <a:prstGeom prst="rect">
            <a:avLst/>
          </a:prstGeom>
        </p:spPr>
        <p:txBody>
          <a:bodyPr vert="horz" wrap="square" lIns="91160" tIns="45579" rIns="91160" bIns="455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2901F8D-3D5F-4F65-8588-771506FF2FA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162626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422" cy="497526"/>
          </a:xfrm>
          <a:prstGeom prst="rect">
            <a:avLst/>
          </a:prstGeom>
        </p:spPr>
        <p:txBody>
          <a:bodyPr vert="horz" lIns="91160" tIns="45579" rIns="91160" bIns="4557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148" y="1"/>
            <a:ext cx="2930421" cy="497526"/>
          </a:xfrm>
          <a:prstGeom prst="rect">
            <a:avLst/>
          </a:prstGeom>
        </p:spPr>
        <p:txBody>
          <a:bodyPr vert="horz" lIns="91160" tIns="45579" rIns="91160" bIns="4557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FFB44CA-5AD0-4B1B-9B99-2DBD5F203D67}" type="datetimeFigureOut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3763" y="744538"/>
            <a:ext cx="4973637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60" tIns="45579" rIns="91160" bIns="45579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640" y="4722494"/>
            <a:ext cx="5409887" cy="4474531"/>
          </a:xfrm>
          <a:prstGeom prst="rect">
            <a:avLst/>
          </a:prstGeom>
        </p:spPr>
        <p:txBody>
          <a:bodyPr vert="horz" lIns="91160" tIns="45579" rIns="91160" bIns="4557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389"/>
            <a:ext cx="2930422" cy="497525"/>
          </a:xfrm>
          <a:prstGeom prst="rect">
            <a:avLst/>
          </a:prstGeom>
        </p:spPr>
        <p:txBody>
          <a:bodyPr vert="horz" lIns="91160" tIns="45579" rIns="91160" bIns="4557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148" y="9443389"/>
            <a:ext cx="2930421" cy="497525"/>
          </a:xfrm>
          <a:prstGeom prst="rect">
            <a:avLst/>
          </a:prstGeom>
        </p:spPr>
        <p:txBody>
          <a:bodyPr vert="horz" wrap="square" lIns="91160" tIns="45579" rIns="91160" bIns="455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021DA48-D20D-47EE-8524-F690EBDDF93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537093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Титульный слайд</a:t>
            </a:r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890" indent="-28303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2139" indent="-22642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4994" indent="-22642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7850" indent="-22642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90706" indent="-226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3561" indent="-226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6416" indent="-226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9271" indent="-22642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6F276125-89CD-4476-891C-D01E769C12B8}" type="slidenum">
              <a:rPr lang="ru-RU" smtClean="0">
                <a:solidFill>
                  <a:prstClr val="black"/>
                </a:solidFill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474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403544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3538955"/>
            <a:ext cx="8458200" cy="1222375"/>
          </a:xfrm>
          <a:effectLst/>
        </p:spPr>
        <p:txBody>
          <a:bodyPr anchor="t"/>
          <a:lstStyle>
            <a:lvl1pPr>
              <a:defRPr>
                <a:effectLst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2571744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159DC-14F9-49CE-8B10-CB9A5AF225AC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8905B-57AF-4E18-BE6B-F6D3F234AD5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167267844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6449C-A824-4933-A232-AE4ED0374C3C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47ABC-F4A5-41AD-8C00-28A6E21B833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34340771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6BE8D-E904-40D5-B6AF-B1E926AE9155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19162-BC75-434E-B276-576D5310009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843529719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325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316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271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375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831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215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3764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463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422EC-D11B-44B2-B151-D7E16421E2C4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48938-04E9-4FA3-9C69-2F54959540D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48298795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384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5969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281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403544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3538955"/>
            <a:ext cx="8458200" cy="1222375"/>
          </a:xfrm>
          <a:effectLst/>
        </p:spPr>
        <p:txBody>
          <a:bodyPr anchor="t"/>
          <a:lstStyle>
            <a:lvl1pPr>
              <a:defRPr>
                <a:effectLst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2571744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66E9-2E54-456B-AC48-39C23C141F46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975269-8675-473E-AEC1-40CDAB9F6CC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42401047"/>
      </p:ext>
    </p:extLst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78848-005F-486A-BC5C-3C993CCC2976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8CFA37-EB7B-411D-9657-725862DE05F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439770255"/>
      </p:ext>
    </p:extLst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AA662-228E-49E8-AC6A-8498DEDE01FA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0621341-9A9A-486C-8021-AF57802DA59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64097688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4E404-7EED-495E-9DB2-785290BE430C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576379-E6A5-4243-9333-44510B51A50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58310100"/>
      </p:ext>
    </p:extLst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D502B-A282-4180-B6AF-0BAFCFF5FEE5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2BAF91-93B4-4CFA-8B03-63645C843D6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899487980"/>
      </p:ext>
    </p:extLst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6E7C6-AF3E-4187-9961-CA831C17E3FF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ru-RU" altLang="ru-RU" dirty="0"/>
              <a:t>Эффективное управление временем и ресурсами.                                                                                            </a:t>
            </a:r>
            <a:fld id="{CC794BDD-929E-43A9-9436-5369268A60D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234234612"/>
      </p:ext>
    </p:extLst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625C2-66CA-453D-B7D1-8A7134EF668F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75710D-E693-419A-B55D-B79DE2C83BE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305918622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FF009-196A-423D-99B5-3FEDBD2C1B35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BBDCB-B690-4831-8F3D-797B6DE12BB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89606729"/>
      </p:ext>
    </p:extLst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6F831-4390-4551-B069-C8F7DB5A9D86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6F21D3-78C1-4BBA-898E-0142C9C89D5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17254536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3A1E1-9907-41BC-9AC6-8E751E02544E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E74331-F606-4302-9EA6-54E97DE84BD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796991938"/>
      </p:ext>
    </p:extLst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E28D6-47B4-48CE-87A5-1E5FC5267426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2B0D0C-D6D8-47A7-B746-AB01B103C92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40377932"/>
      </p:ext>
    </p:extLst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8B9FE-10CA-4289-9445-384C5C1D7F60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10655F-428B-4ECC-A4AC-526CDBD371E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400816115"/>
      </p:ext>
    </p:extLst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403544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3538955"/>
            <a:ext cx="8458200" cy="1222375"/>
          </a:xfrm>
          <a:effectLst/>
        </p:spPr>
        <p:txBody>
          <a:bodyPr anchor="t"/>
          <a:lstStyle>
            <a:lvl1pPr>
              <a:defRPr>
                <a:effectLst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2571744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159DC-14F9-49CE-8B10-CB9A5AF225AC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8905B-57AF-4E18-BE6B-F6D3F234AD5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428333730"/>
      </p:ext>
    </p:extLst>
  </p:cSld>
  <p:clrMapOvr>
    <a:masterClrMapping/>
  </p:clrMapOvr>
  <p:transition spd="slow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422EC-D11B-44B2-B151-D7E16421E2C4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48938-04E9-4FA3-9C69-2F54959540D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857073618"/>
      </p:ext>
    </p:extLst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FF009-196A-423D-99B5-3FEDBD2C1B35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BBDCB-B690-4831-8F3D-797B6DE12BB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213696810"/>
      </p:ext>
    </p:extLst>
  </p:cSld>
  <p:clrMapOvr>
    <a:masterClrMapping/>
  </p:clrMapOvr>
  <p:transition spd="slow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EC07F-C6B7-44DB-91FE-3C5E4252708C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106A7-C5E0-4DBF-8BF5-B953F795C2E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57355399"/>
      </p:ext>
    </p:extLst>
  </p:cSld>
  <p:clrMapOvr>
    <a:masterClrMapping/>
  </p:clrMapOvr>
  <p:transition spd="slow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5C7C9-C519-4500-B10A-796090DE9499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7FF4C-C931-4886-9C84-2DC3BF6A2C2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22462129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09AFA-9590-4956-B95A-A2BEA89A36A8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dirty="0"/>
              <a:t>Эффективное управление временем и ресурсами.                                                                                            </a:t>
            </a:r>
            <a:fld id="{F44DED03-ECD7-45ED-9C74-A1F76890AF5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9700920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EC07F-C6B7-44DB-91FE-3C5E4252708C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106A7-C5E0-4DBF-8BF5-B953F795C2E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58963054"/>
      </p:ext>
    </p:extLst>
  </p:cSld>
  <p:clrMapOvr>
    <a:masterClrMapping/>
  </p:clrMapOvr>
  <p:transition spd="slow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4A3F4-D734-4FAD-A280-3C7CC41F048A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8AFAE-44F3-4AED-99FD-8404730DEAD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282235029"/>
      </p:ext>
    </p:extLst>
  </p:cSld>
  <p:clrMapOvr>
    <a:masterClrMapping/>
  </p:clrMapOvr>
  <p:transition spd="slow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A5A53-FA86-47A1-9256-5202251163DD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9E0CA-15EC-4658-9230-96D7C7D15C8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360523429"/>
      </p:ext>
    </p:extLst>
  </p:cSld>
  <p:clrMapOvr>
    <a:masterClrMapping/>
  </p:clrMapOvr>
  <p:transition spd="slow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1BDE-BA71-47C7-981E-2F067AC6FEFF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63340-DF4D-4380-8DAB-F87E1FBE61E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05005237"/>
      </p:ext>
    </p:extLst>
  </p:cSld>
  <p:clrMapOvr>
    <a:masterClrMapping/>
  </p:clrMapOvr>
  <p:transition spd="slow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6449C-A824-4933-A232-AE4ED0374C3C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47ABC-F4A5-41AD-8C00-28A6E21B833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60560243"/>
      </p:ext>
    </p:extLst>
  </p:cSld>
  <p:clrMapOvr>
    <a:masterClrMapping/>
  </p:clrMapOvr>
  <p:transition spd="slow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6BE8D-E904-40D5-B6AF-B1E926AE9155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19162-BC75-434E-B276-576D5310009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87560230"/>
      </p:ext>
    </p:extLst>
  </p:cSld>
  <p:clrMapOvr>
    <a:masterClrMapping/>
  </p:clrMapOvr>
  <p:transition spd="slow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4035449"/>
            <a:ext cx="8629650" cy="238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  <a:cs typeface="Arial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3538956"/>
            <a:ext cx="8458200" cy="1222375"/>
          </a:xfrm>
          <a:effectLst/>
        </p:spPr>
        <p:txBody>
          <a:bodyPr anchor="t"/>
          <a:lstStyle>
            <a:lvl1pPr>
              <a:defRPr>
                <a:effectLst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2571744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1AB9-5613-48A7-B137-B7DED19F2555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6319-AE09-4AAA-BFF8-B6342AFA706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86404505"/>
      </p:ext>
    </p:extLst>
  </p:cSld>
  <p:clrMapOvr>
    <a:masterClrMapping/>
  </p:clrMapOvr>
  <p:transition spd="slow">
    <p:push dir="u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FC785-B2D4-408F-96BB-A28FE8860B3B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74F0D-8650-4427-962A-DAD8DB4AB8A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66377758"/>
      </p:ext>
    </p:extLst>
  </p:cSld>
  <p:clrMapOvr>
    <a:masterClrMapping/>
  </p:clrMapOvr>
  <p:transition spd="slow">
    <p:push dir="u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4"/>
            <a:ext cx="8629650" cy="238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  <a:cs typeface="Arial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6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8C211-0506-495C-BB29-FE07B000EEE7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2E8A8-5C17-47A9-8BE8-31DA4AE4704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602289576"/>
      </p:ext>
    </p:extLst>
  </p:cSld>
  <p:clrMapOvr>
    <a:masterClrMapping/>
  </p:clrMapOvr>
  <p:transition spd="slow">
    <p:push dir="u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63420-B11E-4DC0-BE40-07ACF1BF6A9E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97EB8-66F2-47FE-A5DA-ED53C7E0449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13245192"/>
      </p:ext>
    </p:extLst>
  </p:cSld>
  <p:clrMapOvr>
    <a:masterClrMapping/>
  </p:clrMapOvr>
  <p:transition spd="slow">
    <p:push dir="u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1"/>
            <a:ext cx="8629650" cy="238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  <a:cs typeface="Arial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3"/>
            <a:ext cx="8610600" cy="88265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49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31" y="666749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BB39F-A77F-4D2A-9551-ADA9644561B2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65C91-461E-474C-8C4B-46B69DC9FE6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017329296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5C7C9-C519-4500-B10A-796090DE9499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7FF4C-C931-4886-9C84-2DC3BF6A2C2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62921016"/>
      </p:ext>
    </p:extLst>
  </p:cSld>
  <p:clrMapOvr>
    <a:masterClrMapping/>
  </p:clrMapOvr>
  <p:transition spd="slow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9D125-37AF-4943-8BF9-A947820A3C21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dirty="0"/>
              <a:t>Эффективное управление временем и ресурсами.                                                                                            </a:t>
            </a:r>
            <a:fld id="{5AFAA24F-AA9F-4B8C-909E-D40A2F67274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99512769"/>
      </p:ext>
    </p:extLst>
  </p:cSld>
  <p:clrMapOvr>
    <a:masterClrMapping/>
  </p:clrMapOvr>
  <p:transition spd="slow">
    <p:push dir="u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8495B-CE66-42A8-80C0-FEC0B978764E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04FF2-2A80-4E91-9836-0DFA957C6F4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70625018"/>
      </p:ext>
    </p:extLst>
  </p:cSld>
  <p:clrMapOvr>
    <a:masterClrMapping/>
  </p:clrMapOvr>
  <p:transition spd="slow">
    <p:push dir="u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9"/>
            <a:ext cx="8629650" cy="238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  <a:cs typeface="Arial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6" y="609599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599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6ED3E-9D2A-4BB6-A1F3-EB5D0F5284AE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B12C2-2B59-4C3B-857A-4B614C2FD50D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77746365"/>
      </p:ext>
    </p:extLst>
  </p:cSld>
  <p:clrMapOvr>
    <a:masterClrMapping/>
  </p:clrMapOvr>
  <p:transition spd="slow">
    <p:push dir="u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3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7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B1D40-791F-44FD-8567-9D966131354A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D5B1E-942B-421E-B2A0-03F843B841E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02984675"/>
      </p:ext>
    </p:extLst>
  </p:cSld>
  <p:clrMapOvr>
    <a:masterClrMapping/>
  </p:clrMapOvr>
  <p:transition spd="slow">
    <p:push dir="u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15E75-CFE8-4C34-9FFC-8294DD8DD8DC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CD3C1-FEC5-4672-AFF9-E9DCA495415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19841332"/>
      </p:ext>
    </p:extLst>
  </p:cSld>
  <p:clrMapOvr>
    <a:masterClrMapping/>
  </p:clrMapOvr>
  <p:transition spd="slow">
    <p:push dir="u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7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7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779D7-2D86-453E-B8C5-756D0CA43E27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54EFE-E65A-44B5-88BE-784409EBEEA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31590107"/>
      </p:ext>
    </p:extLst>
  </p:cSld>
  <p:clrMapOvr>
    <a:masterClrMapping/>
  </p:clrMapOvr>
  <p:transition spd="slow">
    <p:push dir="u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403544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3538955"/>
            <a:ext cx="8458200" cy="1222375"/>
          </a:xfrm>
          <a:effectLst/>
        </p:spPr>
        <p:txBody>
          <a:bodyPr anchor="t"/>
          <a:lstStyle>
            <a:lvl1pPr>
              <a:defRPr>
                <a:effectLst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2571744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159DC-14F9-49CE-8B10-CB9A5AF225AC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8905B-57AF-4E18-BE6B-F6D3F234AD5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24724478"/>
      </p:ext>
    </p:extLst>
  </p:cSld>
  <p:clrMapOvr>
    <a:masterClrMapping/>
  </p:clrMapOvr>
  <p:transition spd="slow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422EC-D11B-44B2-B151-D7E16421E2C4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48938-04E9-4FA3-9C69-2F54959540D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881332420"/>
      </p:ext>
    </p:extLst>
  </p:cSld>
  <p:clrMapOvr>
    <a:masterClrMapping/>
  </p:clrMapOvr>
  <p:transition spd="slow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FF009-196A-423D-99B5-3FEDBD2C1B35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BBDCB-B690-4831-8F3D-797B6DE12BB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759856669"/>
      </p:ext>
    </p:extLst>
  </p:cSld>
  <p:clrMapOvr>
    <a:masterClrMapping/>
  </p:clrMapOvr>
  <p:transition spd="slow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EC07F-C6B7-44DB-91FE-3C5E4252708C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106A7-C5E0-4DBF-8BF5-B953F795C2E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63489797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09AFA-9590-4956-B95A-A2BEA89A36A8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4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dirty="0"/>
              <a:t>Эффективное управление временем и ресурсами.                                                                                            </a:t>
            </a:r>
            <a:fld id="{F44DED03-ECD7-45ED-9C74-A1F76890AF5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47400139"/>
      </p:ext>
    </p:extLst>
  </p:cSld>
  <p:clrMapOvr>
    <a:masterClrMapping/>
  </p:clrMapOvr>
  <p:transition spd="slow"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5C7C9-C519-4500-B10A-796090DE9499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7FF4C-C931-4886-9C84-2DC3BF6A2C2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3754629"/>
      </p:ext>
    </p:extLst>
  </p:cSld>
  <p:clrMapOvr>
    <a:masterClrMapping/>
  </p:clrMapOvr>
  <p:transition spd="slow"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09AFA-9590-4956-B95A-A2BEA89A36A8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dirty="0"/>
              <a:t>Эффективное управление временем и ресурсами.                                                                                            </a:t>
            </a:r>
            <a:fld id="{F44DED03-ECD7-45ED-9C74-A1F76890AF5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194028666"/>
      </p:ext>
    </p:extLst>
  </p:cSld>
  <p:clrMapOvr>
    <a:masterClrMapping/>
  </p:clrMapOvr>
  <p:transition spd="slow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4A3F4-D734-4FAD-A280-3C7CC41F048A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8AFAE-44F3-4AED-99FD-8404730DEAD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17228479"/>
      </p:ext>
    </p:extLst>
  </p:cSld>
  <p:clrMapOvr>
    <a:masterClrMapping/>
  </p:clrMapOvr>
  <p:transition spd="slow"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A5A53-FA86-47A1-9256-5202251163DD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9E0CA-15EC-4658-9230-96D7C7D15C8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47281534"/>
      </p:ext>
    </p:extLst>
  </p:cSld>
  <p:clrMapOvr>
    <a:masterClrMapping/>
  </p:clrMapOvr>
  <p:transition spd="slow"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1BDE-BA71-47C7-981E-2F067AC6FEFF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63340-DF4D-4380-8DAB-F87E1FBE61E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661600894"/>
      </p:ext>
    </p:extLst>
  </p:cSld>
  <p:clrMapOvr>
    <a:masterClrMapping/>
  </p:clrMapOvr>
  <p:transition spd="slow"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6449C-A824-4933-A232-AE4ED0374C3C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47ABC-F4A5-41AD-8C00-28A6E21B833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02462542"/>
      </p:ext>
    </p:extLst>
  </p:cSld>
  <p:clrMapOvr>
    <a:masterClrMapping/>
  </p:clrMapOvr>
  <p:transition spd="slow"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6BE8D-E904-40D5-B6AF-B1E926AE9155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19162-BC75-434E-B276-576D5310009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6124382"/>
      </p:ext>
    </p:extLst>
  </p:cSld>
  <p:clrMapOvr>
    <a:masterClrMapping/>
  </p:clrMapOvr>
  <p:transition spd="slow"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72971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97729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07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4A3F4-D734-4FAD-A280-3C7CC41F048A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8AFAE-44F3-4AED-99FD-8404730DEAD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47233766"/>
      </p:ext>
    </p:extLst>
  </p:cSld>
  <p:clrMapOvr>
    <a:masterClrMapping/>
  </p:clrMapOvr>
  <p:transition spd="slow"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03696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18452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6966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91084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88567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4397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97537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89071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19893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420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A5A53-FA86-47A1-9256-5202251163DD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9E0CA-15EC-4658-9230-96D7C7D15C8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10576564"/>
      </p:ext>
    </p:extLst>
  </p:cSld>
  <p:clrMapOvr>
    <a:masterClrMapping/>
  </p:clrMapOvr>
  <p:transition spd="slow"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12009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30769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22542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77904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9244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04264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9449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29304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47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1BDE-BA71-47C7-981E-2F067AC6FEFF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63340-DF4D-4380-8DAB-F87E1FBE61E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55495170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53CA58-E24D-48F9-916C-663261E72279}" type="datetime1">
              <a:rPr lang="ru-RU"/>
              <a:pPr>
                <a:defRPr/>
              </a:pPr>
              <a:t>16.05.2025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468313" y="6477000"/>
            <a:ext cx="8523287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268EA8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C0C9FBB0-551E-4EF2-8F0E-6AEB422DC49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96" r:id="rId1"/>
    <p:sldLayoutId id="2147485597" r:id="rId2"/>
    <p:sldLayoutId id="2147485598" r:id="rId3"/>
    <p:sldLayoutId id="2147485599" r:id="rId4"/>
    <p:sldLayoutId id="2147485600" r:id="rId5"/>
    <p:sldLayoutId id="2147485601" r:id="rId6"/>
    <p:sldLayoutId id="2147485602" r:id="rId7"/>
    <p:sldLayoutId id="2147485603" r:id="rId8"/>
    <p:sldLayoutId id="2147485604" r:id="rId9"/>
    <p:sldLayoutId id="2147485605" r:id="rId10"/>
    <p:sldLayoutId id="2147485606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F69D6900-F722-4039-A2AB-B2645AA832A3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8FFBCAF5-8325-4AA7-8A96-FF166E02FD9E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2113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08" r:id="rId1"/>
    <p:sldLayoutId id="2147485609" r:id="rId2"/>
    <p:sldLayoutId id="2147485610" r:id="rId3"/>
    <p:sldLayoutId id="2147485611" r:id="rId4"/>
    <p:sldLayoutId id="2147485612" r:id="rId5"/>
    <p:sldLayoutId id="2147485613" r:id="rId6"/>
    <p:sldLayoutId id="2147485614" r:id="rId7"/>
    <p:sldLayoutId id="2147485615" r:id="rId8"/>
    <p:sldLayoutId id="2147485616" r:id="rId9"/>
    <p:sldLayoutId id="2147485617" r:id="rId10"/>
    <p:sldLayoutId id="214748561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CDB5BC-2F3D-4794-9EF9-1ABCBE985B9C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468313" y="6477000"/>
            <a:ext cx="8523287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268EA8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9D923649-796C-4BD6-9DA9-00CBA7DC262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796888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20" r:id="rId1"/>
    <p:sldLayoutId id="2147485621" r:id="rId2"/>
    <p:sldLayoutId id="2147485622" r:id="rId3"/>
    <p:sldLayoutId id="2147485623" r:id="rId4"/>
    <p:sldLayoutId id="2147485624" r:id="rId5"/>
    <p:sldLayoutId id="2147485625" r:id="rId6"/>
    <p:sldLayoutId id="2147485626" r:id="rId7"/>
    <p:sldLayoutId id="2147485627" r:id="rId8"/>
    <p:sldLayoutId id="2147485628" r:id="rId9"/>
    <p:sldLayoutId id="2147485629" r:id="rId10"/>
    <p:sldLayoutId id="2147485630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53CA58-E24D-48F9-916C-663261E72279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468313" y="6477000"/>
            <a:ext cx="8523287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268EA8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C0C9FBB0-551E-4EF2-8F0E-6AEB422DC49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15491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32" r:id="rId1"/>
    <p:sldLayoutId id="2147485633" r:id="rId2"/>
    <p:sldLayoutId id="2147485634" r:id="rId3"/>
    <p:sldLayoutId id="2147485635" r:id="rId4"/>
    <p:sldLayoutId id="2147485636" r:id="rId5"/>
    <p:sldLayoutId id="2147485637" r:id="rId6"/>
    <p:sldLayoutId id="2147485638" r:id="rId7"/>
    <p:sldLayoutId id="2147485639" r:id="rId8"/>
    <p:sldLayoutId id="2147485640" r:id="rId9"/>
    <p:sldLayoutId id="2147485641" r:id="rId10"/>
    <p:sldLayoutId id="2147485642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901"/>
            <a:ext cx="8629650" cy="238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  <a:cs typeface="Arial" charset="0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0BEB0A-2EA1-4971-BC60-02A35A77F908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468313" y="6477000"/>
            <a:ext cx="8523287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268EA8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8309B2F-49D0-4063-A2A7-17A840F6788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901"/>
            <a:ext cx="8629650" cy="238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  <a:cs typeface="Arial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9"/>
            <a:ext cx="8629650" cy="238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35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44" r:id="rId1"/>
    <p:sldLayoutId id="2147485645" r:id="rId2"/>
    <p:sldLayoutId id="2147485646" r:id="rId3"/>
    <p:sldLayoutId id="2147485647" r:id="rId4"/>
    <p:sldLayoutId id="2147485648" r:id="rId5"/>
    <p:sldLayoutId id="2147485649" r:id="rId6"/>
    <p:sldLayoutId id="2147485650" r:id="rId7"/>
    <p:sldLayoutId id="2147485651" r:id="rId8"/>
    <p:sldLayoutId id="2147485652" r:id="rId9"/>
    <p:sldLayoutId id="2147485653" r:id="rId10"/>
    <p:sldLayoutId id="2147485654" r:id="rId11"/>
  </p:sldLayoutIdLst>
  <p:transition spd="slow">
    <p:push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53CA58-E24D-48F9-916C-663261E72279}" type="datetime1">
              <a:rPr lang="ru-RU">
                <a:solidFill>
                  <a:srgbClr val="2DA2BF">
                    <a:shade val="75000"/>
                  </a:srgbClr>
                </a:solidFill>
              </a:rPr>
              <a:pPr>
                <a:defRPr/>
              </a:pPr>
              <a:t>16.05.2025</a:t>
            </a:fld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>
              <a:solidFill>
                <a:srgbClr val="2DA2BF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468313" y="6477000"/>
            <a:ext cx="8523287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268EA8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C0C9FBB0-551E-4EF2-8F0E-6AEB422DC49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19075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56" r:id="rId1"/>
    <p:sldLayoutId id="2147485657" r:id="rId2"/>
    <p:sldLayoutId id="2147485658" r:id="rId3"/>
    <p:sldLayoutId id="2147485659" r:id="rId4"/>
    <p:sldLayoutId id="2147485660" r:id="rId5"/>
    <p:sldLayoutId id="2147485661" r:id="rId6"/>
    <p:sldLayoutId id="2147485662" r:id="rId7"/>
    <p:sldLayoutId id="2147485663" r:id="rId8"/>
    <p:sldLayoutId id="2147485664" r:id="rId9"/>
    <p:sldLayoutId id="2147485665" r:id="rId10"/>
    <p:sldLayoutId id="2147485666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6708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68" r:id="rId1"/>
    <p:sldLayoutId id="2147485669" r:id="rId2"/>
    <p:sldLayoutId id="2147485670" r:id="rId3"/>
    <p:sldLayoutId id="2147485671" r:id="rId4"/>
    <p:sldLayoutId id="2147485672" r:id="rId5"/>
    <p:sldLayoutId id="2147485673" r:id="rId6"/>
    <p:sldLayoutId id="2147485674" r:id="rId7"/>
    <p:sldLayoutId id="2147485675" r:id="rId8"/>
    <p:sldLayoutId id="2147485676" r:id="rId9"/>
    <p:sldLayoutId id="2147485677" r:id="rId10"/>
    <p:sldLayoutId id="214748567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16.05.2025</a:t>
            </a:fld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034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80" r:id="rId1"/>
    <p:sldLayoutId id="2147485681" r:id="rId2"/>
    <p:sldLayoutId id="2147485682" r:id="rId3"/>
    <p:sldLayoutId id="2147485683" r:id="rId4"/>
    <p:sldLayoutId id="2147485684" r:id="rId5"/>
    <p:sldLayoutId id="2147485685" r:id="rId6"/>
    <p:sldLayoutId id="2147485686" r:id="rId7"/>
    <p:sldLayoutId id="2147485687" r:id="rId8"/>
    <p:sldLayoutId id="2147485688" r:id="rId9"/>
    <p:sldLayoutId id="2147485689" r:id="rId10"/>
    <p:sldLayoutId id="214748569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8424935" cy="295232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100" dirty="0" smtClean="0">
                <a:latin typeface="+mn-lt"/>
              </a:rPr>
              <a:t>                           </a:t>
            </a:r>
            <a:r>
              <a:rPr lang="ru-RU" sz="2700" dirty="0" smtClean="0">
                <a:latin typeface="+mn-lt"/>
              </a:rPr>
              <a:t/>
            </a:r>
            <a:br>
              <a:rPr lang="ru-RU" sz="2700" dirty="0" smtClean="0">
                <a:latin typeface="+mn-lt"/>
              </a:rPr>
            </a:br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endParaRPr lang="ru-RU" dirty="0">
              <a:latin typeface="+mn-lt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467885" y="260648"/>
            <a:ext cx="6424596" cy="792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ОБЛАСТНОЕ ГОСУДАРСТВЕННОЕ АВТОНОМНОЕ ПРОФЕССИОНАЛЬНОЕ ОБРАЗОВАТЕЛЬНОЕ УЧРЕЖЕНИЕ </a:t>
            </a:r>
            <a:r>
              <a:rPr lang="ru-RU" sz="1600" b="1" kern="0" cap="all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kern="0" cap="all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яковлевский</a:t>
            </a:r>
            <a:r>
              <a:rPr lang="ru-RU" sz="1600" b="1" kern="0" cap="all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политехнический  техникум</a:t>
            </a:r>
            <a:r>
              <a:rPr lang="ru-RU" sz="1600" b="1" kern="0" cap="all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504" y="4947507"/>
            <a:ext cx="52229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Заместитель директора по АХР Кротов А.В.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ОГАПОУ «Яковлевский политехнический техникум»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902" y="5700769"/>
            <a:ext cx="3393281" cy="277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г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Строитель,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1656184" cy="15841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339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9250" y="603250"/>
            <a:ext cx="1795463" cy="5032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ДИАГРАММА ПАРЕТО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7558670" y="6088436"/>
            <a:ext cx="971550" cy="431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ru-RU" sz="1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№ проблемы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558181"/>
              </p:ext>
            </p:extLst>
          </p:nvPr>
        </p:nvGraphicFramePr>
        <p:xfrm>
          <a:off x="2900363" y="112713"/>
          <a:ext cx="4433454" cy="6227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606"/>
                <a:gridCol w="492606"/>
                <a:gridCol w="454948"/>
                <a:gridCol w="530264"/>
                <a:gridCol w="492606"/>
                <a:gridCol w="492606"/>
                <a:gridCol w="444193"/>
                <a:gridCol w="541019"/>
                <a:gridCol w="492606"/>
              </a:tblGrid>
              <a:tr h="365201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4357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5201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9273" name="TextBox 2"/>
          <p:cNvSpPr txBox="1">
            <a:spLocks noChangeArrowheads="1"/>
          </p:cNvSpPr>
          <p:nvPr/>
        </p:nvSpPr>
        <p:spPr bwMode="auto">
          <a:xfrm>
            <a:off x="2260600" y="0"/>
            <a:ext cx="46037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1100" b="1" dirty="0">
                <a:solidFill>
                  <a:srgbClr val="000000"/>
                </a:solidFill>
                <a:latin typeface="Arial" charset="0"/>
                <a:cs typeface="Arial" charset="0"/>
              </a:rPr>
              <a:t>мин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60600" y="-4994"/>
            <a:ext cx="680992" cy="64479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endParaRPr lang="ru-RU" sz="12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7310</a:t>
            </a:r>
          </a:p>
          <a:p>
            <a:pPr eaLnBrk="1" hangingPunct="1"/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ru-RU" sz="12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4375</a:t>
            </a:r>
          </a:p>
          <a:p>
            <a:pPr eaLnBrk="1" hangingPunct="1"/>
            <a:endParaRPr lang="ru-RU" sz="12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3550</a:t>
            </a:r>
          </a:p>
          <a:p>
            <a:pPr eaLnBrk="1" hangingPunct="1"/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2310</a:t>
            </a:r>
          </a:p>
          <a:p>
            <a:pPr eaLnBrk="1" hangingPunct="1"/>
            <a:endParaRPr lang="ru-RU" sz="12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…</a:t>
            </a:r>
          </a:p>
          <a:p>
            <a:pPr eaLnBrk="1" hangingPunct="1"/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500</a:t>
            </a:r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450</a:t>
            </a:r>
          </a:p>
          <a:p>
            <a:pPr eaLnBrk="1" hangingPunct="1"/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400</a:t>
            </a:r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ru-RU" sz="12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350</a:t>
            </a:r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ru-RU" sz="12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300</a:t>
            </a:r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250</a:t>
            </a:r>
          </a:p>
          <a:p>
            <a:pPr eaLnBrk="1" hangingPunct="1"/>
            <a:endParaRPr lang="ru-RU" sz="12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200</a:t>
            </a:r>
          </a:p>
          <a:p>
            <a:pPr eaLnBrk="1" hangingPunct="1"/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150</a:t>
            </a:r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ru-RU" sz="12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100</a:t>
            </a:r>
          </a:p>
          <a:p>
            <a:pPr eaLnBrk="1" hangingPunct="1"/>
            <a:endParaRPr lang="ru-RU" sz="12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50</a:t>
            </a:r>
          </a:p>
          <a:p>
            <a:pPr eaLnBrk="1" hangingPunct="1"/>
            <a:endParaRPr lang="ru-RU" sz="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ru-RU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 0</a:t>
            </a:r>
          </a:p>
        </p:txBody>
      </p:sp>
      <p:sp>
        <p:nvSpPr>
          <p:cNvPr id="89275" name="TextBox 4"/>
          <p:cNvSpPr txBox="1">
            <a:spLocks noChangeArrowheads="1"/>
          </p:cNvSpPr>
          <p:nvPr/>
        </p:nvSpPr>
        <p:spPr bwMode="auto">
          <a:xfrm>
            <a:off x="2895600" y="6321425"/>
            <a:ext cx="4689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ru-RU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   1      2      3      4      5     6     7</a:t>
            </a:r>
            <a:endParaRPr lang="ru-RU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259887" y="4767331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309960" y="5847573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782471" y="5418986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5265542" y="3368667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882034" y="3573016"/>
            <a:ext cx="4411662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17" idx="3"/>
          </p:cNvCxnSpPr>
          <p:nvPr/>
        </p:nvCxnSpPr>
        <p:spPr>
          <a:xfrm flipV="1">
            <a:off x="3453944" y="5549068"/>
            <a:ext cx="350845" cy="3568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endCxn id="28" idx="3"/>
          </p:cNvCxnSpPr>
          <p:nvPr/>
        </p:nvCxnSpPr>
        <p:spPr>
          <a:xfrm flipV="1">
            <a:off x="5339179" y="2082115"/>
            <a:ext cx="472121" cy="136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15" idx="3"/>
          </p:cNvCxnSpPr>
          <p:nvPr/>
        </p:nvCxnSpPr>
        <p:spPr>
          <a:xfrm flipV="1">
            <a:off x="3915760" y="4897413"/>
            <a:ext cx="366445" cy="54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>
            <a:off x="4775750" y="3879763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5788982" y="1952033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6210500" y="394857"/>
            <a:ext cx="152400" cy="152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5262979" y="2558638"/>
            <a:ext cx="152400" cy="152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4803559" y="2889066"/>
            <a:ext cx="152400" cy="152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3839560" y="5170488"/>
            <a:ext cx="152400" cy="152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4282205" y="3944359"/>
            <a:ext cx="152400" cy="152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3301109" y="5588519"/>
            <a:ext cx="152400" cy="152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4387523" y="3050478"/>
            <a:ext cx="440231" cy="893881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4896957" y="2644646"/>
            <a:ext cx="404122" cy="32062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5348666" y="1431436"/>
            <a:ext cx="529347" cy="1137011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endCxn id="47" idx="4"/>
          </p:cNvCxnSpPr>
          <p:nvPr/>
        </p:nvCxnSpPr>
        <p:spPr>
          <a:xfrm flipV="1">
            <a:off x="3943367" y="4096759"/>
            <a:ext cx="415038" cy="1069852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087437" y="5589240"/>
            <a:ext cx="928687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Овал 75"/>
          <p:cNvSpPr/>
          <p:nvPr/>
        </p:nvSpPr>
        <p:spPr>
          <a:xfrm>
            <a:off x="1101725" y="5094288"/>
            <a:ext cx="152400" cy="152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7" name="Овал 76"/>
          <p:cNvSpPr/>
          <p:nvPr/>
        </p:nvSpPr>
        <p:spPr>
          <a:xfrm>
            <a:off x="1087438" y="4795838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9316" name="TextBox 279570"/>
          <p:cNvSpPr txBox="1">
            <a:spLocks noChangeArrowheads="1"/>
          </p:cNvSpPr>
          <p:nvPr/>
        </p:nvSpPr>
        <p:spPr bwMode="auto">
          <a:xfrm>
            <a:off x="433046" y="5341554"/>
            <a:ext cx="62068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Min</a:t>
            </a:r>
            <a:endParaRPr lang="ru-RU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Max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9317" name="TextBox 79"/>
          <p:cNvSpPr txBox="1">
            <a:spLocks noChangeArrowheads="1"/>
          </p:cNvSpPr>
          <p:nvPr/>
        </p:nvSpPr>
        <p:spPr bwMode="auto">
          <a:xfrm>
            <a:off x="468313" y="4675188"/>
            <a:ext cx="619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t>Min</a:t>
            </a:r>
          </a:p>
          <a:p>
            <a:r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t>Max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79572" name="Прямоугольник 279571"/>
          <p:cNvSpPr/>
          <p:nvPr/>
        </p:nvSpPr>
        <p:spPr>
          <a:xfrm>
            <a:off x="292100" y="1277294"/>
            <a:ext cx="183162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Проект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endParaRPr lang="ru-RU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21806">
            <a:off x="4289181" y="4069188"/>
            <a:ext cx="593989" cy="69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034" y="2708801"/>
            <a:ext cx="4419600" cy="5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63" y="5765505"/>
            <a:ext cx="933450" cy="5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202598" flipH="1">
            <a:off x="4810294" y="3471948"/>
            <a:ext cx="691800" cy="403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Овал 38"/>
          <p:cNvSpPr/>
          <p:nvPr/>
        </p:nvSpPr>
        <p:spPr>
          <a:xfrm>
            <a:off x="6233147" y="1171904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46" name="Прямая соединительная линия 45"/>
          <p:cNvCxnSpPr>
            <a:endCxn id="39" idx="3"/>
          </p:cNvCxnSpPr>
          <p:nvPr/>
        </p:nvCxnSpPr>
        <p:spPr>
          <a:xfrm flipV="1">
            <a:off x="5865182" y="1301986"/>
            <a:ext cx="390283" cy="665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Овал 55"/>
          <p:cNvSpPr/>
          <p:nvPr/>
        </p:nvSpPr>
        <p:spPr>
          <a:xfrm>
            <a:off x="5771008" y="1448866"/>
            <a:ext cx="152400" cy="152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V="1">
            <a:off x="3453509" y="5257218"/>
            <a:ext cx="413838" cy="374706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>
            <a:endCxn id="42" idx="4"/>
          </p:cNvCxnSpPr>
          <p:nvPr/>
        </p:nvCxnSpPr>
        <p:spPr>
          <a:xfrm flipV="1">
            <a:off x="5865182" y="547257"/>
            <a:ext cx="421518" cy="913224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95878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50044" y="908720"/>
            <a:ext cx="3259138" cy="714375"/>
          </a:xfrm>
        </p:spPr>
        <p:txBody>
          <a:bodyPr/>
          <a:lstStyle/>
          <a:p>
            <a:pPr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5W1H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62" name="Прямоугольник 9"/>
          <p:cNvSpPr>
            <a:spLocks noChangeArrowheads="1"/>
          </p:cNvSpPr>
          <p:nvPr/>
        </p:nvSpPr>
        <p:spPr bwMode="auto">
          <a:xfrm>
            <a:off x="646906" y="4653136"/>
            <a:ext cx="785018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dirty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Принятое решение: </a:t>
            </a:r>
          </a:p>
          <a:p>
            <a:pPr algn="ctr"/>
            <a:r>
              <a:rPr lang="ru-RU" altLang="ru-RU" dirty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разработать СОК по подготовке к строительным работам  по реставрации и восстановлению мемориального постамента с пушкой на территории техникума </a:t>
            </a:r>
          </a:p>
          <a:p>
            <a:pPr algn="ctr"/>
            <a:r>
              <a:rPr lang="ru-RU" altLang="ru-RU" dirty="0" smtClean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Вклад </a:t>
            </a:r>
            <a:r>
              <a:rPr lang="ru-RU" altLang="ru-RU" dirty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в достижение цели</a:t>
            </a:r>
            <a:r>
              <a:rPr lang="ru-RU" altLang="ru-RU" dirty="0">
                <a:solidFill>
                  <a:prstClr val="black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:</a:t>
            </a:r>
            <a:r>
              <a:rPr lang="ru-RU" altLang="ru-RU" dirty="0">
                <a:solidFill>
                  <a:srgbClr val="DA1F28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:</a:t>
            </a:r>
            <a:r>
              <a:rPr lang="ru-RU" altLang="ru-RU" dirty="0" smtClean="0">
                <a:solidFill>
                  <a:srgbClr val="DA1F28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4 375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7310 </a:t>
            </a:r>
            <a:r>
              <a:rPr lang="ru-RU" alt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мин (57%- 60%)</a:t>
            </a:r>
            <a:endParaRPr lang="ru-RU" altLang="ru-RU" dirty="0">
              <a:solidFill>
                <a:srgbClr val="000000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850" y="188913"/>
            <a:ext cx="84963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r>
              <a:rPr lang="ru-RU" sz="1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208922"/>
              </p:ext>
            </p:extLst>
          </p:nvPr>
        </p:nvGraphicFramePr>
        <p:xfrm>
          <a:off x="755576" y="1628775"/>
          <a:ext cx="7777583" cy="2808339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872994"/>
                <a:gridCol w="1397676"/>
                <a:gridCol w="5506913"/>
              </a:tblGrid>
              <a:tr h="43614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при формировании и проверке счетов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	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4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Кто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Замдиректора по АХР</a:t>
                      </a:r>
                    </a:p>
                  </a:txBody>
                  <a:tcPr marL="68580" marR="68580" marT="0" marB="0"/>
                </a:tc>
              </a:tr>
              <a:tr h="474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Теряет время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4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Когда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eaLnBrk="1" fontAlgn="t" hangingPunct="1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При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проверке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счетов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4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Подсчет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данных, несоответствие заявке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74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</a:t>
                      </a: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Работа с большим объемом  информации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2196" name="TextBox 3"/>
          <p:cNvSpPr txBox="1">
            <a:spLocks noChangeArrowheads="1"/>
          </p:cNvSpPr>
          <p:nvPr/>
        </p:nvSpPr>
        <p:spPr bwMode="auto">
          <a:xfrm>
            <a:off x="1043609" y="2600547"/>
            <a:ext cx="325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?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92197" name="TextBox 7"/>
          <p:cNvSpPr txBox="1">
            <a:spLocks noChangeArrowheads="1"/>
          </p:cNvSpPr>
          <p:nvPr/>
        </p:nvSpPr>
        <p:spPr bwMode="auto">
          <a:xfrm>
            <a:off x="1043609" y="3963431"/>
            <a:ext cx="325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92198" name="TextBox 10"/>
          <p:cNvSpPr txBox="1">
            <a:spLocks noChangeArrowheads="1"/>
          </p:cNvSpPr>
          <p:nvPr/>
        </p:nvSpPr>
        <p:spPr bwMode="auto">
          <a:xfrm>
            <a:off x="1043609" y="3082483"/>
            <a:ext cx="325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92199" name="TextBox 11"/>
          <p:cNvSpPr txBox="1">
            <a:spLocks noChangeArrowheads="1"/>
          </p:cNvSpPr>
          <p:nvPr/>
        </p:nvSpPr>
        <p:spPr bwMode="auto">
          <a:xfrm>
            <a:off x="1043608" y="3573016"/>
            <a:ext cx="325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92201" name="TextBox 13"/>
          <p:cNvSpPr txBox="1">
            <a:spLocks noChangeArrowheads="1"/>
          </p:cNvSpPr>
          <p:nvPr/>
        </p:nvSpPr>
        <p:spPr bwMode="auto">
          <a:xfrm>
            <a:off x="1043608" y="2163762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940845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50044" y="908720"/>
            <a:ext cx="3259138" cy="714375"/>
          </a:xfrm>
        </p:spPr>
        <p:txBody>
          <a:bodyPr/>
          <a:lstStyle/>
          <a:p>
            <a:pPr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5W1H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62" name="Прямоугольник 9"/>
          <p:cNvSpPr>
            <a:spLocks noChangeArrowheads="1"/>
          </p:cNvSpPr>
          <p:nvPr/>
        </p:nvSpPr>
        <p:spPr bwMode="auto">
          <a:xfrm>
            <a:off x="611560" y="4725144"/>
            <a:ext cx="785018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dirty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Принятое решение: </a:t>
            </a:r>
          </a:p>
          <a:p>
            <a:pPr algn="ctr"/>
            <a:r>
              <a:rPr lang="ru-RU" altLang="ru-RU" dirty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разработать СОК по подготовке к строительным работам  по реставрации и восстановлению мемориального постамента с пушкой на территории техникума </a:t>
            </a:r>
          </a:p>
          <a:p>
            <a:pPr algn="ctr"/>
            <a:r>
              <a:rPr lang="ru-RU" altLang="ru-RU" dirty="0" smtClean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Вклад </a:t>
            </a:r>
            <a:r>
              <a:rPr lang="ru-RU" altLang="ru-RU" dirty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в достижение цели</a:t>
            </a:r>
            <a:r>
              <a:rPr lang="ru-RU" altLang="ru-RU" dirty="0">
                <a:solidFill>
                  <a:prstClr val="black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:</a:t>
            </a:r>
            <a:r>
              <a:rPr lang="ru-RU" altLang="ru-RU" dirty="0">
                <a:solidFill>
                  <a:srgbClr val="DA1F28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/>
              <a:t>2310 </a:t>
            </a:r>
            <a:r>
              <a:rPr lang="ru-RU" dirty="0" smtClean="0"/>
              <a:t>– 3550 </a:t>
            </a:r>
            <a:r>
              <a:rPr lang="ru-RU" altLang="ru-RU" dirty="0" smtClean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мин (70% -  73%)</a:t>
            </a:r>
            <a:endParaRPr lang="ru-RU" altLang="ru-RU" dirty="0">
              <a:solidFill>
                <a:srgbClr val="000000"/>
              </a:solidFill>
              <a:latin typeface="Franklin Gothic Book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850" y="188913"/>
            <a:ext cx="84963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endParaRPr lang="ru-RU" sz="2400" dirty="0">
              <a:solidFill>
                <a:srgbClr val="46464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734799"/>
              </p:ext>
            </p:extLst>
          </p:nvPr>
        </p:nvGraphicFramePr>
        <p:xfrm>
          <a:off x="1476375" y="1628775"/>
          <a:ext cx="7056784" cy="290779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792088"/>
                <a:gridCol w="1268144"/>
                <a:gridCol w="4996552"/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Лишнее перемещение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	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Кто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Замдиректора по АХР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Теряет время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Когда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При закупке строительного материала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8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существлении доставки</a:t>
                      </a:r>
                      <a:r>
                        <a:rPr lang="ru-RU" sz="18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материала из магазина в техникум, 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составлении плана строительных работ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Контролирует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объем работ ремонту стены гаража техникума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</a:t>
                      </a: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Работа с большим объемом  территории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2196" name="TextBox 3"/>
          <p:cNvSpPr txBox="1">
            <a:spLocks noChangeArrowheads="1"/>
          </p:cNvSpPr>
          <p:nvPr/>
        </p:nvSpPr>
        <p:spPr bwMode="auto">
          <a:xfrm>
            <a:off x="1681163" y="2163763"/>
            <a:ext cx="325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?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92197" name="TextBox 7"/>
          <p:cNvSpPr txBox="1">
            <a:spLocks noChangeArrowheads="1"/>
          </p:cNvSpPr>
          <p:nvPr/>
        </p:nvSpPr>
        <p:spPr bwMode="auto">
          <a:xfrm>
            <a:off x="1681163" y="2533650"/>
            <a:ext cx="325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92198" name="TextBox 10"/>
          <p:cNvSpPr txBox="1">
            <a:spLocks noChangeArrowheads="1"/>
          </p:cNvSpPr>
          <p:nvPr/>
        </p:nvSpPr>
        <p:spPr bwMode="auto">
          <a:xfrm>
            <a:off x="1681164" y="4201716"/>
            <a:ext cx="325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92199" name="TextBox 11"/>
          <p:cNvSpPr txBox="1">
            <a:spLocks noChangeArrowheads="1"/>
          </p:cNvSpPr>
          <p:nvPr/>
        </p:nvSpPr>
        <p:spPr bwMode="auto">
          <a:xfrm>
            <a:off x="1681163" y="3645024"/>
            <a:ext cx="325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92201" name="TextBox 13"/>
          <p:cNvSpPr txBox="1">
            <a:spLocks noChangeArrowheads="1"/>
          </p:cNvSpPr>
          <p:nvPr/>
        </p:nvSpPr>
        <p:spPr bwMode="auto">
          <a:xfrm>
            <a:off x="1718469" y="1844824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940845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50044" y="908720"/>
            <a:ext cx="3259138" cy="714375"/>
          </a:xfrm>
        </p:spPr>
        <p:txBody>
          <a:bodyPr/>
          <a:lstStyle/>
          <a:p>
            <a:pPr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5W1H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62" name="Прямоугольник 9"/>
          <p:cNvSpPr>
            <a:spLocks noChangeArrowheads="1"/>
          </p:cNvSpPr>
          <p:nvPr/>
        </p:nvSpPr>
        <p:spPr bwMode="auto">
          <a:xfrm>
            <a:off x="646906" y="4796570"/>
            <a:ext cx="785018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dirty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Принятое решение: </a:t>
            </a:r>
          </a:p>
          <a:p>
            <a:pPr algn="ctr"/>
            <a:r>
              <a:rPr lang="ru-RU" altLang="ru-RU" dirty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разработать СОК по подготовке к строительным работам  по реставрации и восстановлению мемориального постамента с пушкой на территории техникума </a:t>
            </a:r>
          </a:p>
          <a:p>
            <a:pPr algn="ctr"/>
            <a:r>
              <a:rPr lang="ru-RU" altLang="ru-RU" dirty="0" smtClean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Вклад </a:t>
            </a:r>
            <a:r>
              <a:rPr lang="ru-RU" altLang="ru-RU" dirty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в достижение цели</a:t>
            </a:r>
            <a:r>
              <a:rPr lang="ru-RU" altLang="ru-RU" dirty="0">
                <a:solidFill>
                  <a:prstClr val="black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:</a:t>
            </a:r>
            <a:r>
              <a:rPr lang="ru-RU" altLang="ru-RU" dirty="0">
                <a:solidFill>
                  <a:srgbClr val="DA1F28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dirty="0" smtClean="0"/>
              <a:t>9</a:t>
            </a:r>
            <a:r>
              <a:rPr lang="ru-RU" dirty="0" smtClean="0"/>
              <a:t>05 – 1 280 мин </a:t>
            </a:r>
            <a:r>
              <a:rPr lang="ru-RU" altLang="ru-RU" dirty="0" smtClean="0">
                <a:solidFill>
                  <a:srgbClr val="000000"/>
                </a:solidFill>
                <a:latin typeface="Franklin Gothic Book"/>
                <a:ea typeface="Calibri" pitchFamily="34" charset="0"/>
                <a:cs typeface="Times New Roman" pitchFamily="18" charset="0"/>
              </a:rPr>
              <a:t>(88% - 90%)</a:t>
            </a:r>
            <a:endParaRPr lang="ru-RU" altLang="ru-RU" dirty="0">
              <a:solidFill>
                <a:srgbClr val="000000"/>
              </a:solidFill>
              <a:latin typeface="Franklin Gothic Book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850" y="188913"/>
            <a:ext cx="84963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600" dirty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endParaRPr lang="ru-RU" sz="2400" dirty="0">
              <a:solidFill>
                <a:srgbClr val="46464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095187"/>
              </p:ext>
            </p:extLst>
          </p:nvPr>
        </p:nvGraphicFramePr>
        <p:xfrm>
          <a:off x="611560" y="1628773"/>
          <a:ext cx="7921599" cy="2952354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889159"/>
                <a:gridCol w="1423556"/>
                <a:gridCol w="5608884"/>
              </a:tblGrid>
              <a:tr h="492059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 по причине корректировки счетов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	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2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Кто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планово-экономического отдела </a:t>
                      </a:r>
                    </a:p>
                  </a:txBody>
                  <a:tcPr marL="68580" marR="68580" marT="0" marB="0"/>
                </a:tc>
              </a:tr>
              <a:tr h="492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Теряет время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2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Когда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eaLnBrk="1" fontAlgn="t" hangingPunct="1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При корректировке счетов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2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Сравнение данных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2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</a:t>
                      </a:r>
                      <a:endParaRPr lang="ru-RU" sz="18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Работа с большим объемом  информации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2196" name="TextBox 3"/>
          <p:cNvSpPr txBox="1">
            <a:spLocks noChangeArrowheads="1"/>
          </p:cNvSpPr>
          <p:nvPr/>
        </p:nvSpPr>
        <p:spPr bwMode="auto">
          <a:xfrm>
            <a:off x="899592" y="2640864"/>
            <a:ext cx="325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?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92197" name="TextBox 7"/>
          <p:cNvSpPr txBox="1">
            <a:spLocks noChangeArrowheads="1"/>
          </p:cNvSpPr>
          <p:nvPr/>
        </p:nvSpPr>
        <p:spPr bwMode="auto">
          <a:xfrm>
            <a:off x="899591" y="3143417"/>
            <a:ext cx="325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92198" name="TextBox 10"/>
          <p:cNvSpPr txBox="1">
            <a:spLocks noChangeArrowheads="1"/>
          </p:cNvSpPr>
          <p:nvPr/>
        </p:nvSpPr>
        <p:spPr bwMode="auto">
          <a:xfrm>
            <a:off x="899590" y="3645024"/>
            <a:ext cx="325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92199" name="TextBox 11"/>
          <p:cNvSpPr txBox="1">
            <a:spLocks noChangeArrowheads="1"/>
          </p:cNvSpPr>
          <p:nvPr/>
        </p:nvSpPr>
        <p:spPr bwMode="auto">
          <a:xfrm>
            <a:off x="899589" y="4149403"/>
            <a:ext cx="325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92201" name="TextBox 13"/>
          <p:cNvSpPr txBox="1">
            <a:spLocks noChangeArrowheads="1"/>
          </p:cNvSpPr>
          <p:nvPr/>
        </p:nvSpPr>
        <p:spPr bwMode="auto">
          <a:xfrm>
            <a:off x="899592" y="2214712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940845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8686800" cy="838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>Анализ проблем, разработка решений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5879548"/>
              </p:ext>
            </p:extLst>
          </p:nvPr>
        </p:nvGraphicFramePr>
        <p:xfrm>
          <a:off x="251520" y="1196752"/>
          <a:ext cx="8640960" cy="5268346"/>
        </p:xfrm>
        <a:graphic>
          <a:graphicData uri="http://schemas.openxmlformats.org/drawingml/2006/table">
            <a:tbl>
              <a:tblPr/>
              <a:tblGrid>
                <a:gridCol w="595858"/>
                <a:gridCol w="2068438"/>
                <a:gridCol w="3096344"/>
                <a:gridCol w="2880320"/>
              </a:tblGrid>
              <a:tr h="4764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№ п/п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Проблемы*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Первопричины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Решения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406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Временные потери при формировании счетов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Необходимость получения счетов из разных организаций.</a:t>
                      </a:r>
                      <a:endParaRPr kumimoji="0" lang="ru-RU" alt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Разработка СОК по реставрации мемориального постамента с пушкой на территории техникума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4805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Временные потери при проверке счетов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Необходимость проверки  счетов из разных организаций.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Разработка СОК по реставрации мемориального постамента с пушкой на территории техникума</a:t>
                      </a:r>
                      <a:endParaRPr kumimoji="0" lang="ru-RU" alt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4406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Временные потери  по причине корректировки счетов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Необходимость корректировки  счетов из разных организаций.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Разработка СОК по реставрации мемориального постамента с пушкой на территории техникума</a:t>
                      </a:r>
                      <a:endParaRPr kumimoji="0" lang="ru-RU" alt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4660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Лишнее перемещение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Необходимость получения, проверки,  корректировки счетов на строительный материал из разных организаций.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Разработка СОК по реставрации мемориального постамента с пушкой на территории техникума</a:t>
                      </a:r>
                      <a:endParaRPr kumimoji="0" lang="ru-RU" alt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4816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Временные потери  при транспортировки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Необходимость доставки </a:t>
                      </a: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строительного </a:t>
                      </a:r>
                      <a:r>
                        <a:rPr kumimoji="0" lang="ru-RU" alt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материала в техникум.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Разработка СОК по реставрации мемориального постамента с пушкой на территории техникума</a:t>
                      </a:r>
                      <a:endParaRPr kumimoji="0" lang="ru-RU" alt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637238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Временные потери  при приобретении </a:t>
                      </a: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строительного 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материала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Необходимость приобретения и доставки строительного материала из разных организаций.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Разработка СОК по реставрации мемориального постамента с пушкой на территории техникума</a:t>
                      </a:r>
                      <a:endParaRPr kumimoji="0" lang="ru-RU" alt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62429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Временные потери  по причине возврата на доработку счетов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Необходимость поиска более выгодных предложений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Разработка СОК по реставрации мемориального постамента с пушкой на территории техникума</a:t>
                      </a:r>
                      <a:endParaRPr kumimoji="0" lang="ru-RU" alt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62429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Временные потери при формировании счетов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Необходимость сверки счетов из разных организаций.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Разработка СОК по реставрации мемориального постамента с пушкой на территории техникума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2154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E8CFC5-42E6-462F-9AED-831501801C5E}" type="slidenum">
              <a:rPr lang="ru-RU" altLang="ru-RU" sz="1400" smtClean="0">
                <a:solidFill>
                  <a:srgbClr val="268EA8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ru-RU" altLang="ru-RU" sz="1400" smtClean="0">
              <a:solidFill>
                <a:srgbClr val="268E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754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1750" y="0"/>
            <a:ext cx="8686800" cy="620688"/>
          </a:xfrm>
        </p:spPr>
        <p:txBody>
          <a:bodyPr/>
          <a:lstStyle/>
          <a:p>
            <a:pPr>
              <a:defRPr/>
            </a:pPr>
            <a:r>
              <a:rPr lang="ru-RU" sz="3000" dirty="0" smtClean="0"/>
              <a:t>Основные блоки работ проекта</a:t>
            </a:r>
            <a:endParaRPr lang="ru-RU" sz="3000" dirty="0"/>
          </a:p>
        </p:txBody>
      </p:sp>
      <p:sp>
        <p:nvSpPr>
          <p:cNvPr id="5" name="TextBox 4"/>
          <p:cNvSpPr txBox="1"/>
          <p:nvPr/>
        </p:nvSpPr>
        <p:spPr>
          <a:xfrm>
            <a:off x="250825" y="6457950"/>
            <a:ext cx="777716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i="1" baseline="30000" dirty="0">
                <a:solidFill>
                  <a:prstClr val="black"/>
                </a:solidFill>
                <a:latin typeface="Calibri"/>
                <a:cs typeface="Arial" charset="0"/>
              </a:rPr>
              <a:t>*</a:t>
            </a:r>
            <a:r>
              <a:rPr lang="ru-RU" sz="1200" i="1" dirty="0">
                <a:solidFill>
                  <a:prstClr val="black"/>
                </a:solidFill>
                <a:latin typeface="Calibri"/>
                <a:cs typeface="Arial" charset="0"/>
              </a:rPr>
              <a:t> завершенные блоки работ  закрашиваются зеленым цветом</a:t>
            </a: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16416" y="6429375"/>
            <a:ext cx="675184" cy="285750"/>
          </a:xfrm>
        </p:spPr>
        <p:txBody>
          <a:bodyPr/>
          <a:lstStyle/>
          <a:p>
            <a:pPr algn="ctr">
              <a:defRPr/>
            </a:pPr>
            <a:fld id="{0D3D0BE8-342A-4CC0-9896-1C2F056DB32A}" type="slidenum">
              <a:rPr lang="ru-RU" b="1" smtClean="0">
                <a:solidFill>
                  <a:srgbClr val="4BACC6">
                    <a:lumMod val="50000"/>
                  </a:srgbClr>
                </a:solidFill>
              </a:rPr>
              <a:pPr algn="ctr">
                <a:defRPr/>
              </a:pPr>
              <a:t>15</a:t>
            </a:fld>
            <a:endParaRPr lang="ru-RU" b="1" dirty="0">
              <a:solidFill>
                <a:srgbClr val="4BACC6">
                  <a:lumMod val="50000"/>
                </a:srgbClr>
              </a:solidFill>
            </a:endParaRPr>
          </a:p>
        </p:txBody>
      </p:sp>
      <p:graphicFrame>
        <p:nvGraphicFramePr>
          <p:cNvPr id="11" name="Объек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891382"/>
              </p:ext>
            </p:extLst>
          </p:nvPr>
        </p:nvGraphicFramePr>
        <p:xfrm>
          <a:off x="280607" y="542459"/>
          <a:ext cx="8611873" cy="5804299"/>
        </p:xfrm>
        <a:graphic>
          <a:graphicData uri="http://schemas.openxmlformats.org/drawingml/2006/table">
            <a:tbl>
              <a:tblPr/>
              <a:tblGrid>
                <a:gridCol w="529496"/>
                <a:gridCol w="3073102"/>
                <a:gridCol w="1012238"/>
                <a:gridCol w="1104261"/>
                <a:gridCol w="1104261"/>
                <a:gridCol w="644152"/>
                <a:gridCol w="614866"/>
                <a:gridCol w="529497"/>
              </a:tblGrid>
              <a:tr h="23487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7B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7B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Длитель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ность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дн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7B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Начало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7B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Окончание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7B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2025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7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47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03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7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04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7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05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A7B1"/>
                    </a:solidFill>
                  </a:tcPr>
                </a:tc>
              </a:tr>
              <a:tr h="3795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Старт проекта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день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02.04.2025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02.04.2025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Разработка карточки проекта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дня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02.04.2025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03.04.2025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5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текущей карты процесса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 дня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04.04.2025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07.04.25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Поиск и выявление проблем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дня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08.04.25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09.04.25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Разработка идеальной карты процесса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дня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10.04.25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11.04.25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3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Разработка целевой карты процесса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дня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14.04.25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15.04.2025.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69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плана мероприятий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дня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16.04.25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18.04.25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36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Защита проекта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день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18.04.25</a:t>
                      </a: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18.04.25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4236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Внедрение улучшений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день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18.04.25</a:t>
                      </a: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18.04.25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4236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Закрытие проекта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день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18.04.25</a:t>
                      </a: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18.04.25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255595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Итого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19 дней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709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1970349"/>
              </p:ext>
            </p:extLst>
          </p:nvPr>
        </p:nvGraphicFramePr>
        <p:xfrm>
          <a:off x="933129" y="960642"/>
          <a:ext cx="7886700" cy="967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/>
                <a:gridCol w="2057301"/>
                <a:gridCol w="640588"/>
                <a:gridCol w="4684755"/>
              </a:tblGrid>
              <a:tr h="652993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</a:tr>
              <a:tr h="95779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шага процесса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Доработка</a:t>
                      </a:r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Потери/проблемы</a:t>
                      </a:r>
                    </a:p>
                  </a:txBody>
                  <a:tcPr marL="68580" marR="68580" marT="34293" marB="34293"/>
                </a:tc>
              </a:tr>
              <a:tr h="95779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Продолжительность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0688" y="1382713"/>
            <a:ext cx="519112" cy="123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0688" y="1508125"/>
            <a:ext cx="519112" cy="1238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0688" y="1650785"/>
            <a:ext cx="519112" cy="161925"/>
          </a:xfrm>
          <a:prstGeom prst="rect">
            <a:avLst/>
          </a:prstGeom>
          <a:solidFill>
            <a:srgbClr val="FFFF79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 flipH="1">
            <a:off x="3132138" y="1444625"/>
            <a:ext cx="577850" cy="328613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2" name="Пятно 2 11"/>
          <p:cNvSpPr/>
          <p:nvPr/>
        </p:nvSpPr>
        <p:spPr>
          <a:xfrm>
            <a:off x="4920520" y="1277439"/>
            <a:ext cx="647700" cy="3905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765436"/>
              </p:ext>
            </p:extLst>
          </p:nvPr>
        </p:nvGraphicFramePr>
        <p:xfrm>
          <a:off x="420688" y="1916833"/>
          <a:ext cx="6096000" cy="2516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0"/>
              </a:tblGrid>
              <a:tr h="2160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есть: </a:t>
                      </a:r>
                      <a:r>
                        <a:rPr lang="ru-RU" sz="1200" b="1" dirty="0" smtClean="0">
                          <a:solidFill>
                            <a:srgbClr val="0000FF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18.04.2025 г.</a:t>
                      </a:r>
                    </a:p>
                  </a:txBody>
                  <a:tcPr marL="68580" marR="68580" marT="34402" marB="34402"/>
                </a:tc>
              </a:tr>
            </a:tbl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23528" y="6165304"/>
            <a:ext cx="53339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ВПП (время протекания процесса) –  2 925 мин – 4 395 мин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(36%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38%)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240042"/>
              </p:ext>
            </p:extLst>
          </p:nvPr>
        </p:nvGraphicFramePr>
        <p:xfrm>
          <a:off x="1947117" y="2219694"/>
          <a:ext cx="5289178" cy="3651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11"/>
                <a:gridCol w="1008112"/>
                <a:gridCol w="262477"/>
                <a:gridCol w="912964"/>
                <a:gridCol w="255389"/>
                <a:gridCol w="1021552"/>
                <a:gridCol w="427938"/>
                <a:gridCol w="1008112"/>
                <a:gridCol w="216023"/>
              </a:tblGrid>
              <a:tr h="299793">
                <a:tc rowSpan="4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05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05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05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Шаг 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71888"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Директор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Зам. директора</a:t>
                      </a:r>
                      <a:r>
                        <a:rPr lang="ru-RU" sz="10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УПР и зам. директора по АХР</a:t>
                      </a:r>
                      <a:endParaRPr lang="ru-RU" sz="10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Рабочие  и сотрудники техникума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Студенты </a:t>
                      </a: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сотрудники техникума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169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Дает задания</a:t>
                      </a:r>
                    </a:p>
                    <a:p>
                      <a:pPr algn="ctr"/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восстановление и реставрацию мемориального постамента с пушкой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Составляют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смету для закупки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строитель-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ного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материала 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Получают задания и закупает материал на осуществление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строительных работ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Выполняют ремонтные работы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33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15 -25 мин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– 10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мин</a:t>
                      </a:r>
                    </a:p>
                    <a:p>
                      <a:pPr algn="ctr"/>
                      <a:endParaRPr lang="ru-RU" sz="105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55 - 60  мин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2880 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мин  –4320  мин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Стрелка вправо 31"/>
          <p:cNvSpPr/>
          <p:nvPr/>
        </p:nvSpPr>
        <p:spPr>
          <a:xfrm>
            <a:off x="3132932" y="3516184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4359164" y="3516184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5657466" y="3516184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544774" y="3397693"/>
            <a:ext cx="40234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7357264" y="3476387"/>
            <a:ext cx="5271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7999" y="3039845"/>
            <a:ext cx="2992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ВХОД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84368" y="2901345"/>
            <a:ext cx="1440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ВЫХОД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116632"/>
            <a:ext cx="8686800" cy="8382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 sz="1600" cap="none" dirty="0">
                <a:solidFill>
                  <a:srgbClr val="46464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Проект </a:t>
            </a:r>
            <a:r>
              <a:rPr lang="ru-RU" sz="1600" b="1" cap="none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«</a:t>
            </a:r>
            <a:r>
              <a:rPr lang="ru-RU" sz="1600" b="1" cap="none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14077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93793"/>
            <a:ext cx="8640960" cy="602959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800" kern="0" cap="all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800" kern="0" cap="all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300" b="1" kern="0" cap="all" dirty="0" smtClean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КАРТОЧКА ПРОЕКТА </a:t>
            </a:r>
            <a:r>
              <a:rPr lang="ru-RU" sz="1300" b="1" dirty="0" smtClean="0">
                <a:latin typeface="Times New Roman" pitchFamily="18" charset="0"/>
                <a:ea typeface="+mn-ea"/>
                <a:cs typeface="Times New Roman" pitchFamily="18" charset="0"/>
              </a:rPr>
              <a:t>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endParaRPr lang="ru-RU" sz="13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268652"/>
              </p:ext>
            </p:extLst>
          </p:nvPr>
        </p:nvGraphicFramePr>
        <p:xfrm>
          <a:off x="107504" y="1223070"/>
          <a:ext cx="8856984" cy="5137331"/>
        </p:xfrm>
        <a:graphic>
          <a:graphicData uri="http://schemas.openxmlformats.org/drawingml/2006/table">
            <a:tbl>
              <a:tblPr firstRow="1" bandRow="1"/>
              <a:tblGrid>
                <a:gridCol w="6102439"/>
                <a:gridCol w="2754545"/>
              </a:tblGrid>
              <a:tr h="24219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данные: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u="sng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Заказчик</a:t>
                      </a:r>
                      <a:r>
                        <a:rPr lang="ru-RU" sz="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Непорожняя Г.В. 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 директор ОГАПОУ «Яковлевский политехнический техникум»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u="sng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реставрация мемориального постамента с пушкой на территории техникума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u="sng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Границы процесса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получения задания у директора до реставрации мемориального постамента с пушкой на территории техникума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u="sng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</a:t>
                      </a:r>
                      <a:r>
                        <a:rPr lang="ru-RU" sz="800" u="sng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b="1" u="sng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Кротов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 А.В.- заместитель директора по АХР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Команда</a:t>
                      </a:r>
                      <a:r>
                        <a:rPr lang="ru-RU" sz="8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b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проекта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Переверзева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Н.А. – старший 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мастер;</a:t>
                      </a:r>
                      <a:endParaRPr lang="ru-RU" sz="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Петров 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О.В. – мастер производственного 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обучения;</a:t>
                      </a:r>
                      <a:endParaRPr lang="ru-RU" sz="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Борисов 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Е.Б. – мастер производственного 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обучения;</a:t>
                      </a:r>
                      <a:endParaRPr lang="ru-RU" sz="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Бойченко А.А. 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– преподаватель 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спецдисциплин.</a:t>
                      </a:r>
                      <a:endParaRPr lang="ru-RU" sz="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студенты</a:t>
                      </a: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2 - 3 курсов по профилю выполняемых работ:</a:t>
                      </a: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Шевченко Д.,  группа 12ст по  специальности 08.02.01 Строительство и эксплуатация зданий и сооружений;</a:t>
                      </a: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Лесняк</a:t>
                      </a: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В.,  группа 22 по профессии 08.01.27 Мастер общестроительных работ;</a:t>
                      </a: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Разорвин</a:t>
                      </a: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А., группа 21этэ по специальности 23.02.05 Эксплуатация транспортного электрооборудования и автоматики;</a:t>
                      </a: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Медведев Р.,  группа 21этэ по специальности 23.02.05 Эксплуатация транспортного электрооборудования и автоматики; </a:t>
                      </a: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Коровин С.,  группа 31с по специальности 23.02.07 Техническое обслуживание и ремонт двигателей, систем и агрегатов автомобилей;</a:t>
                      </a: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Сохацкий</a:t>
                      </a: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Н.,  группа 31с по специальности 23.02.07 Техническое обслуживание и ремонт двигателей, систем и агрегатов автомобилей;</a:t>
                      </a: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Маматов</a:t>
                      </a: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Д., группа 31с группа 31с по специальности 23.02.07 Техническое обслуживание и ремонт двигателей, систем и агрегатов автомобилей.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Обоснование:</a:t>
                      </a:r>
                      <a:endParaRPr kumimoji="0" lang="ru-RU" sz="800" b="0" i="0" u="none" strike="sng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Время протекания процесса (3 месяца)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   Расход средств </a:t>
                      </a: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(25 тысяч руб.</a:t>
                      </a: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   Частый возврат на доработку счетов  ( до 5 раз)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Низкая степень удовлетворенности сотрудников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(до 45%).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153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Цель: </a:t>
                      </a: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18.04.2025 </a:t>
                      </a: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года реставрация мемориального постамента с пушкой на территории Яковлевского политехнического техникума.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Эффекты:</a:t>
                      </a:r>
                      <a:endParaRPr kumimoji="0" lang="ru-RU" altLang="ru-RU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1.Для населения: разработка СОК по </a:t>
                      </a:r>
                      <a:r>
                        <a:rPr kumimoji="0" lang="ru-RU" alt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реставрации постамента</a:t>
                      </a:r>
                      <a:endParaRPr kumimoji="0" lang="ru-RU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2.Экономический: экономия средств на реставрацию постамента </a:t>
                      </a: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72 %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3.Удовлетворенность потребителей по итогам реализации проекта 100%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Сроки реализации мероприятий проекта: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Старт проекта:  02.04.2025.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Разработка карточки : 02.04.2025.– 03.04.2025.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Картирование процесса: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3.1. Разработка текущей карты процесса: 04.04.2025.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07.04.2025.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3.2. Поиск и выявление проблем:  08.04.2025 – 09.04.2025 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3.3. Разработка идеальной карты: 10.04.2025  –  11.04.2025.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3.4. Разработка целевой карты процесса: 14.04.2025 – 15.04.2025.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3.5. Разработка плана мероприятий: 16.04.2025 – 18.04.2025.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3.6. Защита проекта: 18.04.2025.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Внедрение улучшений:  18.04.2025.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 Закрытие проекта: 18.04.2025.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169483"/>
              </p:ext>
            </p:extLst>
          </p:nvPr>
        </p:nvGraphicFramePr>
        <p:xfrm>
          <a:off x="179512" y="4077072"/>
          <a:ext cx="5328592" cy="1528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361"/>
                <a:gridCol w="1214607"/>
                <a:gridCol w="1256624"/>
              </a:tblGrid>
              <a:tr h="391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Наименование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цели, ед. изм.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29" marR="514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Текущий </a:t>
                      </a:r>
                      <a:endParaRPr lang="ru-RU" sz="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29" marR="514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Целевой 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29" marR="51429" marT="0" marB="0" anchor="ctr"/>
                </a:tc>
              </a:tr>
              <a:tr h="44497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Экономия финансовых затрат в размере не менее 7 тысяч руб.,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из бюджетных средств, приносящих доход деятельности, используемых на реставрации мемориального постамента с пушкой на территории техникума</a:t>
                      </a:r>
                    </a:p>
                  </a:txBody>
                  <a:tcPr marL="51429" marR="5142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9 435 мин  – 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15 085 мин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4595 мин – </a:t>
                      </a:r>
                    </a:p>
                    <a:p>
                      <a:pPr algn="ctr"/>
                      <a:r>
                        <a:rPr lang="ru-RU" sz="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7595 мин </a:t>
                      </a:r>
                      <a:endParaRPr lang="ru-RU" sz="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anchor="ctr"/>
                </a:tc>
              </a:tr>
              <a:tr h="25839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Сокращение  расхода средств на строительные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работы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29" marR="514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10 440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3 410</a:t>
                      </a:r>
                      <a:endParaRPr lang="ru-RU" sz="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anchor="ctr"/>
                </a:tc>
              </a:tr>
              <a:tr h="25839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Сократить количество возвратов на доработку, раз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29" marR="514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5-7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anchor="ctr"/>
                </a:tc>
              </a:tr>
              <a:tr h="23852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Рост удовлетворенности: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100 %</a:t>
                      </a:r>
                      <a:endParaRPr lang="ru-RU" sz="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Сотрудники</a:t>
                      </a:r>
                      <a:r>
                        <a:rPr lang="ru-RU" sz="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техникума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29" marR="5142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20 - 30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9" marR="51439" marT="0" marB="0" anchor="ctr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444208" y="132128"/>
            <a:ext cx="228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800" kern="0" cap="all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Заказчик </a:t>
            </a:r>
            <a:r>
              <a:rPr lang="ru-RU" sz="800" kern="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800" kern="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800" kern="0" cap="all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директор ОГАПОУ «ЯПТ» </a:t>
            </a:r>
            <a:r>
              <a:rPr lang="ru-RU" sz="800" kern="0" cap="all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800" kern="0" cap="all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800" kern="0" cap="all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_______________ Непорожняя  </a:t>
            </a:r>
            <a:r>
              <a:rPr lang="ru-RU" sz="800" kern="0" cap="all" dirty="0" err="1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г.в</a:t>
            </a:r>
            <a:r>
              <a:rPr lang="ru-RU" sz="800" kern="0" cap="all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3212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ПОДГОТОВЛЕНО    </a:t>
            </a:r>
            <a:br>
              <a:rPr lang="ru-RU" sz="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РУКОВОДИТЕЛЬ ПРОЕКТА    _____________</a:t>
            </a:r>
            <a:r>
              <a:rPr lang="ru-RU" sz="800" kern="0" cap="all" dirty="0" smtClean="0">
                <a:solidFill>
                  <a:prstClr val="black"/>
                </a:solidFill>
                <a:latin typeface="Times New Roman"/>
                <a:cs typeface="Times New Roman"/>
              </a:rPr>
              <a:t> кротов </a:t>
            </a:r>
            <a:r>
              <a:rPr lang="ru-RU" sz="800" kern="0" cap="all" dirty="0" err="1" smtClean="0">
                <a:solidFill>
                  <a:prstClr val="black"/>
                </a:solidFill>
                <a:latin typeface="Times New Roman"/>
                <a:cs typeface="Times New Roman"/>
              </a:rPr>
              <a:t>а.в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205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956934" cy="39252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ru-RU" sz="1800" cap="none" dirty="0" smtClean="0">
                <a:solidFill>
                  <a:srgbClr val="4646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1800" cap="none" dirty="0" smtClean="0">
                <a:solidFill>
                  <a:srgbClr val="4646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cap="none" dirty="0" smtClean="0">
                <a:solidFill>
                  <a:srgbClr val="4646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1800" cap="none" dirty="0" smtClean="0">
                <a:solidFill>
                  <a:srgbClr val="4646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900" kern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проекта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r>
              <a:rPr lang="ru-RU" sz="11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1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1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1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464646"/>
                </a:solidFill>
              </a:rPr>
              <a:t>Карта текущего состояния</a:t>
            </a:r>
            <a:endParaRPr lang="ru-RU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237671"/>
              </p:ext>
            </p:extLst>
          </p:nvPr>
        </p:nvGraphicFramePr>
        <p:xfrm>
          <a:off x="427038" y="1054100"/>
          <a:ext cx="7889378" cy="4730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6707"/>
                <a:gridCol w="1962642"/>
                <a:gridCol w="712596"/>
                <a:gridCol w="4687433"/>
              </a:tblGrid>
              <a:tr h="157692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Исполнитель</a:t>
                      </a: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</a:tr>
              <a:tr h="157692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Описание шага процесса</a:t>
                      </a: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Доработка                                           Потери/проблемы</a:t>
                      </a:r>
                    </a:p>
                  </a:txBody>
                  <a:tcPr marL="68580" marR="68580" marT="34336" marB="34336"/>
                </a:tc>
              </a:tr>
              <a:tr h="157692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Продолжительность</a:t>
                      </a: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0688" y="1054100"/>
            <a:ext cx="519112" cy="123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20688" y="1177925"/>
            <a:ext cx="519112" cy="1238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20688" y="1301750"/>
            <a:ext cx="519112" cy="138113"/>
          </a:xfrm>
          <a:prstGeom prst="rect">
            <a:avLst/>
          </a:prstGeom>
          <a:solidFill>
            <a:srgbClr val="FFFF79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1" name="Выгнутая вверх стрелка 10"/>
          <p:cNvSpPr/>
          <p:nvPr/>
        </p:nvSpPr>
        <p:spPr>
          <a:xfrm flipH="1">
            <a:off x="2836863" y="1201738"/>
            <a:ext cx="833437" cy="280987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ятно 2 11"/>
          <p:cNvSpPr/>
          <p:nvPr/>
        </p:nvSpPr>
        <p:spPr>
          <a:xfrm>
            <a:off x="5006975" y="1133475"/>
            <a:ext cx="574675" cy="3778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626899"/>
              </p:ext>
            </p:extLst>
          </p:nvPr>
        </p:nvGraphicFramePr>
        <p:xfrm>
          <a:off x="420688" y="1907433"/>
          <a:ext cx="8255767" cy="2746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169"/>
                <a:gridCol w="217852"/>
                <a:gridCol w="798792"/>
                <a:gridCol w="217852"/>
                <a:gridCol w="726175"/>
                <a:gridCol w="217852"/>
                <a:gridCol w="798792"/>
                <a:gridCol w="217852"/>
                <a:gridCol w="774686"/>
                <a:gridCol w="314576"/>
                <a:gridCol w="746898"/>
                <a:gridCol w="288032"/>
                <a:gridCol w="792088"/>
                <a:gridCol w="351506"/>
                <a:gridCol w="800622"/>
                <a:gridCol w="216023"/>
              </a:tblGrid>
              <a:tr h="22068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Шаг 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0059">
                <a:tc>
                  <a:txBody>
                    <a:bodyPr/>
                    <a:lstStyle/>
                    <a:p>
                      <a:pPr algn="ctr"/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Директор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Зам. директора</a:t>
                      </a:r>
                      <a:r>
                        <a:rPr lang="ru-RU" sz="9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УПР и зам. директора по АХР</a:t>
                      </a:r>
                      <a:endParaRPr lang="ru-RU" sz="9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Зам.дирек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-тора</a:t>
                      </a:r>
                      <a:r>
                        <a:rPr lang="ru-RU" sz="9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УПР  и зам. директора по АХР</a:t>
                      </a:r>
                      <a:endParaRPr lang="ru-RU" sz="9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планово-</a:t>
                      </a:r>
                      <a:r>
                        <a:rPr kumimoji="0" lang="ru-R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экономичес</a:t>
                      </a:r>
                      <a:endParaRPr kumimoji="0" lang="ru-R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кого отдела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планово-</a:t>
                      </a:r>
                      <a:r>
                        <a:rPr kumimoji="0" lang="ru-R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экономичес</a:t>
                      </a:r>
                      <a:endParaRPr kumimoji="0" lang="ru-R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кого отдела 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планово-экономического отдела 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Зам.дирек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-тора</a:t>
                      </a:r>
                      <a:r>
                        <a:rPr lang="ru-RU" sz="9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УПР  и зам. директора по АХР</a:t>
                      </a:r>
                      <a:endParaRPr lang="ru-RU" sz="9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Зам.директо</a:t>
                      </a:r>
                      <a:endParaRPr lang="ru-RU" sz="9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АХР.</a:t>
                      </a:r>
                    </a:p>
                    <a:p>
                      <a:pPr algn="ctr"/>
                      <a:endParaRPr lang="ru-RU" sz="9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152565">
                <a:tc>
                  <a:txBody>
                    <a:bodyPr/>
                    <a:lstStyle/>
                    <a:p>
                      <a:pPr algn="ctr"/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Дает задания</a:t>
                      </a:r>
                    </a:p>
                    <a:p>
                      <a:pPr algn="ctr"/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реставрацию мемориального постамента с пушкой 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Составляют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смету для закупки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строительно-</a:t>
                      </a:r>
                      <a:r>
                        <a:rPr lang="ru-RU" sz="9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материала 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Оформляет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заявки на строитель-</a:t>
                      </a:r>
                      <a:r>
                        <a:rPr lang="ru-RU" sz="9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ный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материал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9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Собирает счета на </a:t>
                      </a:r>
                      <a:r>
                        <a:rPr lang="ru-RU" sz="9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приобрете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ние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строительно-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материала 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Проверяет счета</a:t>
                      </a:r>
                    </a:p>
                    <a:p>
                      <a:pPr algn="ctr"/>
                      <a:endParaRPr lang="ru-RU" sz="9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Отдает</a:t>
                      </a:r>
                      <a:r>
                        <a:rPr lang="ru-RU" sz="9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счета на доработку  </a:t>
                      </a:r>
                      <a:r>
                        <a:rPr lang="ru-RU" sz="900" b="0" i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r>
                        <a:rPr lang="ru-RU" sz="9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ам.директора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АХР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Перепроверяет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счета, делает </a:t>
                      </a:r>
                      <a:r>
                        <a:rPr lang="ru-RU" sz="9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сравнитель</a:t>
                      </a:r>
                      <a:endParaRPr lang="ru-RU" sz="9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ный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анализ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Направляет сформированные </a:t>
                      </a:r>
                      <a:r>
                        <a:rPr lang="ru-RU" sz="9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счета </a:t>
                      </a: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начальнику планово-</a:t>
                      </a:r>
                      <a:r>
                        <a:rPr kumimoji="0" lang="ru-R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экономичес</a:t>
                      </a: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-кого отдела 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15 -25 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25 - 40  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35 – 45</a:t>
                      </a:r>
                    </a:p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4320– 7200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60 -  120 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5 -10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мин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45 -65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10-15 мин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397014"/>
              </p:ext>
            </p:extLst>
          </p:nvPr>
        </p:nvGraphicFramePr>
        <p:xfrm>
          <a:off x="336550" y="1504950"/>
          <a:ext cx="6096000" cy="280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0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0000FF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Как есть:</a:t>
                      </a:r>
                      <a:r>
                        <a:rPr lang="ru-RU" sz="1200" b="1" baseline="0" dirty="0" smtClean="0">
                          <a:solidFill>
                            <a:srgbClr val="0000FF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02.04.2025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209" marB="34209"/>
                </a:tc>
              </a:tr>
            </a:tbl>
          </a:graphicData>
        </a:graphic>
      </p:graphicFrame>
      <p:sp>
        <p:nvSpPr>
          <p:cNvPr id="17" name="Пятно 2 16"/>
          <p:cNvSpPr/>
          <p:nvPr/>
        </p:nvSpPr>
        <p:spPr>
          <a:xfrm>
            <a:off x="5294312" y="1877665"/>
            <a:ext cx="298300" cy="352416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/>
              <a:t>7</a:t>
            </a:r>
          </a:p>
        </p:txBody>
      </p:sp>
      <p:sp>
        <p:nvSpPr>
          <p:cNvPr id="18" name="Пятно 2 17"/>
          <p:cNvSpPr/>
          <p:nvPr/>
        </p:nvSpPr>
        <p:spPr>
          <a:xfrm>
            <a:off x="3200848" y="2073871"/>
            <a:ext cx="407035" cy="312419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/>
              <a:t>5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1246697" y="3056585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4214769" y="3058173"/>
            <a:ext cx="192087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5294312" y="3067260"/>
            <a:ext cx="192088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6268946" y="3076347"/>
            <a:ext cx="192087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7467680" y="3092748"/>
            <a:ext cx="190500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2237566" y="3028644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3177044" y="3065672"/>
            <a:ext cx="190500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955439"/>
              </p:ext>
            </p:extLst>
          </p:nvPr>
        </p:nvGraphicFramePr>
        <p:xfrm>
          <a:off x="379230" y="4752632"/>
          <a:ext cx="8188274" cy="1796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882"/>
                <a:gridCol w="7854392"/>
              </a:tblGrid>
              <a:tr h="163282">
                <a:tc gridSpan="2"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Перечень потерь/проблем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Лишнее перемещение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2.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потери при формировании счетов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при проверке счетов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по причине корректировки счетов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по причине возврата на доработку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6.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Расход бумаги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при транспортировки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8.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</a:t>
                      </a:r>
                      <a:r>
                        <a:rPr lang="ru-RU" sz="9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риобретении  строительного материала </a:t>
                      </a: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9313">
                <a:tc gridSpan="2">
                  <a:txBody>
                    <a:bodyPr/>
                    <a:lstStyle/>
                    <a:p>
                      <a:r>
                        <a:rPr lang="ru-RU" sz="10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ВПП (время протекания процесса) </a:t>
                      </a: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7 760 мин  –  12 365 мин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Выгнутая вверх стрелка 29"/>
          <p:cNvSpPr/>
          <p:nvPr/>
        </p:nvSpPr>
        <p:spPr>
          <a:xfrm flipH="1">
            <a:off x="447560" y="1729983"/>
            <a:ext cx="1208880" cy="332739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79562" y="2989620"/>
            <a:ext cx="24117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ВХОД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8820472" y="2996952"/>
            <a:ext cx="21602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ВЫХОД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4" name="Пятно 2 33"/>
          <p:cNvSpPr/>
          <p:nvPr/>
        </p:nvSpPr>
        <p:spPr>
          <a:xfrm>
            <a:off x="5303536" y="2321073"/>
            <a:ext cx="425525" cy="3778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 smtClean="0"/>
              <a:t>8</a:t>
            </a:r>
            <a:endParaRPr lang="ru-RU" b="1" dirty="0"/>
          </a:p>
        </p:txBody>
      </p:sp>
      <p:sp>
        <p:nvSpPr>
          <p:cNvPr id="35" name="Пятно 2 34"/>
          <p:cNvSpPr/>
          <p:nvPr/>
        </p:nvSpPr>
        <p:spPr>
          <a:xfrm>
            <a:off x="5006975" y="1118330"/>
            <a:ext cx="574675" cy="3778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6" name="Пятно 2 35"/>
          <p:cNvSpPr/>
          <p:nvPr/>
        </p:nvSpPr>
        <p:spPr>
          <a:xfrm>
            <a:off x="1259658" y="2196861"/>
            <a:ext cx="287338" cy="350484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39" name="Пятно 2 38"/>
          <p:cNvSpPr/>
          <p:nvPr/>
        </p:nvSpPr>
        <p:spPr>
          <a:xfrm>
            <a:off x="2159931" y="1729881"/>
            <a:ext cx="574675" cy="3778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40" name="Пятно 2 39"/>
          <p:cNvSpPr/>
          <p:nvPr/>
        </p:nvSpPr>
        <p:spPr>
          <a:xfrm>
            <a:off x="4214769" y="1888878"/>
            <a:ext cx="315158" cy="432196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41" name="Пятно 2 40"/>
          <p:cNvSpPr/>
          <p:nvPr/>
        </p:nvSpPr>
        <p:spPr>
          <a:xfrm>
            <a:off x="6268095" y="2228149"/>
            <a:ext cx="385877" cy="361813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/>
              <a:t>8</a:t>
            </a:r>
          </a:p>
        </p:txBody>
      </p:sp>
      <p:sp>
        <p:nvSpPr>
          <p:cNvPr id="37" name="Выгнутая вверх стрелка 36"/>
          <p:cNvSpPr/>
          <p:nvPr/>
        </p:nvSpPr>
        <p:spPr>
          <a:xfrm flipH="1">
            <a:off x="5796136" y="1482725"/>
            <a:ext cx="1108200" cy="325463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Выгнутая вверх стрелка 32"/>
          <p:cNvSpPr/>
          <p:nvPr/>
        </p:nvSpPr>
        <p:spPr>
          <a:xfrm flipH="1">
            <a:off x="4596743" y="1544926"/>
            <a:ext cx="995869" cy="332739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Выгнутая вверх стрелка 37"/>
          <p:cNvSpPr/>
          <p:nvPr/>
        </p:nvSpPr>
        <p:spPr>
          <a:xfrm flipH="1">
            <a:off x="2860415" y="1556139"/>
            <a:ext cx="975936" cy="332739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Пятно 2 41"/>
          <p:cNvSpPr/>
          <p:nvPr/>
        </p:nvSpPr>
        <p:spPr>
          <a:xfrm>
            <a:off x="1211240" y="1847488"/>
            <a:ext cx="287338" cy="350484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/>
              <a:t>2</a:t>
            </a:r>
          </a:p>
        </p:txBody>
      </p:sp>
      <p:sp>
        <p:nvSpPr>
          <p:cNvPr id="43" name="Стрелка вправо 42"/>
          <p:cNvSpPr/>
          <p:nvPr/>
        </p:nvSpPr>
        <p:spPr>
          <a:xfrm>
            <a:off x="8517575" y="3089384"/>
            <a:ext cx="190500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150" y="48607"/>
            <a:ext cx="8420510" cy="576064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ru-RU" sz="1800" cap="none" dirty="0" smtClean="0">
                <a:solidFill>
                  <a:srgbClr val="4646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1800" cap="none" dirty="0" smtClean="0">
                <a:solidFill>
                  <a:srgbClr val="4646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0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проекта </a:t>
            </a:r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r>
              <a:rPr lang="ru-RU" sz="1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464646"/>
                </a:solidFill>
              </a:rPr>
              <a:t>Карта текущего состояния</a:t>
            </a:r>
            <a:endParaRPr lang="ru-RU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8355314"/>
              </p:ext>
            </p:extLst>
          </p:nvPr>
        </p:nvGraphicFramePr>
        <p:xfrm>
          <a:off x="427038" y="1054100"/>
          <a:ext cx="7889378" cy="4730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6707"/>
                <a:gridCol w="1962642"/>
                <a:gridCol w="712596"/>
                <a:gridCol w="4687433"/>
              </a:tblGrid>
              <a:tr h="157692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Исполнитель</a:t>
                      </a: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</a:tr>
              <a:tr h="157692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Описание шага процесса</a:t>
                      </a: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Доработка                                           Потери/проблемы</a:t>
                      </a:r>
                    </a:p>
                  </a:txBody>
                  <a:tcPr marL="68580" marR="68580" marT="34336" marB="34336"/>
                </a:tc>
              </a:tr>
              <a:tr h="157692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Продолжительность</a:t>
                      </a: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0688" y="1054100"/>
            <a:ext cx="519112" cy="123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0688" y="1177925"/>
            <a:ext cx="519112" cy="1238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0688" y="1301750"/>
            <a:ext cx="519112" cy="138113"/>
          </a:xfrm>
          <a:prstGeom prst="rect">
            <a:avLst/>
          </a:prstGeom>
          <a:solidFill>
            <a:srgbClr val="FFFF79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 flipH="1">
            <a:off x="2836863" y="1201738"/>
            <a:ext cx="833437" cy="280987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2" name="Пятно 2 11"/>
          <p:cNvSpPr/>
          <p:nvPr/>
        </p:nvSpPr>
        <p:spPr>
          <a:xfrm>
            <a:off x="5006975" y="1133475"/>
            <a:ext cx="574675" cy="3778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498090"/>
              </p:ext>
            </p:extLst>
          </p:nvPr>
        </p:nvGraphicFramePr>
        <p:xfrm>
          <a:off x="395165" y="1668761"/>
          <a:ext cx="8255767" cy="3188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169"/>
                <a:gridCol w="217852"/>
                <a:gridCol w="798792"/>
                <a:gridCol w="198259"/>
                <a:gridCol w="792088"/>
                <a:gridCol w="171532"/>
                <a:gridCol w="798792"/>
                <a:gridCol w="217852"/>
                <a:gridCol w="774686"/>
                <a:gridCol w="216024"/>
                <a:gridCol w="720080"/>
                <a:gridCol w="216024"/>
                <a:gridCol w="864096"/>
                <a:gridCol w="360040"/>
                <a:gridCol w="864096"/>
                <a:gridCol w="269385"/>
              </a:tblGrid>
              <a:tr h="26620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9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10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11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12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13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14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15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Шаг 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27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планово-</a:t>
                      </a:r>
                      <a:r>
                        <a:rPr kumimoji="0" lang="ru-R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экономичес</a:t>
                      </a:r>
                      <a:endParaRPr kumimoji="0" lang="ru-R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кого отдела 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Директор</a:t>
                      </a:r>
                    </a:p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Зам.директора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АХР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планово-экономического отдела 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планово-экономического отдела 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Замдиректора по АХР</a:t>
                      </a:r>
                    </a:p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Зам.директора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АХР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Зам.директора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АХР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641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Проверяет счета и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направляет директору на подпись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9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Проверяет счета и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дает </a:t>
                      </a:r>
                      <a:r>
                        <a:rPr lang="ru-RU" sz="9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распоряже-ние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9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Зам.директо-ра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АХР 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</a:t>
                      </a:r>
                      <a:r>
                        <a:rPr lang="ru-RU" sz="9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приобрете-нии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строительно-</a:t>
                      </a:r>
                      <a:r>
                        <a:rPr lang="ru-RU" sz="9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материала 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Получает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разрешение на </a:t>
                      </a:r>
                      <a:r>
                        <a:rPr lang="ru-RU" sz="9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приобрете-ние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строительно-</a:t>
                      </a:r>
                      <a:r>
                        <a:rPr lang="ru-RU" sz="9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материала и сверяет с  </a:t>
                      </a: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начальником планово-экономического отдела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9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Сверяет наличие средств.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Выделяет средства на </a:t>
                      </a:r>
                      <a:r>
                        <a:rPr lang="ru-RU" sz="9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приобрете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ние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материала и средства на ГСМ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Перечисляет средства на расчетный счет организации-поставщика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Приобре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-тает  строитель-</a:t>
                      </a:r>
                      <a:r>
                        <a:rPr lang="ru-RU" sz="900" b="0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ный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материал в торговой сети 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Осуществляет доставку </a:t>
                      </a:r>
                      <a:r>
                        <a:rPr lang="ru-RU" sz="9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материала в техникум</a:t>
                      </a:r>
                      <a:endParaRPr lang="ru-RU" sz="9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Планирует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рабочую встречу  по организации  начала строительства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7809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60 -120 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30 – 40 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45 - 50 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35 - 45мин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30 -  40 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55 -75 мин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60 -75мин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30-45 мин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417921"/>
              </p:ext>
            </p:extLst>
          </p:nvPr>
        </p:nvGraphicFramePr>
        <p:xfrm>
          <a:off x="336550" y="1504950"/>
          <a:ext cx="6096000" cy="280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0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0000FF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Как есть:</a:t>
                      </a:r>
                      <a:r>
                        <a:rPr lang="ru-RU" sz="1200" b="1" baseline="0" dirty="0" smtClean="0">
                          <a:solidFill>
                            <a:srgbClr val="0000FF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02.04.2025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209" marB="34209"/>
                </a:tc>
              </a:tr>
            </a:tbl>
          </a:graphicData>
        </a:graphic>
      </p:graphicFrame>
      <p:sp>
        <p:nvSpPr>
          <p:cNvPr id="17" name="Пятно 2 16"/>
          <p:cNvSpPr/>
          <p:nvPr/>
        </p:nvSpPr>
        <p:spPr>
          <a:xfrm>
            <a:off x="4305967" y="2084690"/>
            <a:ext cx="310949" cy="386361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prstClr val="white"/>
                </a:solidFill>
              </a:rPr>
              <a:t>6</a:t>
            </a:r>
          </a:p>
        </p:txBody>
      </p:sp>
      <p:sp>
        <p:nvSpPr>
          <p:cNvPr id="18" name="Пятно 2 17"/>
          <p:cNvSpPr/>
          <p:nvPr/>
        </p:nvSpPr>
        <p:spPr>
          <a:xfrm>
            <a:off x="117220" y="2142207"/>
            <a:ext cx="407035" cy="312419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prstClr val="white"/>
                </a:solidFill>
              </a:rPr>
              <a:t>9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1211240" y="3215779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4118725" y="3215779"/>
            <a:ext cx="192087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5129211" y="3225937"/>
            <a:ext cx="192088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6104519" y="3262959"/>
            <a:ext cx="192087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7217176" y="3234020"/>
            <a:ext cx="190500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2237566" y="3223030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3213866" y="3215779"/>
            <a:ext cx="190500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0" name="Выгнутая вверх стрелка 29"/>
          <p:cNvSpPr/>
          <p:nvPr/>
        </p:nvSpPr>
        <p:spPr>
          <a:xfrm flipH="1">
            <a:off x="755574" y="1764381"/>
            <a:ext cx="1008114" cy="258311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79562" y="2989620"/>
            <a:ext cx="24117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black"/>
                </a:solidFill>
              </a:rPr>
              <a:t>ВХОД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8820472" y="2996952"/>
            <a:ext cx="21602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black"/>
                </a:solidFill>
              </a:rPr>
              <a:t>ВЫХОД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4" name="Пятно 2 33"/>
          <p:cNvSpPr/>
          <p:nvPr/>
        </p:nvSpPr>
        <p:spPr>
          <a:xfrm>
            <a:off x="3191603" y="2220142"/>
            <a:ext cx="425525" cy="3778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prstClr val="white"/>
                </a:solidFill>
              </a:rPr>
              <a:t>7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35" name="Пятно 2 34"/>
          <p:cNvSpPr/>
          <p:nvPr/>
        </p:nvSpPr>
        <p:spPr>
          <a:xfrm>
            <a:off x="5006975" y="1118330"/>
            <a:ext cx="574675" cy="3778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6" name="Пятно 2 35"/>
          <p:cNvSpPr/>
          <p:nvPr/>
        </p:nvSpPr>
        <p:spPr>
          <a:xfrm>
            <a:off x="1287162" y="2277871"/>
            <a:ext cx="476525" cy="350484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900" dirty="0" smtClean="0">
                <a:solidFill>
                  <a:prstClr val="white"/>
                </a:solidFill>
              </a:rPr>
              <a:t>10</a:t>
            </a:r>
            <a:endParaRPr lang="ru-RU" sz="900" dirty="0">
              <a:solidFill>
                <a:prstClr val="white"/>
              </a:solidFill>
            </a:endParaRPr>
          </a:p>
        </p:txBody>
      </p:sp>
      <p:sp>
        <p:nvSpPr>
          <p:cNvPr id="39" name="Пятно 2 38"/>
          <p:cNvSpPr/>
          <p:nvPr/>
        </p:nvSpPr>
        <p:spPr>
          <a:xfrm>
            <a:off x="2237566" y="1764382"/>
            <a:ext cx="415394" cy="3778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>
                <a:solidFill>
                  <a:prstClr val="white"/>
                </a:solidFill>
              </a:rPr>
              <a:t>4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0" name="Пятно 2 39"/>
          <p:cNvSpPr/>
          <p:nvPr/>
        </p:nvSpPr>
        <p:spPr>
          <a:xfrm>
            <a:off x="2237566" y="2332483"/>
            <a:ext cx="287337" cy="355003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>
                <a:solidFill>
                  <a:prstClr val="white"/>
                </a:solidFill>
              </a:rPr>
              <a:t>5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1" name="Пятно 2 40"/>
          <p:cNvSpPr/>
          <p:nvPr/>
        </p:nvSpPr>
        <p:spPr>
          <a:xfrm>
            <a:off x="5225255" y="2095980"/>
            <a:ext cx="385877" cy="361813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>
                <a:solidFill>
                  <a:prstClr val="white"/>
                </a:solidFill>
              </a:rPr>
              <a:t>8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3" name="Выгнутая вверх стрелка 32"/>
          <p:cNvSpPr/>
          <p:nvPr/>
        </p:nvSpPr>
        <p:spPr>
          <a:xfrm flipH="1">
            <a:off x="4867871" y="1646681"/>
            <a:ext cx="827585" cy="258311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8" name="Выгнутая вверх стрелка 37"/>
          <p:cNvSpPr/>
          <p:nvPr/>
        </p:nvSpPr>
        <p:spPr>
          <a:xfrm flipH="1">
            <a:off x="1941206" y="1615792"/>
            <a:ext cx="1008114" cy="258311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3" name="Пятно 2 42"/>
          <p:cNvSpPr/>
          <p:nvPr/>
        </p:nvSpPr>
        <p:spPr>
          <a:xfrm>
            <a:off x="212991" y="2400517"/>
            <a:ext cx="415394" cy="3778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 smtClean="0">
                <a:solidFill>
                  <a:prstClr val="white"/>
                </a:solidFill>
              </a:rPr>
              <a:t>4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4" name="Стрелка вправо 43"/>
          <p:cNvSpPr/>
          <p:nvPr/>
        </p:nvSpPr>
        <p:spPr>
          <a:xfrm>
            <a:off x="8460432" y="3202049"/>
            <a:ext cx="190500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028633"/>
              </p:ext>
            </p:extLst>
          </p:nvPr>
        </p:nvGraphicFramePr>
        <p:xfrm>
          <a:off x="200150" y="4961595"/>
          <a:ext cx="8399582" cy="1884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498"/>
                <a:gridCol w="8057084"/>
              </a:tblGrid>
              <a:tr h="138914">
                <a:tc gridSpan="2"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Перечень потерь/проблем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8914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Лишнее перемещение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8914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2.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потери при формировании счетов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8914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при проверке счетов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8914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по причине корректировки счетов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8914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по причине возврата на доработку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8914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6.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Расход бумаги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8914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при транспортировки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7930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8.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</a:t>
                      </a:r>
                      <a:r>
                        <a:rPr lang="ru-RU" sz="9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риобретении  строительного материала </a:t>
                      </a: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7155">
                <a:tc gridSpan="2">
                  <a:txBody>
                    <a:bodyPr/>
                    <a:lstStyle/>
                    <a:p>
                      <a:r>
                        <a:rPr lang="ru-RU" sz="10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ВПП (время протекания процесса) </a:t>
                      </a: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7 760 мин  –  12 365 мин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Пятно 2 36"/>
          <p:cNvSpPr/>
          <p:nvPr/>
        </p:nvSpPr>
        <p:spPr>
          <a:xfrm>
            <a:off x="4147791" y="1744947"/>
            <a:ext cx="720080" cy="306613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10</a:t>
            </a:r>
            <a:endParaRPr lang="ru-RU" sz="8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ru-RU" sz="1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8382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962" y="116632"/>
            <a:ext cx="8420510" cy="504056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ru-RU" sz="1800" cap="none" dirty="0" smtClean="0">
                <a:solidFill>
                  <a:srgbClr val="4646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1800" cap="none" dirty="0" smtClean="0">
                <a:solidFill>
                  <a:srgbClr val="4646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0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проекта </a:t>
            </a:r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r>
              <a:rPr lang="ru-RU" sz="105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5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464646"/>
                </a:solidFill>
              </a:rPr>
              <a:t>Карта текущего состояния</a:t>
            </a:r>
            <a:endParaRPr lang="ru-RU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9468747"/>
              </p:ext>
            </p:extLst>
          </p:nvPr>
        </p:nvGraphicFramePr>
        <p:xfrm>
          <a:off x="427038" y="1054100"/>
          <a:ext cx="7889378" cy="4730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6707"/>
                <a:gridCol w="1962642"/>
                <a:gridCol w="712596"/>
                <a:gridCol w="4687433"/>
              </a:tblGrid>
              <a:tr h="157692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Исполнитель</a:t>
                      </a: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</a:tr>
              <a:tr h="157692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Описание шага процесса</a:t>
                      </a: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Доработка                                           Потери/проблемы</a:t>
                      </a:r>
                    </a:p>
                  </a:txBody>
                  <a:tcPr marL="68580" marR="68580" marT="34336" marB="34336"/>
                </a:tc>
              </a:tr>
              <a:tr h="157692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+mn-lt"/>
                          <a:cs typeface="Times New Roman" panose="02020603050405020304" pitchFamily="18" charset="0"/>
                        </a:rPr>
                        <a:t>Продолжительность</a:t>
                      </a: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336" marB="34336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0688" y="1054100"/>
            <a:ext cx="519112" cy="123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0688" y="1177925"/>
            <a:ext cx="519112" cy="1238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0688" y="1301750"/>
            <a:ext cx="519112" cy="138113"/>
          </a:xfrm>
          <a:prstGeom prst="rect">
            <a:avLst/>
          </a:prstGeom>
          <a:solidFill>
            <a:srgbClr val="FFFF79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 flipH="1">
            <a:off x="2836863" y="1201738"/>
            <a:ext cx="833437" cy="280987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2" name="Пятно 2 11"/>
          <p:cNvSpPr/>
          <p:nvPr/>
        </p:nvSpPr>
        <p:spPr>
          <a:xfrm>
            <a:off x="5006975" y="1133475"/>
            <a:ext cx="574675" cy="3778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813764"/>
              </p:ext>
            </p:extLst>
          </p:nvPr>
        </p:nvGraphicFramePr>
        <p:xfrm>
          <a:off x="1979712" y="1980228"/>
          <a:ext cx="4104456" cy="2610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292"/>
                <a:gridCol w="1073860"/>
                <a:gridCol w="216024"/>
                <a:gridCol w="1008112"/>
                <a:gridCol w="288032"/>
                <a:gridCol w="1008112"/>
                <a:gridCol w="216024"/>
              </a:tblGrid>
              <a:tr h="220685"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17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18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19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05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7224"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Директор</a:t>
                      </a:r>
                    </a:p>
                    <a:p>
                      <a:pPr algn="ctr"/>
                      <a:endParaRPr lang="ru-RU" sz="900" b="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Студенты и сотрудники техникума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Студенты и сотрудники техникума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429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Дает задания</a:t>
                      </a:r>
                    </a:p>
                    <a:p>
                      <a:pPr algn="ctr"/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восстановление и реставрацию мемориального постамента с пушкой 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Получают задания на осуществление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строительных работ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Выполняют строительные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работы по </a:t>
                      </a: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восстановлению и реставрацию мемориального постамента с пушкой 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15 -25 мин</a:t>
                      </a:r>
                    </a:p>
                    <a:p>
                      <a:pPr algn="ctr"/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5 – 10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2880 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мин  –4320  мин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860011"/>
              </p:ext>
            </p:extLst>
          </p:nvPr>
        </p:nvGraphicFramePr>
        <p:xfrm>
          <a:off x="321362" y="1647027"/>
          <a:ext cx="6096000" cy="280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0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0000FF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Как есть:</a:t>
                      </a:r>
                      <a:r>
                        <a:rPr lang="ru-RU" sz="1200" b="1" baseline="0" dirty="0" smtClean="0">
                          <a:solidFill>
                            <a:srgbClr val="0000FF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02.04.2025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34209" marB="34209"/>
                </a:tc>
              </a:tr>
            </a:tbl>
          </a:graphicData>
        </a:graphic>
      </p:graphicFrame>
      <p:sp>
        <p:nvSpPr>
          <p:cNvPr id="22" name="Стрелка вправо 21"/>
          <p:cNvSpPr/>
          <p:nvPr/>
        </p:nvSpPr>
        <p:spPr>
          <a:xfrm>
            <a:off x="4602888" y="3165842"/>
            <a:ext cx="192087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6228184" y="3130298"/>
            <a:ext cx="192088" cy="246062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2100269" y="3147802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3366232" y="3156822"/>
            <a:ext cx="190500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1075527" y="2910834"/>
            <a:ext cx="308137" cy="438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black"/>
                </a:solidFill>
              </a:rPr>
              <a:t>В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</a:rPr>
              <a:t>Х</a:t>
            </a:r>
          </a:p>
          <a:p>
            <a:pPr algn="ctr"/>
            <a:r>
              <a:rPr lang="ru-RU" dirty="0" smtClean="0">
                <a:solidFill>
                  <a:prstClr val="black"/>
                </a:solidFill>
              </a:rPr>
              <a:t>ОД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6744167" y="2967942"/>
            <a:ext cx="36004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black"/>
                </a:solidFill>
              </a:rPr>
              <a:t>ВЫХОД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5" name="Пятно 2 34"/>
          <p:cNvSpPr/>
          <p:nvPr/>
        </p:nvSpPr>
        <p:spPr>
          <a:xfrm>
            <a:off x="5006975" y="1118330"/>
            <a:ext cx="574675" cy="3778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244815"/>
              </p:ext>
            </p:extLst>
          </p:nvPr>
        </p:nvGraphicFramePr>
        <p:xfrm>
          <a:off x="357882" y="4725144"/>
          <a:ext cx="8188274" cy="1796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882"/>
                <a:gridCol w="7854392"/>
              </a:tblGrid>
              <a:tr h="163282">
                <a:tc gridSpan="2"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1050" b="1" dirty="0" smtClean="0">
                          <a:solidFill>
                            <a:srgbClr val="0070C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Перечень потерь/проблем</a:t>
                      </a:r>
                      <a:endParaRPr lang="ru-RU" sz="1050" b="1" dirty="0">
                        <a:solidFill>
                          <a:srgbClr val="0070C0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1.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Лишнее перемещение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2.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потери при формировании счетов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при проверке счетов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4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по причине корректировки счетов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по причине возврата на доработку счетов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6.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Расход бумаги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при транспортировки</a:t>
                      </a:r>
                      <a:endParaRPr lang="ru-RU" sz="9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328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</a:pPr>
                      <a:r>
                        <a:rPr lang="ru-RU" sz="900" dirty="0" smtClean="0">
                          <a:latin typeface="+mn-lt"/>
                          <a:cs typeface="Times New Roman" panose="02020603050405020304" pitchFamily="18" charset="0"/>
                        </a:rPr>
                        <a:t>8.</a:t>
                      </a:r>
                      <a:endParaRPr lang="ru-RU" sz="9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Временные потери  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</a:t>
                      </a:r>
                      <a:r>
                        <a:rPr lang="ru-RU" sz="9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</a:t>
                      </a:r>
                      <a:r>
                        <a:rPr lang="ru-RU" sz="9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риобретении  строительного материала </a:t>
                      </a:r>
                    </a:p>
                  </a:txBody>
                  <a:tcPr marL="68588" marR="68588" marT="34322" marB="343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9313">
                <a:tc gridSpan="2">
                  <a:txBody>
                    <a:bodyPr/>
                    <a:lstStyle/>
                    <a:p>
                      <a:r>
                        <a:rPr lang="ru-RU" sz="105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ВПП (время протекания процесса) </a:t>
                      </a:r>
                      <a:r>
                        <a:rPr lang="ru-RU" sz="105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7 760 мин  –  12 365 мин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8" marR="68588" marT="34322" marB="3432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68958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628800"/>
            <a:ext cx="8686800" cy="5508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dirty="0" smtClean="0"/>
              <a:t>   Пирамида проблем</a:t>
            </a:r>
            <a:endParaRPr lang="ru-RU" sz="24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91895" y="116632"/>
            <a:ext cx="8388607" cy="1034682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1400" dirty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проекта 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r>
              <a:rPr lang="ru-RU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solidFill>
                <a:srgbClr val="46464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1928813" y="2428875"/>
            <a:ext cx="1928812" cy="1500188"/>
          </a:xfrm>
          <a:prstGeom prst="triangle">
            <a:avLst>
              <a:gd name="adj" fmla="val 49662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Трапеция 8"/>
          <p:cNvSpPr/>
          <p:nvPr/>
        </p:nvSpPr>
        <p:spPr>
          <a:xfrm>
            <a:off x="1357313" y="4000500"/>
            <a:ext cx="3071812" cy="857250"/>
          </a:xfrm>
          <a:prstGeom prst="trapezoid">
            <a:avLst>
              <a:gd name="adj" fmla="val 59632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b="1">
              <a:ln w="18000">
                <a:solidFill>
                  <a:srgbClr val="DA1F28">
                    <a:satMod val="140000"/>
                  </a:srgbClr>
                </a:solidFill>
                <a:prstDash val="solid"/>
                <a:miter lim="800000"/>
              </a:ln>
              <a:blipFill>
                <a:blip r:embed="rId2"/>
                <a:tile tx="0" ty="0" sx="100000" sy="100000" flip="none" algn="tl"/>
              </a:blip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Трапеция 9"/>
          <p:cNvSpPr/>
          <p:nvPr/>
        </p:nvSpPr>
        <p:spPr>
          <a:xfrm>
            <a:off x="571500" y="4929188"/>
            <a:ext cx="4643438" cy="1214437"/>
          </a:xfrm>
          <a:prstGeom prst="trapezoid">
            <a:avLst>
              <a:gd name="adj" fmla="val 61229"/>
            </a:avLst>
          </a:prstGeom>
          <a:solidFill>
            <a:srgbClr val="5C7A5C"/>
          </a:solidFill>
          <a:ln>
            <a:solidFill>
              <a:srgbClr val="5C7A5C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368" name="TextBox 10"/>
          <p:cNvSpPr txBox="1">
            <a:spLocks noChangeArrowheads="1"/>
          </p:cNvSpPr>
          <p:nvPr/>
        </p:nvSpPr>
        <p:spPr bwMode="auto">
          <a:xfrm>
            <a:off x="1500188" y="5214938"/>
            <a:ext cx="2643187" cy="307777"/>
          </a:xfrm>
          <a:prstGeom prst="rect">
            <a:avLst/>
          </a:prstGeom>
          <a:noFill/>
          <a:ln w="9525">
            <a:solidFill>
              <a:srgbClr val="5C7A5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prstClr val="black"/>
                </a:solidFill>
                <a:latin typeface="Arial" panose="020B0604020202020204" pitchFamily="34" charset="0"/>
              </a:rPr>
              <a:t>Уровень ПОО</a:t>
            </a:r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785938" y="4071938"/>
            <a:ext cx="18573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</a:t>
            </a:r>
          </a:p>
        </p:txBody>
      </p:sp>
      <p:sp>
        <p:nvSpPr>
          <p:cNvPr id="15370" name="TextBox 12"/>
          <p:cNvSpPr txBox="1">
            <a:spLocks noChangeArrowheads="1"/>
          </p:cNvSpPr>
          <p:nvPr/>
        </p:nvSpPr>
        <p:spPr bwMode="auto">
          <a:xfrm>
            <a:off x="2143125" y="3286125"/>
            <a:ext cx="1357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уровень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88024" y="5013176"/>
            <a:ext cx="4066635" cy="1785104"/>
          </a:xfrm>
          <a:prstGeom prst="rect">
            <a:avLst/>
          </a:prstGeom>
          <a:ln>
            <a:solidFill>
              <a:srgbClr val="00B05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fontAlgn="t" hangingPunct="1"/>
            <a:r>
              <a:rPr lang="ru-RU" sz="1000" dirty="0" smtClean="0"/>
              <a:t>1.Лишнее </a:t>
            </a:r>
            <a:r>
              <a:rPr lang="ru-RU" sz="1000" dirty="0"/>
              <a:t>перемещение</a:t>
            </a:r>
          </a:p>
          <a:p>
            <a:pPr eaLnBrk="1" fontAlgn="t" hangingPunct="1"/>
            <a:r>
              <a:rPr lang="ru-RU" sz="1000" dirty="0" smtClean="0"/>
              <a:t>2. Временные </a:t>
            </a:r>
            <a:r>
              <a:rPr lang="ru-RU" sz="1000" dirty="0"/>
              <a:t>потери при формировании счетов</a:t>
            </a:r>
          </a:p>
          <a:p>
            <a:pPr eaLnBrk="1" fontAlgn="t" hangingPunct="1"/>
            <a:r>
              <a:rPr lang="ru-RU" sz="1000" dirty="0"/>
              <a:t>3</a:t>
            </a:r>
            <a:r>
              <a:rPr lang="ru-RU" sz="1000" dirty="0" smtClean="0"/>
              <a:t>. Временные </a:t>
            </a:r>
            <a:r>
              <a:rPr lang="ru-RU" sz="1000" dirty="0"/>
              <a:t>потери при проверке счетов</a:t>
            </a:r>
          </a:p>
          <a:p>
            <a:pPr eaLnBrk="1" fontAlgn="t" hangingPunct="1"/>
            <a:r>
              <a:rPr lang="ru-RU" sz="1000" dirty="0"/>
              <a:t>4</a:t>
            </a:r>
            <a:r>
              <a:rPr lang="ru-RU" sz="1000" dirty="0" smtClean="0"/>
              <a:t>. Временные </a:t>
            </a:r>
            <a:r>
              <a:rPr lang="ru-RU" sz="1000" dirty="0"/>
              <a:t>потери  по причине корректировки счетов</a:t>
            </a:r>
          </a:p>
          <a:p>
            <a:pPr eaLnBrk="1" fontAlgn="t" hangingPunct="1"/>
            <a:r>
              <a:rPr lang="ru-RU" sz="1000" dirty="0"/>
              <a:t>5</a:t>
            </a:r>
            <a:r>
              <a:rPr lang="ru-RU" sz="1000" dirty="0" smtClean="0"/>
              <a:t>. Временные </a:t>
            </a:r>
            <a:r>
              <a:rPr lang="ru-RU" sz="1000" dirty="0"/>
              <a:t>потери  по причине возврата на доработку счетов</a:t>
            </a:r>
          </a:p>
          <a:p>
            <a:pPr eaLnBrk="1" fontAlgn="t" hangingPunct="1"/>
            <a:r>
              <a:rPr lang="ru-RU" sz="1000" dirty="0"/>
              <a:t>6</a:t>
            </a:r>
            <a:r>
              <a:rPr lang="ru-RU" sz="1000" dirty="0" smtClean="0"/>
              <a:t>. Расход </a:t>
            </a:r>
            <a:r>
              <a:rPr lang="ru-RU" sz="1000" dirty="0"/>
              <a:t>бумаги</a:t>
            </a:r>
          </a:p>
          <a:p>
            <a:pPr eaLnBrk="1" fontAlgn="t" hangingPunct="1"/>
            <a:r>
              <a:rPr lang="ru-RU" sz="1000" dirty="0"/>
              <a:t>7</a:t>
            </a:r>
            <a:r>
              <a:rPr lang="ru-RU" sz="1000" dirty="0" smtClean="0"/>
              <a:t>. Временные </a:t>
            </a:r>
            <a:r>
              <a:rPr lang="ru-RU" sz="1000" dirty="0"/>
              <a:t>потери  при </a:t>
            </a:r>
            <a:r>
              <a:rPr lang="ru-RU" sz="1000" dirty="0" smtClean="0"/>
              <a:t>транспортировке</a:t>
            </a:r>
            <a:endParaRPr lang="ru-RU" sz="1000" dirty="0"/>
          </a:p>
          <a:p>
            <a:pPr eaLnBrk="1" fontAlgn="auto" hangingPunct="1"/>
            <a:r>
              <a:rPr lang="ru-RU" sz="1000" dirty="0"/>
              <a:t>8</a:t>
            </a:r>
            <a:r>
              <a:rPr lang="ru-RU" sz="1000" dirty="0" smtClean="0"/>
              <a:t>. Временные </a:t>
            </a:r>
            <a:r>
              <a:rPr lang="ru-RU" sz="1000" dirty="0"/>
              <a:t>потери  при приобретении </a:t>
            </a:r>
            <a:r>
              <a:rPr lang="ru-RU" sz="1000" dirty="0" smtClean="0"/>
              <a:t>строительного материала</a:t>
            </a:r>
          </a:p>
          <a:p>
            <a:pPr eaLnBrk="1" fontAlgn="auto" hangingPunct="1"/>
            <a:r>
              <a:rPr lang="ru-RU" sz="1000" dirty="0" smtClean="0"/>
              <a:t>9. Расход тонера картриджа </a:t>
            </a:r>
          </a:p>
          <a:p>
            <a:pPr eaLnBrk="1" fontAlgn="auto" hangingPunct="1"/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10.Расход средств на оплату подрядчику за выполнение ремонтных работ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91895" y="1503642"/>
            <a:ext cx="7886700" cy="145655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1800" dirty="0" smtClean="0">
                <a:solidFill>
                  <a:srgbClr val="464646"/>
                </a:solidFill>
              </a:rPr>
              <a:t> </a:t>
            </a:r>
            <a:r>
              <a:rPr lang="ru-RU" sz="1800" dirty="0">
                <a:solidFill>
                  <a:srgbClr val="464646"/>
                </a:solidFill>
              </a:rPr>
              <a:t>Введение в предметную </a:t>
            </a:r>
            <a:r>
              <a:rPr lang="ru-RU" sz="1800" dirty="0" smtClean="0">
                <a:solidFill>
                  <a:srgbClr val="464646"/>
                </a:solidFill>
              </a:rPr>
              <a:t>область (</a:t>
            </a:r>
            <a:r>
              <a:rPr lang="ru-RU" sz="1800" dirty="0">
                <a:solidFill>
                  <a:srgbClr val="464646"/>
                </a:solidFill>
              </a:rPr>
              <a:t>описание ситуации «как есть»)</a:t>
            </a:r>
            <a:endParaRPr lang="ru-RU" sz="1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8145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66" y="620688"/>
            <a:ext cx="7886700" cy="3730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400" dirty="0" smtClean="0"/>
              <a:t>Карта ИДЕАЛЬНОГО состояния</a:t>
            </a:r>
            <a:r>
              <a:rPr lang="ru-RU" sz="1400" dirty="0" smtClean="0">
                <a:solidFill>
                  <a:srgbClr val="0070C0"/>
                </a:solidFill>
              </a:rPr>
              <a:t>:    10</a:t>
            </a:r>
            <a:r>
              <a:rPr lang="ru-RU" sz="1400" b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.04.2025 Г.</a:t>
            </a:r>
            <a:endParaRPr lang="ru-RU" sz="1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/>
          </p:nvPr>
        </p:nvGraphicFramePr>
        <p:xfrm>
          <a:off x="554831" y="1188203"/>
          <a:ext cx="7886700" cy="4724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6707"/>
                <a:gridCol w="2034650"/>
                <a:gridCol w="640588"/>
                <a:gridCol w="4684755"/>
              </a:tblGrid>
              <a:tr h="95779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Исполнитель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</a:tr>
              <a:tr h="95779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шага процесса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Доработка</a:t>
                      </a:r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Потери/проблемы</a:t>
                      </a:r>
                    </a:p>
                  </a:txBody>
                  <a:tcPr marL="68580" marR="68580" marT="34293" marB="34293"/>
                </a:tc>
              </a:tr>
              <a:tr h="95779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Продолжительность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0688" y="1382713"/>
            <a:ext cx="519112" cy="123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0688" y="1508125"/>
            <a:ext cx="519112" cy="1238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0688" y="1650785"/>
            <a:ext cx="519112" cy="161925"/>
          </a:xfrm>
          <a:prstGeom prst="rect">
            <a:avLst/>
          </a:prstGeom>
          <a:solidFill>
            <a:srgbClr val="FFFF79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 flipH="1">
            <a:off x="3036094" y="1241424"/>
            <a:ext cx="577850" cy="328613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2" name="Пятно 2 11"/>
          <p:cNvSpPr/>
          <p:nvPr/>
        </p:nvSpPr>
        <p:spPr>
          <a:xfrm>
            <a:off x="4920520" y="1277439"/>
            <a:ext cx="647700" cy="390525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757782"/>
              </p:ext>
            </p:extLst>
          </p:nvPr>
        </p:nvGraphicFramePr>
        <p:xfrm>
          <a:off x="420688" y="1955800"/>
          <a:ext cx="6096000" cy="282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0"/>
              </a:tblGrid>
              <a:tr h="282575"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402" marB="34402"/>
                </a:tc>
              </a:tr>
            </a:tbl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214282" y="5572140"/>
            <a:ext cx="637394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ВПП (время протекания процесса)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2 895 мин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4 345 мин (35% - 37%)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689059"/>
              </p:ext>
            </p:extLst>
          </p:nvPr>
        </p:nvGraphicFramePr>
        <p:xfrm>
          <a:off x="2166030" y="2060848"/>
          <a:ext cx="4882345" cy="3191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33"/>
                <a:gridCol w="1248561"/>
                <a:gridCol w="362939"/>
                <a:gridCol w="1245717"/>
                <a:gridCol w="360040"/>
                <a:gridCol w="1125616"/>
                <a:gridCol w="270639"/>
              </a:tblGrid>
              <a:tr h="126230">
                <a:tc rowSpan="4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Шаг 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5644"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Директор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b="0" i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Студенты и сотрудники технику</a:t>
                      </a:r>
                      <a:r>
                        <a:rPr kumimoji="0" 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</a:t>
                      </a:r>
                    </a:p>
                    <a:p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Студенты и сотрудники техникума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651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Дает задания</a:t>
                      </a:r>
                    </a:p>
                    <a:p>
                      <a:pPr algn="ctr"/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ремонт стены гаража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Получают задания на выполнение и закупку материалов на осуществление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строительных работ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Выполняют строительные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работы по </a:t>
                      </a:r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восстановлению стены гаража 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1413">
                <a:tc vMerge="1">
                  <a:txBody>
                    <a:bodyPr/>
                    <a:lstStyle/>
                    <a:p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10 -15 мин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ru-RU" sz="1100" b="0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– 10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мин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2 880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  –</a:t>
                      </a:r>
                    </a:p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4 320  мин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2" name="Стрелка вправо 31"/>
          <p:cNvSpPr/>
          <p:nvPr/>
        </p:nvSpPr>
        <p:spPr>
          <a:xfrm>
            <a:off x="3853354" y="3258742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5376133" y="3258742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323528" y="188640"/>
            <a:ext cx="8280920" cy="432047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1000" dirty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проекта</a:t>
            </a:r>
            <a:r>
              <a:rPr lang="ru-RU" sz="1000" b="1" dirty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 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</a:t>
            </a:r>
            <a:r>
              <a:rPr lang="ru-RU" sz="1000" b="1" dirty="0" smtClean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200" b="1" dirty="0">
              <a:solidFill>
                <a:srgbClr val="46464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763688" y="3382567"/>
            <a:ext cx="40234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7048376" y="3397693"/>
            <a:ext cx="5271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7204" y="3039845"/>
            <a:ext cx="2992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ВХОД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75480" y="2974186"/>
            <a:ext cx="236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ВЫХОД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2268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95853"/>
              </p:ext>
            </p:extLst>
          </p:nvPr>
        </p:nvGraphicFramePr>
        <p:xfrm>
          <a:off x="266270" y="1844824"/>
          <a:ext cx="4136454" cy="4392834"/>
        </p:xfrm>
        <a:graphic>
          <a:graphicData uri="http://schemas.openxmlformats.org/drawingml/2006/table">
            <a:tbl>
              <a:tblPr firstRow="1" bandRow="1"/>
              <a:tblGrid>
                <a:gridCol w="248752"/>
                <a:gridCol w="2832842"/>
                <a:gridCol w="1054860"/>
              </a:tblGrid>
              <a:tr h="4415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66" marR="51466" marT="25734" marB="25734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Проблема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66" marR="51466" marT="25734" marB="25734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Время, дни/мин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3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66" marR="51466" marT="25734" marB="25734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Лишнее перемещение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2310</a:t>
                      </a:r>
                      <a:r>
                        <a:rPr lang="ru-RU" sz="900" baseline="0" dirty="0" smtClean="0"/>
                        <a:t> - 3550</a:t>
                      </a:r>
                      <a:endParaRPr lang="ru-RU" sz="9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982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66" marR="51466" marT="25734" marB="25734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при формировании счетов</a:t>
                      </a:r>
                    </a:p>
                    <a:p>
                      <a:endParaRPr lang="ru-RU" sz="11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 smtClean="0"/>
                        <a:t>4 375 –</a:t>
                      </a:r>
                      <a:r>
                        <a:rPr lang="ru-RU" sz="900" baseline="0" dirty="0" smtClean="0"/>
                        <a:t> 7310 </a:t>
                      </a:r>
                      <a:r>
                        <a:rPr lang="ru-RU" sz="900" dirty="0" smtClean="0"/>
                        <a:t>мин</a:t>
                      </a:r>
                      <a:endParaRPr lang="ru-RU" sz="9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1073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66" marR="51466" marT="25734" marB="25734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при проверке счетов</a:t>
                      </a:r>
                    </a:p>
                    <a:p>
                      <a:endParaRPr lang="ru-RU" sz="11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380 - 505 </a:t>
                      </a:r>
                    </a:p>
                    <a:p>
                      <a:pPr algn="ctr"/>
                      <a:endParaRPr lang="ru-RU" sz="9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982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66" marR="51466" marT="25734" marB="25734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 по причине корректировки счетов</a:t>
                      </a:r>
                    </a:p>
                    <a:p>
                      <a:endParaRPr lang="ru-RU" sz="11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320 – 460</a:t>
                      </a:r>
                      <a:endParaRPr lang="ru-RU" sz="9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9822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66" marR="51466" marT="25734" marB="25734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 по причине возврата на доработку счетов</a:t>
                      </a:r>
                    </a:p>
                    <a:p>
                      <a:endParaRPr lang="ru-RU" sz="11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205-315</a:t>
                      </a:r>
                      <a:endParaRPr lang="ru-RU" sz="9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8737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66" marR="51466" marT="25734" marB="25734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 при транспортировки</a:t>
                      </a:r>
                    </a:p>
                    <a:p>
                      <a:endParaRPr lang="ru-RU" sz="11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115 -150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9822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191919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66" marR="51466" marT="25734" marB="25734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 при приобретении строительного  материала</a:t>
                      </a:r>
                    </a:p>
                    <a:p>
                      <a:endParaRPr lang="ru-RU" sz="11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55 - 75 </a:t>
                      </a:r>
                      <a:endParaRPr kumimoji="0" lang="ru-R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 smtClean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8737"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66" marR="51466" marT="25734" marB="25734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7 760 мин  – </a:t>
                      </a:r>
                    </a:p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12 365 мин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070839"/>
              </p:ext>
            </p:extLst>
          </p:nvPr>
        </p:nvGraphicFramePr>
        <p:xfrm>
          <a:off x="4716016" y="1844824"/>
          <a:ext cx="4104455" cy="4392487"/>
        </p:xfrm>
        <a:graphic>
          <a:graphicData uri="http://schemas.openxmlformats.org/drawingml/2006/table">
            <a:tbl>
              <a:tblPr/>
              <a:tblGrid>
                <a:gridCol w="272040"/>
                <a:gridCol w="2752296"/>
                <a:gridCol w="1080119"/>
              </a:tblGrid>
              <a:tr h="4734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51466" marR="51466" marT="25734" marB="25734" horzOverflow="overflow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Проблема</a:t>
                      </a:r>
                    </a:p>
                  </a:txBody>
                  <a:tcPr marL="51466" marR="51466" marT="25734" marB="25734" horzOverflow="overflow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Время, мин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7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66" marR="51466" marT="25734" marB="25734" horzOverflow="overflow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при формировании счетов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 smtClean="0"/>
                        <a:t>4 375 – 7310 мин </a:t>
                      </a:r>
                      <a:endParaRPr lang="ru-RU" sz="9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60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66" marR="51466" marT="25734" marB="25734" horzOverflow="overflow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Лишнее перемещение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2310</a:t>
                      </a:r>
                      <a:r>
                        <a:rPr lang="ru-RU" sz="900" baseline="0" dirty="0" smtClean="0"/>
                        <a:t> - 3550</a:t>
                      </a:r>
                      <a:endParaRPr lang="ru-RU" sz="900" dirty="0" smtClean="0"/>
                    </a:p>
                    <a:p>
                      <a:pPr algn="ctr"/>
                      <a:endParaRPr lang="ru-RU" sz="9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914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1466" marR="51466" marT="25734" marB="25734" horzOverflow="overflow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при проверке счетов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380 - 505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1466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919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66" marR="51466" marT="25734" marB="25734" horzOverflow="overflow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 по причине корректировки счетов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320 – 460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 smtClean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914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919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66" marR="51466" marT="25734" marB="25734" horzOverflow="overflow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 по причине возврата на доработку счетов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205-315</a:t>
                      </a:r>
                      <a:endParaRPr lang="ru-RU" sz="9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071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51466" marR="51466" marT="25734" marB="25734" horzOverflow="overflow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 при транспортировки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115 -150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071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51466" marR="51466" marT="25734" marB="25734" horzOverflow="overflow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Временные потери  при приобретении строительного  материала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55 - 75 </a:t>
                      </a:r>
                      <a:endParaRPr kumimoji="0" lang="ru-R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64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1466" marR="51466" marT="25734" marB="25734" horzOverflow="overflow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7 760 мин  –  </a:t>
                      </a:r>
                    </a:p>
                    <a:p>
                      <a:pPr algn="ctr"/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12 365 мин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64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8165" name="TextBox 5"/>
          <p:cNvSpPr txBox="1">
            <a:spLocks noChangeArrowheads="1"/>
          </p:cNvSpPr>
          <p:nvPr/>
        </p:nvSpPr>
        <p:spPr bwMode="auto">
          <a:xfrm>
            <a:off x="582613" y="1083495"/>
            <a:ext cx="2717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prstClr val="black"/>
                </a:solidFill>
                <a:latin typeface="Arial" charset="0"/>
                <a:cs typeface="Arial" charset="0"/>
              </a:rPr>
              <a:t>Выявленные проблемы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42284" y="283575"/>
            <a:ext cx="84501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6395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30384" cy="4870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800" cap="none" dirty="0" smtClean="0">
                <a:solidFill>
                  <a:srgbClr val="464646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1800" cap="none" dirty="0" smtClean="0">
                <a:solidFill>
                  <a:srgbClr val="464646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000" dirty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a:t>
            </a:r>
            <a:r>
              <a:rPr lang="ru-RU" sz="11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1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1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/>
              <a:t>Карта целевого состояния</a:t>
            </a:r>
            <a:endParaRPr lang="ru-RU" sz="1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1272607"/>
              </p:ext>
            </p:extLst>
          </p:nvPr>
        </p:nvGraphicFramePr>
        <p:xfrm>
          <a:off x="656409" y="812657"/>
          <a:ext cx="7886700" cy="967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6707"/>
                <a:gridCol w="2034650"/>
                <a:gridCol w="640588"/>
                <a:gridCol w="4684755"/>
              </a:tblGrid>
              <a:tr h="652993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</a:tr>
              <a:tr h="95779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шага процесса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Доработка</a:t>
                      </a:r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Потери/проблемы</a:t>
                      </a:r>
                    </a:p>
                  </a:txBody>
                  <a:tcPr marL="68580" marR="68580" marT="34293" marB="34293"/>
                </a:tc>
              </a:tr>
              <a:tr h="95779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Продолжительность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3" marB="34293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0688" y="1382713"/>
            <a:ext cx="519112" cy="123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0688" y="1508125"/>
            <a:ext cx="519112" cy="1238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0688" y="1650785"/>
            <a:ext cx="519112" cy="161925"/>
          </a:xfrm>
          <a:prstGeom prst="rect">
            <a:avLst/>
          </a:prstGeom>
          <a:solidFill>
            <a:srgbClr val="FFFF79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 flipH="1">
            <a:off x="3131840" y="1472701"/>
            <a:ext cx="578148" cy="195263"/>
          </a:xfrm>
          <a:prstGeom prst="curvedDownArrow">
            <a:avLst>
              <a:gd name="adj1" fmla="val 44722"/>
              <a:gd name="adj2" fmla="val 86550"/>
              <a:gd name="adj3" fmla="val 3932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2" name="Пятно 2 11"/>
          <p:cNvSpPr/>
          <p:nvPr/>
        </p:nvSpPr>
        <p:spPr>
          <a:xfrm>
            <a:off x="4920520" y="1444625"/>
            <a:ext cx="544859" cy="223339"/>
          </a:xfrm>
          <a:prstGeom prst="irregularSeal2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231478"/>
              </p:ext>
            </p:extLst>
          </p:nvPr>
        </p:nvGraphicFramePr>
        <p:xfrm>
          <a:off x="377508" y="1972084"/>
          <a:ext cx="1587352" cy="3215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7352"/>
              </a:tblGrid>
              <a:tr h="32154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будет 14.04.2025. </a:t>
                      </a:r>
                    </a:p>
                  </a:txBody>
                  <a:tcPr marL="68580" marR="68580" marT="34402" marB="34402"/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425027"/>
              </p:ext>
            </p:extLst>
          </p:nvPr>
        </p:nvGraphicFramePr>
        <p:xfrm>
          <a:off x="3709987" y="5373216"/>
          <a:ext cx="3891303" cy="1220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367"/>
                <a:gridCol w="432367"/>
                <a:gridCol w="432367"/>
                <a:gridCol w="432367"/>
                <a:gridCol w="432367"/>
                <a:gridCol w="432367"/>
                <a:gridCol w="432367"/>
                <a:gridCol w="432367"/>
                <a:gridCol w="432367"/>
              </a:tblGrid>
              <a:tr h="447438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Шаг 2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Шаг  3</a:t>
                      </a:r>
                    </a:p>
                    <a:p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Шаг 4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Шаг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Шаг 6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Шаг 7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Шаг 8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Шаг 9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Шаг 10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435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34268" marB="34268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" name="Крест 2"/>
          <p:cNvSpPr/>
          <p:nvPr/>
        </p:nvSpPr>
        <p:spPr>
          <a:xfrm rot="2637252">
            <a:off x="4655132" y="5836384"/>
            <a:ext cx="544079" cy="538887"/>
          </a:xfrm>
          <a:prstGeom prst="plus">
            <a:avLst>
              <a:gd name="adj" fmla="val 44065"/>
            </a:avLst>
          </a:prstGeom>
          <a:solidFill>
            <a:schemeClr val="bg1">
              <a:alpha val="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31161" y="5608131"/>
            <a:ext cx="288975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ВПП (время протекания процесса)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2 925 мин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4 395 мин (36% - 38%)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657495"/>
              </p:ext>
            </p:extLst>
          </p:nvPr>
        </p:nvGraphicFramePr>
        <p:xfrm>
          <a:off x="2221714" y="1814215"/>
          <a:ext cx="4438518" cy="3520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"/>
                <a:gridCol w="706907"/>
                <a:gridCol w="204929"/>
                <a:gridCol w="854428"/>
                <a:gridCol w="214314"/>
                <a:gridCol w="857256"/>
                <a:gridCol w="162562"/>
                <a:gridCol w="858027"/>
                <a:gridCol w="365781"/>
              </a:tblGrid>
              <a:tr h="218230">
                <a:tc rowSpan="4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05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05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Шаг 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05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Шаг 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8612"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Директор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Зам. директора</a:t>
                      </a:r>
                      <a:r>
                        <a:rPr lang="ru-RU" sz="1000" b="1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УПР и зам. директора по АХР</a:t>
                      </a:r>
                      <a:endParaRPr lang="ru-RU" sz="1000" b="1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Студенты и сотрудники техникума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Студенты и сотрудники техникума</a:t>
                      </a: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8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4401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Дает задания</a:t>
                      </a:r>
                    </a:p>
                    <a:p>
                      <a:pPr algn="ctr"/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восстановление и реставрацию мемориального постамента с пушкой 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Составляют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смету для закупки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строитель-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ного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материала 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Получают задания на выполнение и закупку материалов на осуществление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строительных работ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Выполняют строительные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работы по </a:t>
                      </a:r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восстановлению стены гаража 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44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15 -25 мин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25 - 40  мин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– 10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мин</a:t>
                      </a: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2880 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мин  –4320  мин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1" marR="68581" marT="34294" marB="34294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Стрелка вправо 31"/>
          <p:cNvSpPr/>
          <p:nvPr/>
        </p:nvSpPr>
        <p:spPr>
          <a:xfrm>
            <a:off x="3131840" y="3464219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4210050" y="3471053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5273292" y="3471053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763688" y="3382567"/>
            <a:ext cx="40234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7048376" y="3346709"/>
            <a:ext cx="5271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7204" y="3039845"/>
            <a:ext cx="2992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ВХОД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75480" y="2974186"/>
            <a:ext cx="1440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ВЫХОД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6325797" y="3465038"/>
            <a:ext cx="192087" cy="247650"/>
          </a:xfrm>
          <a:prstGeom prst="rightArrow">
            <a:avLst/>
          </a:prstGeom>
          <a:solidFill>
            <a:srgbClr val="D6784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black"/>
              </a:solidFill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337" y="5855798"/>
            <a:ext cx="4937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292" y="5855797"/>
            <a:ext cx="4937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8757" y="5867614"/>
            <a:ext cx="4937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470" y="5867613"/>
            <a:ext cx="4937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183" y="5855795"/>
            <a:ext cx="4937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092" y="5867915"/>
            <a:ext cx="4937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775" y="5867915"/>
            <a:ext cx="4937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96907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Другая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000000"/>
      </a:hlink>
      <a:folHlink>
        <a:srgbClr val="00206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Трек">
  <a:themeElements>
    <a:clrScheme name="Другая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000000"/>
      </a:hlink>
      <a:folHlink>
        <a:srgbClr val="00206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Трек">
  <a:themeElements>
    <a:clrScheme name="Другая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000000"/>
      </a:hlink>
      <a:folHlink>
        <a:srgbClr val="00206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Трек">
  <a:themeElements>
    <a:clrScheme name="Другая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000000"/>
      </a:hlink>
      <a:folHlink>
        <a:srgbClr val="00206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Трек">
  <a:themeElements>
    <a:clrScheme name="Другая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000000"/>
      </a:hlink>
      <a:folHlink>
        <a:srgbClr val="00206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32908</TotalTime>
  <Words>2492</Words>
  <Application>Microsoft Office PowerPoint</Application>
  <PresentationFormat>Экран (4:3)</PresentationFormat>
  <Paragraphs>663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Трек</vt:lpstr>
      <vt:lpstr>Тема Office</vt:lpstr>
      <vt:lpstr>1_Трек</vt:lpstr>
      <vt:lpstr>2_Трек</vt:lpstr>
      <vt:lpstr>3_Трек</vt:lpstr>
      <vt:lpstr>4_Трек</vt:lpstr>
      <vt:lpstr>1_Тема Office</vt:lpstr>
      <vt:lpstr>2_Тема Office</vt:lpstr>
      <vt:lpstr>                             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  </vt:lpstr>
      <vt:lpstr> КАРТОЧКА ПРОЕКТА 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vt:lpstr>
      <vt:lpstr>  проекта 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   Карта текущего состояния</vt:lpstr>
      <vt:lpstr> проекта 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 Карта текущего состояния</vt:lpstr>
      <vt:lpstr> проекта 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 Карта текущего состояния</vt:lpstr>
      <vt:lpstr>   Пирамида проблем</vt:lpstr>
      <vt:lpstr>Карта ИДЕАЛЬНОГО состояния:    10.04.2025 Г.</vt:lpstr>
      <vt:lpstr>Презентация PowerPoint</vt:lpstr>
      <vt:lpstr> Проект 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  Карта целевого состояния</vt:lpstr>
      <vt:lpstr>ДИАГРАММА ПАРЕТО</vt:lpstr>
      <vt:lpstr>МЕТОД 5W1H</vt:lpstr>
      <vt:lpstr>МЕТОД 5W1H</vt:lpstr>
      <vt:lpstr>МЕТОД 5W1H</vt:lpstr>
      <vt:lpstr>Анализ проблем, разработка решений</vt:lpstr>
      <vt:lpstr>Основные блоки работ проекта</vt:lpstr>
      <vt:lpstr>Проект «Оптимизация затрат бюджетных средств и средств от приносящей доход деятельности на реставрацию и восстановление мемориального постамента с пушкой на территории Яковлевского политехнического техникума»</vt:lpstr>
    </vt:vector>
  </TitlesOfParts>
  <Company>GUP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Павел Гончаренко</dc:creator>
  <cp:lastModifiedBy>ADMIN</cp:lastModifiedBy>
  <cp:revision>1481</cp:revision>
  <cp:lastPrinted>2025-05-06T09:54:25Z</cp:lastPrinted>
  <dcterms:created xsi:type="dcterms:W3CDTF">2010-02-20T13:06:54Z</dcterms:created>
  <dcterms:modified xsi:type="dcterms:W3CDTF">2025-05-16T05:32:23Z</dcterms:modified>
</cp:coreProperties>
</file>