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3" r:id="rId2"/>
    <p:sldId id="277" r:id="rId3"/>
    <p:sldId id="281" r:id="rId4"/>
    <p:sldId id="256" r:id="rId5"/>
    <p:sldId id="267" r:id="rId6"/>
    <p:sldId id="262" r:id="rId7"/>
    <p:sldId id="269" r:id="rId8"/>
    <p:sldId id="266" r:id="rId9"/>
    <p:sldId id="268" r:id="rId10"/>
    <p:sldId id="257" r:id="rId11"/>
    <p:sldId id="287" r:id="rId12"/>
    <p:sldId id="258" r:id="rId13"/>
    <p:sldId id="260" r:id="rId14"/>
    <p:sldId id="261" r:id="rId15"/>
    <p:sldId id="291" r:id="rId16"/>
    <p:sldId id="290" r:id="rId17"/>
    <p:sldId id="280" r:id="rId18"/>
    <p:sldId id="276" r:id="rId19"/>
    <p:sldId id="288" r:id="rId20"/>
    <p:sldId id="292" r:id="rId21"/>
    <p:sldId id="289" r:id="rId22"/>
    <p:sldId id="259" r:id="rId23"/>
    <p:sldId id="271" r:id="rId24"/>
    <p:sldId id="286" r:id="rId25"/>
    <p:sldId id="284" r:id="rId26"/>
    <p:sldId id="278" r:id="rId27"/>
    <p:sldId id="27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67" y="-40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63B10-CD46-43F5-A6E6-059891D38741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25256-4A56-420B-951B-DE2B66462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8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25256-4A56-420B-951B-DE2B66462F7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8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8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7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487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2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7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95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56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15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2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27847-197A-414E-ADE1-1B4229202E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4F2CF-88E1-4832-B05D-19EC81684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6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s://urait.ru/bcode/53949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542447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urait.ru/bcode/53948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urait.ru/bcode/54179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53765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rait.ru/bcode/54129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53930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1998" t="22055" r="27141" b="54080"/>
          <a:stretch/>
        </p:blipFill>
        <p:spPr>
          <a:xfrm>
            <a:off x="0" y="-107537"/>
            <a:ext cx="12287005" cy="69655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61113" y="5949568"/>
            <a:ext cx="9679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Поздравляем с Днем сварщика !!!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631048" y="0"/>
            <a:ext cx="1199238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Горжусь </a:t>
            </a:r>
          </a:p>
          <a:p>
            <a:pPr algn="ctr"/>
            <a:r>
              <a:rPr lang="ru-RU" sz="80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профессией</a:t>
            </a:r>
          </a:p>
          <a:p>
            <a:pPr algn="ctr"/>
            <a:r>
              <a:rPr lang="ru-RU" sz="80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              своей!</a:t>
            </a:r>
            <a:endParaRPr lang="ru-RU" sz="8000" b="1" cap="none" spc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6997" y="0"/>
            <a:ext cx="265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Библиотека ОГАПОУ ЯПТ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0348" y="64112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2024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svarschik-gimn-svarschikov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55.736" end="38519.54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5285" y="24669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"/>
    </mc:Choice>
    <mc:Fallback xmlns="">
      <p:transition spd="slow" advTm="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18470" t="18590" r="25435" b="22008"/>
          <a:stretch>
            <a:fillRect/>
          </a:stretch>
        </p:blipFill>
        <p:spPr bwMode="auto">
          <a:xfrm>
            <a:off x="1215451" y="3160445"/>
            <a:ext cx="3438325" cy="296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18489" t="19017" r="19440" b="22009"/>
          <a:stretch>
            <a:fillRect/>
          </a:stretch>
        </p:blipFill>
        <p:spPr bwMode="auto">
          <a:xfrm>
            <a:off x="1619602" y="0"/>
            <a:ext cx="3695700" cy="280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16365" y="-55228"/>
            <a:ext cx="622267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70BB9"/>
                </a:solidFill>
              </a:rPr>
              <a:t>Тарасов Максим  Михайлович</a:t>
            </a:r>
          </a:p>
          <a:p>
            <a:r>
              <a:rPr lang="ru-RU" sz="3200" b="1" i="1" dirty="0" smtClean="0">
                <a:solidFill>
                  <a:srgbClr val="070BB9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Выпускник   </a:t>
            </a:r>
            <a:r>
              <a:rPr lang="ru-RU" b="1" dirty="0">
                <a:solidFill>
                  <a:srgbClr val="0070C0"/>
                </a:solidFill>
              </a:rPr>
              <a:t>ПТУ-16  1995 г. по профессии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«Мастер общестроительных работ»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водолаз-</a:t>
            </a:r>
            <a:r>
              <a:rPr lang="ru-RU" dirty="0" err="1" smtClean="0">
                <a:solidFill>
                  <a:srgbClr val="0070C0"/>
                </a:solidFill>
              </a:rPr>
              <a:t>глубокоподводник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Профиль работ: сварка  под водой </a:t>
            </a:r>
          </a:p>
        </p:txBody>
      </p:sp>
      <p:pic>
        <p:nvPicPr>
          <p:cNvPr id="2050" name="Picture 2" descr="&amp;Pcy;&amp;ocy;&amp;dcy;&amp;vcy;&amp;ocy;&amp;dcy;&amp;ncy;&amp;acy;&amp;yacy; &amp;scy;&amp;vcy;&amp;acy;&amp;rcy;&amp;kcy;&amp;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7436" y="3160445"/>
            <a:ext cx="4572000" cy="3429001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019" y="1274161"/>
            <a:ext cx="253047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6219" y="188203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>
              <a:spcAft>
                <a:spcPts val="0"/>
              </a:spcAft>
            </a:pPr>
            <a:r>
              <a:rPr lang="ru-RU" b="1" kern="0" dirty="0" smtClean="0">
                <a:solidFill>
                  <a:srgbClr val="C00000"/>
                </a:solidFill>
                <a:effectLst/>
              </a:rPr>
              <a:t>Волну встречают   грудью корабли, </a:t>
            </a:r>
          </a:p>
          <a:p>
            <a:pPr marL="304800">
              <a:spcAft>
                <a:spcPts val="0"/>
              </a:spcAft>
            </a:pPr>
            <a:r>
              <a:rPr lang="ru-RU" b="1" kern="0" dirty="0">
                <a:solidFill>
                  <a:srgbClr val="C00000"/>
                </a:solidFill>
              </a:rPr>
              <a:t>Г</a:t>
            </a:r>
            <a:r>
              <a:rPr lang="ru-RU" b="1" kern="0" dirty="0" smtClean="0">
                <a:solidFill>
                  <a:srgbClr val="C00000"/>
                </a:solidFill>
                <a:effectLst/>
              </a:rPr>
              <a:t>удят мосты под ветрами </a:t>
            </a:r>
            <a:r>
              <a:rPr lang="ru-RU" b="1" kern="0" dirty="0" err="1" smtClean="0">
                <a:solidFill>
                  <a:srgbClr val="C00000"/>
                </a:solidFill>
                <a:effectLst/>
              </a:rPr>
              <a:t>натруженно</a:t>
            </a:r>
            <a:r>
              <a:rPr lang="ru-RU" b="1" kern="0" dirty="0" smtClean="0">
                <a:solidFill>
                  <a:srgbClr val="C00000"/>
                </a:solidFill>
                <a:effectLst/>
              </a:rPr>
              <a:t>, </a:t>
            </a:r>
            <a:endParaRPr lang="ru-RU" sz="800" b="1" kern="50" dirty="0" smtClean="0">
              <a:solidFill>
                <a:srgbClr val="C00000"/>
              </a:solidFill>
              <a:effectLst/>
            </a:endParaRPr>
          </a:p>
          <a:p>
            <a:pPr marL="304800">
              <a:spcAft>
                <a:spcPts val="0"/>
              </a:spcAft>
            </a:pPr>
            <a:r>
              <a:rPr lang="ru-RU" b="1" kern="0" dirty="0" smtClean="0">
                <a:solidFill>
                  <a:srgbClr val="C00000"/>
                </a:solidFill>
                <a:effectLst/>
              </a:rPr>
              <a:t>Уходят в космос    спутники Земли...            </a:t>
            </a:r>
            <a:endParaRPr lang="ru-RU" sz="800" b="1" kern="50" dirty="0" smtClean="0">
              <a:solidFill>
                <a:srgbClr val="C00000"/>
              </a:solidFill>
            </a:endParaRPr>
          </a:p>
          <a:p>
            <a:pPr marL="304800">
              <a:spcAft>
                <a:spcPts val="0"/>
              </a:spcAft>
            </a:pPr>
            <a:r>
              <a:rPr lang="ru-RU" b="1" kern="0" dirty="0" smtClean="0">
                <a:solidFill>
                  <a:srgbClr val="C00000"/>
                </a:solidFill>
                <a:effectLst/>
              </a:rPr>
              <a:t> И всюду, сварщик, есть твой труд, заслуженно! </a:t>
            </a:r>
            <a:endParaRPr lang="ru-RU" sz="800" b="1" kern="50" dirty="0" smtClean="0">
              <a:solidFill>
                <a:srgbClr val="C00000"/>
              </a:solidFill>
              <a:effectLst/>
            </a:endParaRPr>
          </a:p>
          <a:p>
            <a:pPr marL="304800">
              <a:spcAft>
                <a:spcPts val="1200"/>
              </a:spcAft>
            </a:pPr>
            <a:endParaRPr lang="ru-RU" b="1" kern="0" dirty="0" smtClean="0">
              <a:solidFill>
                <a:srgbClr val="C00000"/>
              </a:solidFill>
              <a:effectLst/>
            </a:endParaRPr>
          </a:p>
          <a:p>
            <a:pPr marL="304800">
              <a:spcAft>
                <a:spcPts val="1200"/>
              </a:spcAft>
            </a:pPr>
            <a:r>
              <a:rPr lang="ru-RU" sz="800" b="1" kern="0" dirty="0">
                <a:solidFill>
                  <a:srgbClr val="C00000"/>
                </a:solidFill>
                <a:latin typeface="Liberation Serif"/>
                <a:ea typeface="DejaVu Sans"/>
                <a:cs typeface="DejaVu Sans"/>
              </a:rPr>
              <a:t> </a:t>
            </a:r>
            <a:r>
              <a:rPr lang="ru-RU" sz="800" b="1" kern="0" dirty="0" smtClean="0">
                <a:solidFill>
                  <a:srgbClr val="C00000"/>
                </a:solidFill>
                <a:latin typeface="Liberation Serif"/>
                <a:ea typeface="DejaVu Sans"/>
                <a:cs typeface="DejaVu Sans"/>
              </a:rPr>
              <a:t>      </a:t>
            </a:r>
            <a:endParaRPr lang="ru-RU" sz="800" b="1" kern="50" dirty="0">
              <a:solidFill>
                <a:srgbClr val="C00000"/>
              </a:solidFill>
              <a:effectLst/>
              <a:latin typeface="Liberation Serif"/>
              <a:ea typeface="DejaVu Sans"/>
              <a:cs typeface="DejaVu San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2825" t="37002" r="60941" b="30002"/>
          <a:stretch/>
        </p:blipFill>
        <p:spPr>
          <a:xfrm>
            <a:off x="0" y="-55228"/>
            <a:ext cx="161960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77745" y="3665412"/>
            <a:ext cx="29757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ru-RU" b="1" kern="0" dirty="0" smtClean="0">
                <a:effectLst/>
              </a:rPr>
              <a:t> </a:t>
            </a:r>
            <a:r>
              <a:rPr lang="ru-RU" b="1" kern="0" dirty="0" smtClean="0">
                <a:solidFill>
                  <a:srgbClr val="C00000"/>
                </a:solidFill>
                <a:effectLst/>
              </a:rPr>
              <a:t>Гордишься ты профессией своей </a:t>
            </a:r>
            <a:endParaRPr lang="ru-RU" sz="800" b="1" kern="50" dirty="0" smtClean="0">
              <a:solidFill>
                <a:srgbClr val="C00000"/>
              </a:solidFill>
              <a:effectLst/>
            </a:endParaRPr>
          </a:p>
          <a:p>
            <a:pPr marL="304800">
              <a:spcAft>
                <a:spcPts val="0"/>
              </a:spcAft>
            </a:pPr>
            <a:r>
              <a:rPr lang="ru-RU" b="1" kern="0" dirty="0" smtClean="0">
                <a:solidFill>
                  <a:srgbClr val="C00000"/>
                </a:solidFill>
                <a:effectLst/>
              </a:rPr>
              <a:t>И, если надо, не считаясь с отдыхом, </a:t>
            </a:r>
            <a:endParaRPr lang="ru-RU" sz="800" b="1" kern="50" dirty="0" smtClean="0">
              <a:solidFill>
                <a:srgbClr val="C00000"/>
              </a:solidFill>
              <a:effectLst/>
            </a:endParaRPr>
          </a:p>
          <a:p>
            <a:pPr marL="304800"/>
            <a:r>
              <a:rPr lang="ru-RU" b="1" kern="0" dirty="0" smtClean="0">
                <a:solidFill>
                  <a:srgbClr val="C00000"/>
                </a:solidFill>
                <a:effectLst/>
              </a:rPr>
              <a:t> Творишь ты мир и счастье   для людей </a:t>
            </a:r>
            <a:endParaRPr lang="ru-RU" sz="800" b="1" kern="50" dirty="0">
              <a:solidFill>
                <a:srgbClr val="C00000"/>
              </a:solidFill>
            </a:endParaRPr>
          </a:p>
          <a:p>
            <a:pPr marL="304800"/>
            <a:r>
              <a:rPr lang="ru-RU" b="1" kern="0" dirty="0" smtClean="0">
                <a:solidFill>
                  <a:srgbClr val="C00000"/>
                </a:solidFill>
                <a:effectLst/>
              </a:rPr>
              <a:t> Горячим сердцем, сварки жарким</a:t>
            </a:r>
            <a:r>
              <a:rPr lang="ru-RU" b="1" kern="0" dirty="0" smtClean="0">
                <a:solidFill>
                  <a:srgbClr val="C00000"/>
                </a:solidFill>
              </a:rPr>
              <a:t>                                                     </a:t>
            </a:r>
            <a:r>
              <a:rPr lang="ru-RU" b="1" kern="0" dirty="0" smtClean="0">
                <a:solidFill>
                  <a:srgbClr val="C00000"/>
                </a:solidFill>
                <a:effectLst/>
              </a:rPr>
              <a:t>сполохом!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"/>
    </mc:Choice>
    <mc:Fallback xmlns="">
      <p:transition spd="slow" advTm="235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6662" y="95003"/>
            <a:ext cx="64835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Рязанов Данил </a:t>
            </a:r>
            <a:r>
              <a:rPr lang="ru-RU" sz="3600" b="1" i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 </a:t>
            </a:r>
          </a:p>
          <a:p>
            <a:r>
              <a:rPr lang="ru-RU" sz="3600" b="1" i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наставником Бондаревым С.А.</a:t>
            </a:r>
            <a:endParaRPr lang="ru-RU" sz="2400" b="1" i="1" dirty="0">
              <a:solidFill>
                <a:srgbClr val="07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04875"/>
            <a:ext cx="9525000" cy="59531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1602" b="543"/>
          <a:stretch/>
        </p:blipFill>
        <p:spPr>
          <a:xfrm>
            <a:off x="76881" y="0"/>
            <a:ext cx="385792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34805" y="5353793"/>
            <a:ext cx="3573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Рязанов Данил </a:t>
            </a:r>
            <a:r>
              <a:rPr lang="ru-RU" b="1" i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 </a:t>
            </a:r>
          </a:p>
          <a:p>
            <a:r>
              <a:rPr lang="ru-RU" b="1" i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наставником Бондаревым С.А.</a:t>
            </a:r>
            <a:endParaRPr lang="ru-RU" b="1" i="1" dirty="0">
              <a:solidFill>
                <a:srgbClr val="07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7293" y="1181874"/>
            <a:ext cx="4029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70BB9"/>
                </a:solidFill>
              </a:rPr>
              <a:t>Выпускник ОГАПОУ ЯПТ </a:t>
            </a:r>
          </a:p>
          <a:p>
            <a:r>
              <a:rPr lang="ru-RU" sz="2400" dirty="0" smtClean="0">
                <a:solidFill>
                  <a:srgbClr val="070BB9"/>
                </a:solidFill>
              </a:rPr>
              <a:t>2022 года,</a:t>
            </a:r>
          </a:p>
          <a:p>
            <a:r>
              <a:rPr lang="ru-RU" sz="2400" dirty="0" smtClean="0">
                <a:solidFill>
                  <a:srgbClr val="070BB9"/>
                </a:solidFill>
              </a:rPr>
              <a:t>в настоящее время - мастер </a:t>
            </a:r>
          </a:p>
          <a:p>
            <a:r>
              <a:rPr lang="ru-RU" sz="2400" dirty="0" smtClean="0">
                <a:solidFill>
                  <a:srgbClr val="070BB9"/>
                </a:solidFill>
              </a:rPr>
              <a:t>производственного обучения </a:t>
            </a:r>
          </a:p>
          <a:p>
            <a:r>
              <a:rPr lang="ru-RU" sz="2400" dirty="0" smtClean="0">
                <a:solidFill>
                  <a:srgbClr val="070BB9"/>
                </a:solidFill>
              </a:rPr>
              <a:t>по профессии </a:t>
            </a:r>
          </a:p>
          <a:p>
            <a:r>
              <a:rPr lang="ru-RU" sz="2400" dirty="0" smtClean="0">
                <a:solidFill>
                  <a:srgbClr val="070BB9"/>
                </a:solidFill>
              </a:rPr>
              <a:t>«Мастер общестроительных работ»</a:t>
            </a:r>
            <a:endParaRPr lang="ru-RU" sz="2400" dirty="0">
              <a:solidFill>
                <a:srgbClr val="070B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"/>
    </mc:Choice>
    <mc:Fallback xmlns="">
      <p:transition spd="slow" advTm="380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245">
            <a:off x="5108703" y="543064"/>
            <a:ext cx="580072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4" t="7913" r="15452" b="839"/>
          <a:stretch/>
        </p:blipFill>
        <p:spPr>
          <a:xfrm rot="21022956">
            <a:off x="566365" y="424055"/>
            <a:ext cx="5047014" cy="46907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82" y="3604263"/>
            <a:ext cx="5078877" cy="33774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55002" y="5200798"/>
            <a:ext cx="6096000" cy="1394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 варить — нелёгкая работа:</a:t>
            </a:r>
            <a:br>
              <a:rPr lang="ru-RU" sz="2000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высоте, на море, под землёй…</a:t>
            </a:r>
            <a:br>
              <a:rPr lang="ru-RU" sz="2000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силу тем, чья гордая порода</a:t>
            </a:r>
            <a:br>
              <a:rPr lang="ru-RU" sz="2000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умом холодным — крепкою бронёй.</a:t>
            </a:r>
            <a:endParaRPr lang="ru-RU" sz="2000" b="1" dirty="0">
              <a:solidFill>
                <a:srgbClr val="070BB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"/>
    </mc:Choice>
    <mc:Fallback xmlns="">
      <p:transition spd="slow" advTm="180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0" y="43179"/>
            <a:ext cx="1270660" cy="681482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38" y="108401"/>
            <a:ext cx="5377404" cy="403305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21" y="108401"/>
            <a:ext cx="4627339" cy="61697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5465" y="4141454"/>
            <a:ext cx="6096000" cy="25658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Аргона плазма режет, плавит… Жарко!</a:t>
            </a:r>
            <a:b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Рождая искры в огненном жерле,</a:t>
            </a:r>
            <a:b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Накалом сталь соединяет сварка —</a:t>
            </a:r>
            <a:b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Дуги струя в вольфрамовой игле.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Хватило б сил и пламенного сердца</a:t>
            </a:r>
            <a:b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Её напор умело обуздать.</a:t>
            </a:r>
            <a:b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Огонь в руках: держать и не обжечься! —</a:t>
            </a:r>
            <a:b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 ловкость мастера, привычка, стать!</a:t>
            </a:r>
            <a:endParaRPr lang="ru-RU" b="1" dirty="0">
              <a:solidFill>
                <a:srgbClr val="070BB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"/>
    </mc:Choice>
    <mc:Fallback xmlns="">
      <p:transition spd="slow" advTm="375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02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499">
            <a:off x="5276242" y="1051040"/>
            <a:ext cx="6662952" cy="49972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4956">
            <a:off x="966454" y="815465"/>
            <a:ext cx="3920302" cy="52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2"/>
    </mc:Choice>
    <mc:Fallback xmlns="">
      <p:transition spd="slow" advTm="449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825" t="37002" r="60941" b="30002"/>
          <a:stretch/>
        </p:blipFill>
        <p:spPr>
          <a:xfrm>
            <a:off x="0" y="0"/>
            <a:ext cx="171004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53" y="0"/>
            <a:ext cx="6467857" cy="4934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7" y="2930236"/>
            <a:ext cx="5094513" cy="3820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71743" y="858280"/>
            <a:ext cx="2535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70BB9"/>
                </a:solidFill>
              </a:rPr>
              <a:t>В производственной </a:t>
            </a:r>
          </a:p>
          <a:p>
            <a:r>
              <a:rPr lang="ru-RU" sz="2000" b="1" dirty="0" smtClean="0">
                <a:solidFill>
                  <a:srgbClr val="070BB9"/>
                </a:solidFill>
              </a:rPr>
              <a:t>мастерской</a:t>
            </a:r>
            <a:endParaRPr lang="ru-RU" sz="2000" b="1" dirty="0">
              <a:solidFill>
                <a:srgbClr val="070B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3"/>
    </mc:Choice>
    <mc:Fallback xmlns="">
      <p:transition spd="slow" advTm="484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899">
            <a:off x="6583030" y="1735983"/>
            <a:ext cx="5196883" cy="38976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778">
            <a:off x="710894" y="762685"/>
            <a:ext cx="6234545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1"/>
    </mc:Choice>
    <mc:Fallback xmlns="">
      <p:transition spd="slow" advTm="371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8581" t="23643" r="42668" b="44281"/>
          <a:stretch/>
        </p:blipFill>
        <p:spPr bwMode="auto">
          <a:xfrm>
            <a:off x="0" y="12951"/>
            <a:ext cx="4453248" cy="3977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5" y="967058"/>
            <a:ext cx="9523809" cy="618971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10144" t="25456" r="46383" b="46020"/>
          <a:stretch/>
        </p:blipFill>
        <p:spPr bwMode="auto">
          <a:xfrm>
            <a:off x="9048996" y="12951"/>
            <a:ext cx="3143003" cy="2979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99882" y="12951"/>
            <a:ext cx="40196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70BB9"/>
                </a:solidFill>
              </a:rPr>
              <a:t>Я бы в сварщики пошел,</a:t>
            </a:r>
          </a:p>
          <a:p>
            <a:r>
              <a:rPr lang="ru-RU" sz="2800" b="1" dirty="0" smtClean="0">
                <a:solidFill>
                  <a:srgbClr val="070BB9"/>
                </a:solidFill>
              </a:rPr>
              <a:t>пусть меня научат!</a:t>
            </a:r>
            <a:endParaRPr lang="ru-RU" sz="2800" b="1" dirty="0">
              <a:solidFill>
                <a:srgbClr val="070B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5"/>
    </mc:Choice>
    <mc:Fallback xmlns="">
      <p:transition spd="slow" advTm="624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341" t="25558" r="59270" b="50092"/>
          <a:stretch/>
        </p:blipFill>
        <p:spPr>
          <a:xfrm>
            <a:off x="166256" y="5337960"/>
            <a:ext cx="12108872" cy="1520040"/>
          </a:xfrm>
          <a:prstGeom prst="rect">
            <a:avLst/>
          </a:prstGeom>
        </p:spPr>
      </p:pic>
      <p:pic>
        <p:nvPicPr>
          <p:cNvPr id="3" name="Рисунок 2" descr="http://download-flow.com/uploads/posts/2011-09/1314876030_bmdvmrk36ju7x42.jpeg"/>
          <p:cNvPicPr/>
          <p:nvPr/>
        </p:nvPicPr>
        <p:blipFill rotWithShape="1">
          <a:blip r:embed="rId3"/>
          <a:srcRect t="174" b="9586"/>
          <a:stretch/>
        </p:blipFill>
        <p:spPr bwMode="auto">
          <a:xfrm>
            <a:off x="2922016" y="-15105"/>
            <a:ext cx="6043854" cy="53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2825" t="37002" r="60941" b="30002"/>
          <a:stretch/>
        </p:blipFill>
        <p:spPr>
          <a:xfrm>
            <a:off x="166256" y="-36350"/>
            <a:ext cx="1270660" cy="538044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773190" y="1343694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878774"/>
            <a:ext cx="2850078" cy="84314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35085" y="516744"/>
            <a:ext cx="5723907" cy="760021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Книжная полка </a:t>
            </a:r>
          </a:p>
          <a:p>
            <a:pPr algn="ctr"/>
            <a:r>
              <a:rPr lang="ru-RU" sz="3600" dirty="0" smtClean="0"/>
              <a:t>сварщика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762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"/>
    </mc:Choice>
    <mc:Fallback xmlns="">
      <p:transition spd="slow" advTm="411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Home\Desktop\дистант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Рисунок 3" descr="C:\Users\Home\Desktop\IMG_20221109_160444_BURST001_COV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1317" y="1163782"/>
            <a:ext cx="8088477" cy="53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26594" y="0"/>
            <a:ext cx="5676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70BB9"/>
                </a:solidFill>
                <a:latin typeface="Times New Roman" pitchFamily="18" charset="0"/>
                <a:cs typeface="Times New Roman" pitchFamily="18" charset="0"/>
              </a:rPr>
              <a:t>Учебная литература </a:t>
            </a:r>
          </a:p>
          <a:p>
            <a:pPr algn="ctr"/>
            <a:r>
              <a:rPr lang="ru-RU" sz="2000" dirty="0" smtClean="0">
                <a:solidFill>
                  <a:srgbClr val="070BB9"/>
                </a:solidFill>
                <a:latin typeface="Times New Roman" pitchFamily="18" charset="0"/>
                <a:cs typeface="Times New Roman" pitchFamily="18" charset="0"/>
              </a:rPr>
              <a:t>по профессии «Мастер общестроительных работ»</a:t>
            </a:r>
          </a:p>
          <a:p>
            <a:pPr algn="ctr"/>
            <a:r>
              <a:rPr lang="ru-RU" sz="2000" dirty="0" smtClean="0">
                <a:solidFill>
                  <a:srgbClr val="070BB9"/>
                </a:solidFill>
                <a:latin typeface="Times New Roman" pitchFamily="18" charset="0"/>
                <a:cs typeface="Times New Roman" pitchFamily="18" charset="0"/>
              </a:rPr>
              <a:t>квалификация  - сварщик</a:t>
            </a:r>
            <a:endParaRPr lang="ru-RU" sz="2000" dirty="0">
              <a:solidFill>
                <a:srgbClr val="070BB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"/>
    </mc:Choice>
    <mc:Fallback xmlns="">
      <p:transition spd="slow" advTm="463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83903" y="493524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kern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ejaVu Sans"/>
              </a:rPr>
              <a:t>Славные парни в брезентовых робах, </a:t>
            </a:r>
            <a:endParaRPr lang="ru-RU" sz="2800" kern="50" dirty="0" smtClean="0">
              <a:solidFill>
                <a:srgbClr val="C00000"/>
              </a:solidFill>
              <a:effectLst/>
              <a:latin typeface="Liberation Serif"/>
              <a:ea typeface="DejaVu Sans"/>
              <a:cs typeface="DejaVu Sans"/>
            </a:endParaRPr>
          </a:p>
          <a:p>
            <a:pPr>
              <a:spcAft>
                <a:spcPts val="0"/>
              </a:spcAft>
            </a:pPr>
            <a:r>
              <a:rPr lang="ru-RU" sz="2800" kern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ejaVu Sans"/>
              </a:rPr>
              <a:t>Сила, богатство и гордость страны, </a:t>
            </a:r>
            <a:endParaRPr lang="ru-RU" sz="2800" kern="50" dirty="0" smtClean="0">
              <a:solidFill>
                <a:srgbClr val="C00000"/>
              </a:solidFill>
              <a:effectLst/>
              <a:latin typeface="Liberation Serif"/>
              <a:ea typeface="DejaVu Sans"/>
              <a:cs typeface="DejaVu Sans"/>
            </a:endParaRPr>
          </a:p>
          <a:p>
            <a:pPr>
              <a:spcAft>
                <a:spcPts val="0"/>
              </a:spcAft>
            </a:pPr>
            <a:r>
              <a:rPr lang="ru-RU" sz="2800" kern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ejaVu Sans"/>
              </a:rPr>
              <a:t>Опыт и ум, мастерство высшей пробы, </a:t>
            </a:r>
            <a:endParaRPr lang="ru-RU" sz="2800" kern="50" dirty="0" smtClean="0">
              <a:solidFill>
                <a:srgbClr val="C00000"/>
              </a:solidFill>
              <a:effectLst/>
              <a:latin typeface="Liberation Serif"/>
              <a:ea typeface="DejaVu Sans"/>
              <a:cs typeface="DejaVu Sans"/>
            </a:endParaRPr>
          </a:p>
          <a:p>
            <a:pPr>
              <a:spcAft>
                <a:spcPts val="1200"/>
              </a:spcAft>
            </a:pPr>
            <a:r>
              <a:rPr lang="ru-RU" sz="2800" kern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ejaVu Sans"/>
              </a:rPr>
              <a:t>Сварщиков руки повсюду нужны. </a:t>
            </a:r>
            <a:endParaRPr lang="ru-RU" sz="2800" kern="50" dirty="0">
              <a:solidFill>
                <a:srgbClr val="C00000"/>
              </a:solidFill>
              <a:effectLst/>
              <a:latin typeface="Liberation Serif"/>
              <a:ea typeface="DejaVu Sans"/>
              <a:cs typeface="DejaVu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1608" t="48822" r="30729" b="24391"/>
          <a:stretch/>
        </p:blipFill>
        <p:spPr>
          <a:xfrm>
            <a:off x="2173183" y="287517"/>
            <a:ext cx="4549759" cy="3524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0" y="-25941"/>
            <a:ext cx="1625728" cy="6883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14114" r="10985"/>
          <a:stretch/>
        </p:blipFill>
        <p:spPr>
          <a:xfrm>
            <a:off x="6853570" y="0"/>
            <a:ext cx="5226333" cy="42779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41348" y="4429835"/>
            <a:ext cx="6096000" cy="819391"/>
          </a:xfrm>
          <a:prstGeom prst="rect">
            <a:avLst/>
          </a:prstGeom>
        </p:spPr>
        <p:txBody>
          <a:bodyPr>
            <a:spAutoFit/>
          </a:bodyPr>
          <a:lstStyle/>
          <a:p>
            <a:pPr marR="91440" algn="just">
              <a:lnSpc>
                <a:spcPts val="135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последнюю пятницу мая</a:t>
            </a: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накануне лета, когда сварочные работы идут наиболее интенсивно, свой профессиональный праздник отмечают все сварщики страны!</a:t>
            </a:r>
            <a:endParaRPr lang="ru-RU" sz="2800" dirty="0">
              <a:solidFill>
                <a:srgbClr val="070BB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Home\Desktop\дистант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3642" y="0"/>
            <a:ext cx="917435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95605" y="357167"/>
            <a:ext cx="6739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rgbClr val="070BB9"/>
                </a:solidFill>
                <a:latin typeface="Arial Black" pitchFamily="34" charset="0"/>
              </a:rPr>
              <a:t>Электронные образовательные ресурсы</a:t>
            </a:r>
          </a:p>
          <a:p>
            <a:pPr algn="ctr"/>
            <a:r>
              <a:rPr lang="ru-RU" sz="2200" dirty="0">
                <a:solidFill>
                  <a:srgbClr val="070BB9"/>
                </a:solidFill>
                <a:latin typeface="Arial Black" pitchFamily="34" charset="0"/>
              </a:rPr>
              <a:t> ЮРАЙТ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2416" y="1126608"/>
            <a:ext cx="4505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70BB9"/>
                </a:solidFill>
              </a:rPr>
              <a:t>https://urait.ru/search?words=cdfhrf&amp;page=1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0" y="0"/>
            <a:ext cx="1710047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35678" y="1483775"/>
            <a:ext cx="83008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Roboto"/>
              </a:rPr>
              <a:t>Черепахин, А. А. 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 Технология сварочных работ 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: учебник для среднего профессионального образования / А. А. Черепахин, В. М. Виноградов, Н. Ф. 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Шпунькин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. — 2-е изд.,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испр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. и доп. — Москва : Издательство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2024. — 269 с. 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—//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Образовательная платформа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[сайт]. — URL: </a:t>
            </a:r>
            <a:r>
              <a:rPr lang="ru-RU" dirty="0">
                <a:solidFill>
                  <a:srgbClr val="486C97"/>
                </a:solidFill>
                <a:latin typeface="Roboto"/>
                <a:hlinkClick r:id="rId4"/>
              </a:rPr>
              <a:t>https://urait.ru/bcode/539490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(дата обращения: 23.05.2024).</a:t>
            </a:r>
            <a:endParaRPr lang="ru-RU" dirty="0"/>
          </a:p>
        </p:txBody>
      </p:sp>
      <p:pic>
        <p:nvPicPr>
          <p:cNvPr id="11" name="Picture 2" descr="Обложка книги ТЕХНОЛОГИЯ СВАРОЧНЫХ РАБОТ Черепахин А. А., Виноградов В. М., Шпунькин Н. Ф. Учебн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09" y="2865324"/>
            <a:ext cx="2431539" cy="380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025948" y="3413108"/>
            <a:ext cx="62105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Roboto"/>
              </a:rPr>
              <a:t>В учебнике рассмотрены физико-химические свойства получения сварного соединения. Подробно освещены основные методы и способы сварки конструкционных материалов. Даны практические рекомендации по технологии сварки, выбору технологических режимов, используемому технологическому оборудованию, материалам и оснастке. Подробно рассмотрено применение сварочно-наплавочных работ при изготовлении и ремонте автотракторной техники. Контрольные вопросы, представленные после каждой главы учебника, помогут студентам проверить качество усвоения теоретического материала.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235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"/>
    </mc:Choice>
    <mc:Fallback xmlns="">
      <p:transition spd="slow" advTm="313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ложка книги ТЕХНОЛОГИЯ СВАРОЧНЫХ РАБОТ: ТЕОРИЯ И ТЕХНОЛОГИЯ КОНТАКТНОЙ СВАРКИ Катаев Р. Ф., Милютин В. С., Близник М. Г. ; под науч. ред. Шалимова М.П. Учебное пособ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" y="895505"/>
            <a:ext cx="2906795" cy="45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66258" y="574871"/>
            <a:ext cx="7627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Roboto"/>
              </a:rPr>
              <a:t>Технология 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сварочных работ: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теория и технология контактной сварки : учебное пособие для среднего профессионального образования / Р. Ф. Катаев, В. С. 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Милютин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М. Г. 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Близник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; под научной редакцией М. П. Шалимова. — Москва : Издательство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2024. — 146 с. — (Профессиональное образование). 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—//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Образовательная платформа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[сайт]. — URL: </a:t>
            </a:r>
            <a:r>
              <a:rPr lang="ru-RU" dirty="0">
                <a:solidFill>
                  <a:srgbClr val="486C97"/>
                </a:solidFill>
                <a:latin typeface="Roboto"/>
                <a:hlinkClick r:id="rId3"/>
              </a:rPr>
              <a:t>https://urait.ru/bcode/542447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(дата обращения: 23.05.2024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).</a:t>
            </a:r>
            <a:endParaRPr lang="ru-RU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6071" t="48652" r="13214" b="31746"/>
          <a:stretch/>
        </p:blipFill>
        <p:spPr>
          <a:xfrm>
            <a:off x="3858014" y="2951019"/>
            <a:ext cx="7671461" cy="3146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0"/>
            <a:ext cx="1151906" cy="67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9"/>
    </mc:Choice>
    <mc:Fallback xmlns="">
      <p:transition spd="slow" advTm="356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67397" y="3043236"/>
            <a:ext cx="80316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Roboto"/>
              </a:rPr>
              <a:t>В учебном пособии изложены современные представления об основах выбора технологии сварки плавлением сталей различных структурных классов, разнородных сталей, чугуна, цветных металлов и сплавов на основе алюминия, титана и меди, тугоплавких и химически активных металлов, а также технологии наплавки слоев с особыми свойствами. Рассмотрены важнейшие проблемы формирования свойств сварных соединений при сварке указанных металлов и технологические особенности их сварки различными методами. Теоретический материал изложен в достаточном объеме, дополнен информативным наглядным материалом, описательными примерами и методическими рекомендациями.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62399" y="671401"/>
            <a:ext cx="7663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solidFill>
                  <a:srgbClr val="000000"/>
                </a:solidFill>
                <a:latin typeface="Roboto"/>
              </a:rPr>
              <a:t>Дедюх</a:t>
            </a:r>
            <a:r>
              <a:rPr lang="ru-RU" b="1" i="1" dirty="0">
                <a:solidFill>
                  <a:srgbClr val="000000"/>
                </a:solidFill>
                <a:latin typeface="Roboto"/>
              </a:rPr>
              <a:t>, Р. И. 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 Технология сварочных работ: сварка плавлением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: учебное пособие для среднего профессионального образования / Р. И. 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Дедюх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. — Москва : Издательство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2024. — 169 с. — (Профессиональное образование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)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// Образовательная платформа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[сайт]. — URL: </a:t>
            </a:r>
            <a:r>
              <a:rPr lang="ru-RU" dirty="0">
                <a:solidFill>
                  <a:srgbClr val="486C97"/>
                </a:solidFill>
                <a:latin typeface="Roboto"/>
                <a:hlinkClick r:id="rId2"/>
              </a:rPr>
              <a:t>https://urait.ru/bcode/539489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(дата обращения: 23.05.2024).</a:t>
            </a: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0" y="0"/>
            <a:ext cx="1710047" cy="6858000"/>
          </a:xfrm>
          <a:prstGeom prst="rect">
            <a:avLst/>
          </a:prstGeom>
        </p:spPr>
      </p:pic>
      <p:pic>
        <p:nvPicPr>
          <p:cNvPr id="2050" name="Picture 2" descr="Технология сварочных работ: сварка плавлением, купить, продажа, заказа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68" y="754528"/>
            <a:ext cx="3034929" cy="47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9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1"/>
    </mc:Choice>
    <mc:Fallback xmlns="">
      <p:transition spd="slow" advTm="402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31127" y="344942"/>
            <a:ext cx="72241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  <a:latin typeface="Roboto"/>
              </a:rPr>
              <a:t>Гуреева</a:t>
            </a:r>
            <a:r>
              <a:rPr lang="ru-RU" b="1" i="1" dirty="0">
                <a:solidFill>
                  <a:srgbClr val="000000"/>
                </a:solidFill>
                <a:latin typeface="Roboto"/>
              </a:rPr>
              <a:t>, М. А. 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 Металловедение сварки алюминиевых сплавов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: учебное пособие для среднего профессионального образования / М. А. 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Гуреева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В. В. Овчинников, В. И. Рязанцев. — 2-е изд. — Москва : Издательство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2024. — 243 с. — (Профессиональное образование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).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// Образовательная платформа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[сайт]. — URL: </a:t>
            </a:r>
            <a:r>
              <a:rPr lang="ru-RU" dirty="0">
                <a:solidFill>
                  <a:srgbClr val="486C97"/>
                </a:solidFill>
                <a:latin typeface="Roboto"/>
                <a:hlinkClick r:id="rId2"/>
              </a:rPr>
              <a:t>https://</a:t>
            </a:r>
            <a:r>
              <a:rPr lang="ru-RU" dirty="0" smtClean="0">
                <a:solidFill>
                  <a:srgbClr val="486C97"/>
                </a:solidFill>
                <a:latin typeface="Roboto"/>
                <a:hlinkClick r:id="rId2"/>
              </a:rPr>
              <a:t>urait.ru/bcode/541792</a:t>
            </a:r>
            <a:endParaRPr lang="ru-RU" dirty="0"/>
          </a:p>
        </p:txBody>
      </p:sp>
      <p:pic>
        <p:nvPicPr>
          <p:cNvPr id="3074" name="Picture 2" descr="Обложка книги МЕТАЛЛОВЕДЕНИЕ СВАРКИ АЛЮМИНИЕВЫХ СПЛАВОВ Гуреева М. А., Овчинников В. В., Рязанцев В. И. Учебное пособ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161"/>
            <a:ext cx="3122015" cy="48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90561" y="2509286"/>
            <a:ext cx="77071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Roboto"/>
              </a:rPr>
              <a:t>В учебном пособии раскрыты основные вопросы металловедения сварки алюминиевых сплавов. Материалы положений теории и практики сварки алюминиевых сплавов окажут реальную помощь всем специалистам, занятым в сфере проектирования и производства сварных конструкций из алюминиевых сплавов в различных отраслях промышленности. Материал издания позволит обучающимся сформировать комплексный подход к оценке свойств сварных соединений и прогнозированию ресурса сварных конструкций из алюминиевых сплавов.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требованиям. Для студентов, преподавателей и всех, кто изучает вопросы инженерии, в частности — металловедения.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40094" y="0"/>
            <a:ext cx="1151906" cy="67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"/>
    </mc:Choice>
    <mc:Fallback xmlns="">
      <p:transition spd="slow" advTm="311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825" t="37002" r="60941" b="30002"/>
          <a:stretch/>
        </p:blipFill>
        <p:spPr>
          <a:xfrm>
            <a:off x="0" y="0"/>
            <a:ext cx="171004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0487" y="224902"/>
            <a:ext cx="92785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Roboto"/>
              </a:rPr>
              <a:t>Черепахин, А. А. 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 Технология конструкционных материалов. Сварочное производство :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учебник  / А. А. Черепахин, В. М. Виноградов, Н. Ф. 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Шпунькин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. — </a:t>
            </a:r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Roboto"/>
              </a:rPr>
              <a:t>2-е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изд.,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испр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. и доп. — Москва : Издательство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2024. — 269 с. 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//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Образовательная платформа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[сайт]. — URL: </a:t>
            </a:r>
            <a:r>
              <a:rPr lang="ru-RU" dirty="0">
                <a:solidFill>
                  <a:srgbClr val="486C97"/>
                </a:solidFill>
                <a:latin typeface="Roboto"/>
                <a:hlinkClick r:id="rId3"/>
              </a:rPr>
              <a:t>https://urait.ru/bcode/537655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(дата обращения: 23.05.2024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).</a:t>
            </a:r>
            <a:endParaRPr lang="ru-RU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4098" name="Picture 2" descr="Обложка книги ТЕХНОЛОГИЯ КОНСТРУКЦИОННЫХ МАТЕРИАЛОВ. СВАРОЧНОЕ ПРОИЗВОДСТВО Черепахин А. А., Виноградов В. М., Шпунькин Н. Ф. Учеб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36" y="1702230"/>
            <a:ext cx="3410425" cy="53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9496" y="2936359"/>
            <a:ext cx="76358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Roboto"/>
              </a:rPr>
              <a:t>В учебнике рассмотрены физико-химические свойства получения сварного соединения. Подробно освещены основные методы и способы сварки конструкционных материалов. Даны практические рекомендации по технологии сварки, выбору технологических режимов, используемому технологическому оборудованию, материалам и оснастке. Подробно рассмотрено применение сварочно-наплавочных работ при изготовлении и ремонте автотракторной техники. Контрольные вопросы, представленные после каждой главы учебника, помогут студентам проверить качество усвоения теоретического материала.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9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"/>
    </mc:Choice>
    <mc:Fallback xmlns="">
      <p:transition spd="slow" advTm="482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825" t="37002" r="60941" b="30002"/>
          <a:stretch/>
        </p:blipFill>
        <p:spPr>
          <a:xfrm>
            <a:off x="0" y="0"/>
            <a:ext cx="1710047" cy="6858000"/>
          </a:xfrm>
          <a:prstGeom prst="rect">
            <a:avLst/>
          </a:prstGeom>
        </p:spPr>
      </p:pic>
      <p:pic>
        <p:nvPicPr>
          <p:cNvPr id="6146" name="Picture 2" descr="Обложка книги ТЕХНОЛОГИЯ МЕТАЛЛОВ И СПЛАВОВ Отв. ред. Кушнир А. П., Лившиц В. Б. Учебное пособ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47" y="0"/>
            <a:ext cx="2378633" cy="37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76155" y="542818"/>
            <a:ext cx="71529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Roboto"/>
              </a:rPr>
              <a:t>Технология металлов и сплавов 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: учебное пособие для среднего профессионального образования / ответственные редакторы А. П. Кушнир, В. Б. Лившиц. — Москва : Издательство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2024. — 310 с. 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//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Образовательная платформа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[сайт]. — URL: </a:t>
            </a:r>
            <a:r>
              <a:rPr lang="ru-RU" dirty="0">
                <a:solidFill>
                  <a:srgbClr val="486C97"/>
                </a:solidFill>
                <a:latin typeface="Roboto"/>
                <a:hlinkClick r:id="rId4"/>
              </a:rPr>
              <a:t>https://urait.ru/bcode/541296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(дата обращения: 23.05.2024).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88820" y="3203369"/>
            <a:ext cx="9203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Roboto"/>
              </a:rPr>
              <a:t>В книге освещены основы технологии формообразования художественных изделий из различных цветных и черных металлов и сплавов. Рассмотрены вопросы технологии изготовления художественных изделий методами литья, сварки, пайки, склейки, методами механической обработки, а также ряда технологий в дизайне. Изложены основные виды формообразования и отделки изделий из металлов и сплавов. Описаны принципиальные особенности каждой из технологий изготовления художественных изделий, их основные операции и применяемое оборудование. Содержание учебного пособия соответствует актуальным требованиям Федерального государственного образовательного стандарта среднего профессионального образования. Для учащихся, изучающих дизайн и обработку художественных изделий из металлов, а также для широкого круга читателей, интересующихся данными направлениями.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3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8"/>
    </mc:Choice>
    <mc:Fallback xmlns="">
      <p:transition spd="slow" advTm="323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41121" y="4026813"/>
            <a:ext cx="85898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Roboto"/>
              </a:rPr>
              <a:t>Учебное пособие посвящено основным физическим способам неразрушающего контроля сварных соединений. В нем представлены статистические методы управления качеством продукции, показаны виды дефектов и их классификация, даны классификация и характеристика методов радиационного и ультразвукового контроля. Особое внимание уделено мерам безопасности при проведении контроля. В книгу включены контрольные вопросы, которые позволяют студентам лучше усвоить материалы учебного пособия.</a:t>
            </a:r>
            <a:endParaRPr lang="ru-RU" dirty="0"/>
          </a:p>
        </p:txBody>
      </p:sp>
      <p:pic>
        <p:nvPicPr>
          <p:cNvPr id="4" name="Picture 2" descr="Обложка книги НЕРАЗРУШАЮЩИЙ КОНТРОЛЬ СВАРНЫХ СОЕДИНЕНИЙ В МАШИНОСТРОЕНИИ Новокрещенов В. В., Родякина Р. В. ; под науч. ред. Прохорова Н.Н. Учебное пособ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0" y="0"/>
            <a:ext cx="2682262" cy="41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82836" y="415183"/>
            <a:ext cx="75091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Roboto"/>
              </a:rPr>
              <a:t>Новокрещенов, В. В. 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 Неразрушающий контроль сварных соединений в машиностроении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: учебное пособие для среднего профессионального образования / В. В. Новокрещенов, Р. В. 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Родякина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; под научной редакцией Н. Н. Прохорова. — 2-е изд.,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испр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. и доп. — Москва : Издательство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2024. — 301 с. 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//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Образовательная платформа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Юрайт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[сайт]. — URL: </a:t>
            </a:r>
            <a:r>
              <a:rPr lang="ru-RU" dirty="0">
                <a:solidFill>
                  <a:srgbClr val="486C97"/>
                </a:solidFill>
                <a:latin typeface="Roboto"/>
                <a:hlinkClick r:id="rId3"/>
              </a:rPr>
              <a:t>https://urait.ru/bcode/539300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(дата обращения: 23.05.2024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).</a:t>
            </a:r>
            <a:endParaRPr lang="ru-RU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2825" t="37002" r="60941" b="30002"/>
          <a:stretch/>
        </p:blipFill>
        <p:spPr>
          <a:xfrm>
            <a:off x="0" y="0"/>
            <a:ext cx="1710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0"/>
    </mc:Choice>
    <mc:Fallback xmlns="">
      <p:transition spd="slow" advTm="377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825" t="37002" r="60941" b="30002"/>
          <a:stretch/>
        </p:blipFill>
        <p:spPr>
          <a:xfrm>
            <a:off x="0" y="0"/>
            <a:ext cx="171004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1866" t="34522" r="2902" b="37559"/>
          <a:stretch/>
        </p:blipFill>
        <p:spPr>
          <a:xfrm>
            <a:off x="1710047" y="0"/>
            <a:ext cx="1069437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2095" t="25680" r="27142" b="49827"/>
          <a:stretch/>
        </p:blipFill>
        <p:spPr>
          <a:xfrm>
            <a:off x="1258786" y="6022095"/>
            <a:ext cx="1472540" cy="8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7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5"/>
    </mc:Choice>
    <mc:Fallback xmlns="">
      <p:transition spd="slow" advTm="172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6815" y="50298"/>
            <a:ext cx="8308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70BB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Равнение на выпускников!</a:t>
            </a:r>
            <a:endParaRPr lang="ru-RU" sz="5400" b="1" cap="none" spc="0" dirty="0">
              <a:ln w="13462">
                <a:solidFill>
                  <a:srgbClr val="FFFF00"/>
                </a:solidFill>
                <a:prstDash val="solid"/>
              </a:ln>
              <a:solidFill>
                <a:srgbClr val="070BB9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81" y="973628"/>
            <a:ext cx="4206586" cy="56087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73090" y="1285182"/>
            <a:ext cx="556161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070BB9"/>
                </a:solidFill>
              </a:rPr>
              <a:t>Стерлева</a:t>
            </a:r>
            <a:r>
              <a:rPr lang="ru-RU" sz="3600" b="1" dirty="0">
                <a:solidFill>
                  <a:srgbClr val="070BB9"/>
                </a:solidFill>
              </a:rPr>
              <a:t> Елена Юрьевна </a:t>
            </a:r>
            <a:endParaRPr lang="ru-RU" sz="3600" b="1" dirty="0" smtClean="0">
              <a:solidFill>
                <a:srgbClr val="070BB9"/>
              </a:solidFill>
            </a:endParaRPr>
          </a:p>
          <a:p>
            <a:pPr algn="ctr"/>
            <a:r>
              <a:rPr lang="ru-RU" sz="2400" dirty="0" smtClean="0">
                <a:solidFill>
                  <a:srgbClr val="070BB9"/>
                </a:solidFill>
              </a:rPr>
              <a:t>выпускница  </a:t>
            </a:r>
            <a:endParaRPr lang="ru-RU" sz="2400" dirty="0">
              <a:solidFill>
                <a:srgbClr val="070BB9"/>
              </a:solidFill>
            </a:endParaRPr>
          </a:p>
          <a:p>
            <a:pPr algn="ctr"/>
            <a:r>
              <a:rPr lang="ru-RU" sz="2400" dirty="0" smtClean="0">
                <a:solidFill>
                  <a:srgbClr val="070BB9"/>
                </a:solidFill>
              </a:rPr>
              <a:t>ПТУ-16  </a:t>
            </a:r>
            <a:r>
              <a:rPr lang="ru-RU" sz="2400" dirty="0" smtClean="0">
                <a:solidFill>
                  <a:srgbClr val="FF0000"/>
                </a:solidFill>
              </a:rPr>
              <a:t>1980  </a:t>
            </a:r>
            <a:r>
              <a:rPr lang="ru-RU" sz="2400" dirty="0" smtClean="0">
                <a:solidFill>
                  <a:srgbClr val="070BB9"/>
                </a:solidFill>
              </a:rPr>
              <a:t>года,</a:t>
            </a:r>
            <a:endParaRPr lang="ru-RU" sz="2400" dirty="0">
              <a:solidFill>
                <a:srgbClr val="070BB9"/>
              </a:solidFill>
            </a:endParaRPr>
          </a:p>
          <a:p>
            <a:pPr algn="ctr"/>
            <a:r>
              <a:rPr lang="ru-RU" sz="2400" dirty="0">
                <a:solidFill>
                  <a:srgbClr val="070BB9"/>
                </a:solidFill>
              </a:rPr>
              <a:t>преподаватель </a:t>
            </a:r>
            <a:r>
              <a:rPr lang="ru-RU" sz="2400" dirty="0" err="1" smtClean="0">
                <a:solidFill>
                  <a:srgbClr val="070BB9"/>
                </a:solidFill>
              </a:rPr>
              <a:t>спецдисциплин</a:t>
            </a:r>
            <a:r>
              <a:rPr lang="ru-RU" sz="2400" dirty="0" smtClean="0">
                <a:solidFill>
                  <a:srgbClr val="070BB9"/>
                </a:solidFill>
              </a:rPr>
              <a:t>, мастер производственного обучения, заместитель директора по УПР </a:t>
            </a:r>
          </a:p>
          <a:p>
            <a:pPr algn="ctr"/>
            <a:r>
              <a:rPr lang="ru-RU" sz="2400" dirty="0" smtClean="0">
                <a:solidFill>
                  <a:srgbClr val="070BB9"/>
                </a:solidFill>
              </a:rPr>
              <a:t>в </a:t>
            </a:r>
            <a:r>
              <a:rPr lang="ru-RU" sz="2400" dirty="0">
                <a:solidFill>
                  <a:srgbClr val="070BB9"/>
                </a:solidFill>
              </a:rPr>
              <a:t>ПТУ -</a:t>
            </a:r>
            <a:r>
              <a:rPr lang="ru-RU" sz="2400" dirty="0" smtClean="0">
                <a:solidFill>
                  <a:srgbClr val="070BB9"/>
                </a:solidFill>
              </a:rPr>
              <a:t>16 (ЯПТ). </a:t>
            </a:r>
          </a:p>
          <a:p>
            <a:pPr algn="ctr"/>
            <a:r>
              <a:rPr lang="ru-RU" sz="2400" dirty="0" smtClean="0">
                <a:solidFill>
                  <a:srgbClr val="070BB9"/>
                </a:solidFill>
              </a:rPr>
              <a:t>Педагогический стаж с августа 1985 г. </a:t>
            </a:r>
            <a:endParaRPr lang="ru-RU" sz="2400" dirty="0">
              <a:solidFill>
                <a:srgbClr val="070BB9"/>
              </a:solidFill>
            </a:endParaRPr>
          </a:p>
          <a:p>
            <a:pPr algn="ctr"/>
            <a:endParaRPr lang="ru-RU" sz="2400" dirty="0" smtClean="0">
              <a:solidFill>
                <a:srgbClr val="070BB9"/>
              </a:solidFill>
            </a:endParaRPr>
          </a:p>
          <a:p>
            <a:pPr algn="ctr"/>
            <a:r>
              <a:rPr lang="ru-RU" sz="2400" dirty="0" smtClean="0">
                <a:solidFill>
                  <a:srgbClr val="070BB9"/>
                </a:solidFill>
              </a:rPr>
              <a:t> В данное время  преподаватель ОГАПОУ</a:t>
            </a:r>
            <a:endParaRPr lang="ru-RU" sz="2400" dirty="0">
              <a:solidFill>
                <a:srgbClr val="070BB9"/>
              </a:solidFill>
            </a:endParaRPr>
          </a:p>
          <a:p>
            <a:pPr algn="ctr"/>
            <a:r>
              <a:rPr lang="ru-RU" sz="2400" dirty="0">
                <a:solidFill>
                  <a:srgbClr val="070BB9"/>
                </a:solidFill>
              </a:rPr>
              <a:t> «Белгородский политехнический</a:t>
            </a:r>
          </a:p>
          <a:p>
            <a:pPr algn="ctr"/>
            <a:r>
              <a:rPr lang="ru-RU" sz="2400" dirty="0">
                <a:solidFill>
                  <a:srgbClr val="070BB9"/>
                </a:solidFill>
              </a:rPr>
              <a:t> </a:t>
            </a:r>
            <a:r>
              <a:rPr lang="ru-RU" sz="2400" dirty="0" smtClean="0">
                <a:solidFill>
                  <a:srgbClr val="070BB9"/>
                </a:solidFill>
              </a:rPr>
              <a:t>колледж» </a:t>
            </a:r>
            <a:r>
              <a:rPr lang="ru-RU" sz="2400" dirty="0" smtClean="0">
                <a:solidFill>
                  <a:srgbClr val="070BB9"/>
                </a:solidFill>
              </a:rPr>
              <a:t>.</a:t>
            </a:r>
            <a:endParaRPr lang="ru-RU" sz="2400" dirty="0">
              <a:solidFill>
                <a:srgbClr val="070BB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0" y="0"/>
            <a:ext cx="1619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1"/>
    </mc:Choice>
    <mc:Fallback xmlns="">
      <p:transition spd="slow" advTm="461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22" y="1975670"/>
            <a:ext cx="5957289" cy="4473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/>
          <a:stretch/>
        </p:blipFill>
        <p:spPr>
          <a:xfrm>
            <a:off x="240558" y="1007497"/>
            <a:ext cx="5719947" cy="467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8068" y="22120"/>
            <a:ext cx="91260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 нашего техникума, </a:t>
            </a:r>
          </a:p>
          <a:p>
            <a:pPr algn="ctr"/>
            <a:r>
              <a:rPr lang="ru-RU" sz="3200" b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мастер-наставник Бондарев Сергей Алексеевич</a:t>
            </a:r>
            <a:endParaRPr lang="ru-RU" sz="3200" b="1" dirty="0">
              <a:solidFill>
                <a:srgbClr val="07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049" y="568043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70BB9"/>
                </a:solidFill>
                <a:effectLst/>
                <a:latin typeface="arial" panose="020B0604020202020204" pitchFamily="34" charset="0"/>
              </a:rPr>
              <a:t>Да разве сердце позабудет того, кто хочет нам добра, того, кто нас выводит в люди, кто нас выводит в мастера…</a:t>
            </a:r>
            <a:endParaRPr lang="ru-RU" b="1" i="1" dirty="0">
              <a:solidFill>
                <a:srgbClr val="070B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3"/>
    </mc:Choice>
    <mc:Fallback xmlns="">
      <p:transition spd="slow" advTm="380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751819" y="640710"/>
            <a:ext cx="6673933" cy="34038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i="1" dirty="0" smtClean="0"/>
              <a:t>                   </a:t>
            </a:r>
            <a:r>
              <a:rPr lang="ru-RU" sz="3200" b="1" i="1" dirty="0" smtClean="0">
                <a:solidFill>
                  <a:srgbClr val="070BB9"/>
                </a:solidFill>
              </a:rPr>
              <a:t>Бондарев </a:t>
            </a:r>
            <a:r>
              <a:rPr lang="ru-RU" sz="3200" b="1" i="1" dirty="0">
                <a:solidFill>
                  <a:srgbClr val="070BB9"/>
                </a:solidFill>
              </a:rPr>
              <a:t>Сергей </a:t>
            </a:r>
            <a:r>
              <a:rPr lang="ru-RU" sz="3200" b="1" i="1" dirty="0" smtClean="0">
                <a:solidFill>
                  <a:srgbClr val="070BB9"/>
                </a:solidFill>
              </a:rPr>
              <a:t>Алексеевич</a:t>
            </a:r>
          </a:p>
          <a:p>
            <a:pPr marL="0" indent="0">
              <a:buNone/>
            </a:pPr>
            <a:r>
              <a:rPr lang="ru-RU" sz="1600" dirty="0" smtClean="0"/>
              <a:t> Мастерами </a:t>
            </a:r>
            <a:r>
              <a:rPr lang="ru-RU" sz="1600" dirty="0"/>
              <a:t>своего дела мы обычно называем людей высококвалифицированных. И нашем случае этот человек заслуживает столь высокой оценки. А ещё Сергея Алексеевича Бондарева </a:t>
            </a:r>
            <a:r>
              <a:rPr lang="ru-RU" sz="1600" dirty="0" smtClean="0"/>
              <a:t>называли </a:t>
            </a:r>
            <a:r>
              <a:rPr lang="ru-RU" sz="1600" dirty="0"/>
              <a:t>мастером по роду его деятельности. Он </a:t>
            </a:r>
            <a:r>
              <a:rPr lang="ru-RU" sz="1600" dirty="0" smtClean="0"/>
              <a:t> был  </a:t>
            </a:r>
            <a:r>
              <a:rPr lang="ru-RU" sz="1600" dirty="0"/>
              <a:t>мастер производственного обучения. Его имя </a:t>
            </a:r>
            <a:r>
              <a:rPr lang="ru-RU" sz="1600" dirty="0" smtClean="0"/>
              <a:t> было занесено </a:t>
            </a:r>
            <a:r>
              <a:rPr lang="ru-RU" sz="1600" dirty="0"/>
              <a:t>на районную Доску почета в 2010 году.</a:t>
            </a:r>
          </a:p>
          <a:p>
            <a:r>
              <a:rPr lang="ru-RU" sz="1600" dirty="0"/>
              <a:t>С отличием закончил </a:t>
            </a:r>
            <a:r>
              <a:rPr lang="ru-RU" sz="1600" dirty="0" smtClean="0"/>
              <a:t>ГПТУ №</a:t>
            </a:r>
            <a:r>
              <a:rPr lang="ru-RU" sz="1600" dirty="0"/>
              <a:t>16 по специальности </a:t>
            </a:r>
            <a:r>
              <a:rPr lang="ru-RU" sz="1600" dirty="0" err="1"/>
              <a:t>газоэлектросварщик</a:t>
            </a:r>
            <a:r>
              <a:rPr lang="ru-RU" sz="1600" dirty="0"/>
              <a:t>, затем Московский индустриально-педагогический техникум. </a:t>
            </a:r>
            <a:r>
              <a:rPr lang="ru-RU" sz="1600" b="1" dirty="0" smtClean="0">
                <a:solidFill>
                  <a:srgbClr val="070BB9"/>
                </a:solidFill>
              </a:rPr>
              <a:t>Проработал </a:t>
            </a:r>
            <a:r>
              <a:rPr lang="ru-RU" sz="1600" b="1" dirty="0">
                <a:solidFill>
                  <a:srgbClr val="070BB9"/>
                </a:solidFill>
              </a:rPr>
              <a:t>в техникуме вот </a:t>
            </a:r>
            <a:r>
              <a:rPr lang="ru-RU" sz="1600" b="1" dirty="0" smtClean="0">
                <a:solidFill>
                  <a:srgbClr val="070BB9"/>
                </a:solidFill>
              </a:rPr>
              <a:t>около 40 </a:t>
            </a:r>
            <a:r>
              <a:rPr lang="ru-RU" sz="1600" b="1" dirty="0">
                <a:solidFill>
                  <a:srgbClr val="070BB9"/>
                </a:solidFill>
              </a:rPr>
              <a:t>лет! </a:t>
            </a:r>
            <a:r>
              <a:rPr lang="ru-RU" sz="1600" dirty="0"/>
              <a:t>Освоил профессии каменщика, монтажника стальных и железобетонных конструкций, штукатура.</a:t>
            </a:r>
          </a:p>
          <a:p>
            <a:pPr marL="0" indent="0">
              <a:buNone/>
            </a:pPr>
            <a:r>
              <a:rPr lang="ru-RU" sz="1600" b="1" i="1" dirty="0">
                <a:solidFill>
                  <a:srgbClr val="070BB9"/>
                </a:solidFill>
              </a:rPr>
              <a:t>«Практикой доказано, что лучшими инженерами, технологами да и руководителями становятся те, кто прошел обучение с азов», </a:t>
            </a:r>
            <a:r>
              <a:rPr lang="ru-RU" sz="1600" i="1" dirty="0">
                <a:solidFill>
                  <a:srgbClr val="070BB9"/>
                </a:solidFill>
              </a:rPr>
              <a:t>- </a:t>
            </a:r>
            <a:endParaRPr lang="ru-RU" sz="1600" i="1" dirty="0" smtClean="0">
              <a:solidFill>
                <a:srgbClr val="070BB9"/>
              </a:solidFill>
            </a:endParaRPr>
          </a:p>
          <a:p>
            <a:pPr marL="0" indent="0">
              <a:buNone/>
            </a:pPr>
            <a:r>
              <a:rPr lang="ru-RU" sz="1600" i="1" dirty="0" smtClean="0">
                <a:solidFill>
                  <a:srgbClr val="070BB9"/>
                </a:solidFill>
              </a:rPr>
              <a:t>к </a:t>
            </a:r>
            <a:r>
              <a:rPr lang="ru-RU" sz="1600" i="1" dirty="0">
                <a:solidFill>
                  <a:srgbClr val="070BB9"/>
                </a:solidFill>
              </a:rPr>
              <a:t>этим словам опытного мастера стоит прислушаться молодым людям, стоящим перед выбором профессии и своего жизненного пути.</a:t>
            </a:r>
          </a:p>
          <a:p>
            <a:pPr marL="0" indent="0">
              <a:buNone/>
            </a:pPr>
            <a:r>
              <a:rPr lang="ru-RU" sz="1600" i="1" dirty="0">
                <a:solidFill>
                  <a:srgbClr val="070BB9"/>
                </a:solidFill>
              </a:rPr>
              <a:t> </a:t>
            </a:r>
          </a:p>
          <a:p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0341" t="25558" r="59270" b="50092"/>
          <a:stretch/>
        </p:blipFill>
        <p:spPr>
          <a:xfrm>
            <a:off x="166256" y="5337960"/>
            <a:ext cx="12108872" cy="1520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0341" t="25558" r="59270" b="50092"/>
          <a:stretch/>
        </p:blipFill>
        <p:spPr>
          <a:xfrm>
            <a:off x="7780319" y="91187"/>
            <a:ext cx="4411681" cy="52467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52" y="443831"/>
            <a:ext cx="3183420" cy="45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8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"/>
    </mc:Choice>
    <mc:Fallback xmlns="">
      <p:transition spd="slow" advTm="391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2701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02" y="0"/>
            <a:ext cx="894355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0" y="0"/>
            <a:ext cx="1619602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10572398" y="0"/>
            <a:ext cx="1619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3"/>
    </mc:Choice>
    <mc:Fallback xmlns="">
      <p:transition spd="slow" advTm="361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095" t="25680" r="27142" b="49827"/>
          <a:stretch/>
        </p:blipFill>
        <p:spPr>
          <a:xfrm>
            <a:off x="7465620" y="0"/>
            <a:ext cx="4726380" cy="6626781"/>
          </a:xfrm>
          <a:prstGeom prst="rect">
            <a:avLst/>
          </a:prstGeom>
        </p:spPr>
      </p:pic>
      <p:pic>
        <p:nvPicPr>
          <p:cNvPr id="2" name="Рисунок 1" descr="C:\Documents and Settings\npereverzeva\Рабочий стол\IM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5620" y="999386"/>
            <a:ext cx="3954482" cy="519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8129" y="131466"/>
            <a:ext cx="7113320" cy="7290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Сорокин Александр Валентинович</a:t>
            </a:r>
            <a:endParaRPr lang="ru-RU" sz="3200" dirty="0" smtClean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Закончил СПТУ №16 (ЯПТ), продолжил обучение в Горьковском индустриально-педагогическом техникуме и, вернувшись в училище, стал мастером производственного обучения. 10 лет проработал в «</a:t>
            </a:r>
            <a:r>
              <a:rPr lang="ru-RU" dirty="0" err="1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Шахтспецстрое</a:t>
            </a: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>
                <a:solidFill>
                  <a:srgbClr val="070BB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Занесён на Доску почета </a:t>
            </a:r>
            <a:r>
              <a:rPr lang="ru-RU" dirty="0" err="1">
                <a:solidFill>
                  <a:srgbClr val="070BB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Яковлевского</a:t>
            </a:r>
            <a:r>
              <a:rPr lang="ru-RU" dirty="0">
                <a:solidFill>
                  <a:srgbClr val="070BB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70BB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dirty="0" smtClean="0">
              <a:solidFill>
                <a:srgbClr val="070BB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 миссия руководителя среднего звена – правильно организовать рабочий процесс. «</a:t>
            </a:r>
            <a:r>
              <a:rPr lang="ru-RU" dirty="0" err="1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Шахтспецстрой</a:t>
            </a: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выполняет заказы для различных отраслей горнодобывающей промышленности. Как правило, это строящиеся рудники. Поэтому заказы бывают объемные, и они требуют экстренного выполнения. А значит, работу нужно выполнить быстро и качественно. И Александр Валентинович знает, как. Он, как никто другой представляет возможности и план работы каждого сотрудника и может направить всё это в нужное русло.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словам А.В. Сорокина, любой руководитель – ничто без сплочённого, высококлассного коллектива.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70BB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работает </a:t>
            </a:r>
            <a:r>
              <a:rPr lang="ru-RU" b="1" dirty="0" err="1" smtClean="0">
                <a:solidFill>
                  <a:srgbClr val="070BB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газоэлектросварщиком</a:t>
            </a:r>
            <a:r>
              <a:rPr lang="ru-RU" b="1" dirty="0" smtClean="0">
                <a:solidFill>
                  <a:srgbClr val="070BB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"/>
    </mc:Choice>
    <mc:Fallback xmlns="">
      <p:transition spd="slow" advTm="347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665" y="141006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rgbClr val="070BB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Коротких Галина Борисовна</a:t>
            </a:r>
            <a:r>
              <a:rPr lang="ru-RU" sz="2000" dirty="0">
                <a:solidFill>
                  <a:srgbClr val="070BB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0BB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39" y="966012"/>
            <a:ext cx="3585864" cy="5310542"/>
          </a:xfrm>
        </p:spPr>
      </p:pic>
      <p:sp>
        <p:nvSpPr>
          <p:cNvPr id="7" name="Прямоугольник 6"/>
          <p:cNvSpPr/>
          <p:nvPr/>
        </p:nvSpPr>
        <p:spPr>
          <a:xfrm>
            <a:off x="5293103" y="1312190"/>
            <a:ext cx="6096000" cy="4618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Созидатель, строитель – слова одного смыслового ряда. Так называют людей, достойных большого уважения. Это они возводят жилые дома, объекты соцкультбыта, промышленности и сельскохозяйственного назначения.</a:t>
            </a:r>
            <a:endParaRPr lang="ru-RU" sz="1200" dirty="0" smtClean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Чаще всего на стройке работают мужчины, поскольку труд каменщика, монтажника, сварщика считается нелёгким. Женщины больше заняты на отделке – малярами, штукатурами.</a:t>
            </a:r>
            <a:endParaRPr lang="ru-RU" sz="1200" dirty="0" smtClean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вот Галина Борисовна Коротких проработала сварщицей 30 лет! Ей присвоено высокое звание </a:t>
            </a:r>
            <a:r>
              <a:rPr lang="ru-RU" b="1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«Почетный строитель России».</a:t>
            </a:r>
            <a:endParaRPr lang="ru-RU" sz="1200" dirty="0" smtClean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Специальность сварщика, </a:t>
            </a:r>
            <a:r>
              <a:rPr lang="ru-RU" dirty="0" err="1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Г.Б.Коротких</a:t>
            </a: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получила в </a:t>
            </a:r>
            <a:r>
              <a:rPr lang="ru-RU" dirty="0" err="1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Яковлеском</a:t>
            </a: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СПТУ № 16. (ЯПТ) </a:t>
            </a:r>
            <a:endParaRPr lang="ru-RU" sz="1200" dirty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0" y="0"/>
            <a:ext cx="1619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1"/>
    </mc:Choice>
    <mc:Fallback xmlns="">
      <p:transition spd="slow" advTm="304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938401" y="584479"/>
            <a:ext cx="3595500" cy="79405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>
              <a:buNone/>
            </a:pPr>
            <a:endParaRPr lang="ru-RU" sz="3600" b="1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70BB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npereverzeva\Рабочий стол\IMG_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372" y="1378534"/>
            <a:ext cx="3771401" cy="429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533901" y="1700760"/>
            <a:ext cx="6096000" cy="27556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err="1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Пойменов</a:t>
            </a:r>
            <a:r>
              <a:rPr lang="ru-RU" sz="2800" b="1" i="1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Геннадий Викторович</a:t>
            </a:r>
            <a:endParaRPr lang="ru-RU" sz="1200" dirty="0" smtClean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более  20 лет жизнь Геннадия Викторовича </a:t>
            </a:r>
            <a:r>
              <a:rPr lang="ru-RU" dirty="0" err="1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Пойменова</a:t>
            </a: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связана с пожарной частью </a:t>
            </a:r>
            <a:r>
              <a:rPr lang="ru-RU" dirty="0" err="1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г.Строителя</a:t>
            </a: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заслуги занесен на районную доску почета.</a:t>
            </a: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своё время, окончив ПУ №16 по специальности «электросварщик», начал свою трудовую деятельность на ЗМЗ.</a:t>
            </a:r>
            <a:endParaRPr lang="ru-RU" sz="1200" dirty="0" smtClean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70B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70BB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825" t="37002" r="60941" b="30002"/>
          <a:stretch/>
        </p:blipFill>
        <p:spPr>
          <a:xfrm>
            <a:off x="0" y="0"/>
            <a:ext cx="1619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1"/>
    </mc:Choice>
    <mc:Fallback xmlns="">
      <p:transition spd="slow" advTm="310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1227</Words>
  <Application>Microsoft Office PowerPoint</Application>
  <PresentationFormat>Произвольный</PresentationFormat>
  <Paragraphs>103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Коротких Галина Борисовна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</dc:creator>
  <cp:lastModifiedBy>ikosheleva</cp:lastModifiedBy>
  <cp:revision>43</cp:revision>
  <dcterms:created xsi:type="dcterms:W3CDTF">2024-05-22T06:55:53Z</dcterms:created>
  <dcterms:modified xsi:type="dcterms:W3CDTF">2024-05-27T08:19:42Z</dcterms:modified>
</cp:coreProperties>
</file>