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docProps/app.xml" ContentType="application/vnd.openxmlformats-officedocument.extended-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lvl1pPr marL="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1pPr>
    <a:lvl2pPr marL="4572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2pPr>
    <a:lvl3pPr marL="9144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3pPr>
    <a:lvl4pPr marL="13716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4pPr>
    <a:lvl5pPr marL="18288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6" hidden="0"/>
          <p:cNvSpPr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Shape 1027" hidden="0"/>
          <p:cNvSpPr>
            <a:spLocks noChangeShapeType="1" noGrp="1"/>
          </p:cNvSpPr>
          <p:nvPr isPhoto="0" userDrawn="0">
            <p:ph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685800">
              <a:spcBef>
                <a:spcPts val="0"/>
              </a:spcBef>
              <a:buFontTx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spcBef>
                <a:spcPts val="0"/>
              </a:spcBef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spcBef>
                <a:spcPts val="0"/>
              </a:spcBef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spcBef>
                <a:spcPts val="0"/>
              </a:spcBef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spcBef>
                <a:spcPts val="0"/>
              </a:spcBef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Shape 1028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 lang="en-US" sz="1400"/>
          </a:p>
        </p:txBody>
      </p:sp>
      <p:sp>
        <p:nvSpPr>
          <p:cNvPr id="7" name="Shape 1029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8" name="Shape 1030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Rectangle 3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685800">
              <a:spcBef>
                <a:spcPts val="0"/>
              </a:spcBef>
              <a:buFontTx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spcBef>
                <a:spcPts val="0"/>
              </a:spcBef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spcBef>
                <a:spcPts val="0"/>
              </a:spcBef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spcBef>
                <a:spcPts val="0"/>
              </a:spcBef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spcBef>
                <a:spcPts val="0"/>
              </a:spcBef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Rectangle 4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r>
              <a:rPr sz="1400"/>
              <a:t>*</a:t>
            </a:r>
            <a:endParaRPr/>
          </a:p>
        </p:txBody>
      </p:sp>
      <p:sp>
        <p:nvSpPr>
          <p:cNvPr id="7" name="Rectangle 5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8" name="Rectangle 6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/>
              <a:t/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</p:sldLayoutIdLst>
  <p:txStyles>
    <p:titleStyle>
      <a:lvl1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Arial"/>
        </a:defRPr>
      </a:lvl1pPr>
      <a:lvl2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Arial"/>
        </a:defRPr>
      </a:lvl2pPr>
      <a:lvl3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Arial"/>
        </a:defRPr>
      </a:lvl3pPr>
      <a:lvl4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Arial"/>
        </a:defRPr>
      </a:lvl4pPr>
      <a:lvl5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titleStyle>
    <p:bodyStyle>
      <a:lvl1pPr marL="342900" indent="-342900" algn="l" defTabSz="914400">
        <a:lnSpc>
          <a:spcPct val="100000"/>
        </a:lnSpc>
        <a:spcBef>
          <a:spcPts val="0"/>
        </a:spcBef>
        <a:buChar char="•"/>
        <a:defRPr lang="ru-RU" sz="3200">
          <a:solidFill>
            <a:schemeClr val="dk1"/>
          </a:solidFill>
          <a:latin typeface="Arial"/>
        </a:defRPr>
      </a:lvl1pPr>
      <a:lvl2pPr marL="742950" indent="-285750" algn="l" defTabSz="914400">
        <a:lnSpc>
          <a:spcPct val="100000"/>
        </a:lnSpc>
        <a:spcBef>
          <a:spcPts val="0"/>
        </a:spcBef>
        <a:buChar char="–"/>
        <a:defRPr lang="ru-RU" sz="2800">
          <a:solidFill>
            <a:schemeClr val="dk1"/>
          </a:solidFill>
          <a:latin typeface="Arial"/>
        </a:defRPr>
      </a:lvl2pPr>
      <a:lvl3pPr marL="1143000" indent="-228600" algn="l" defTabSz="914400">
        <a:lnSpc>
          <a:spcPct val="100000"/>
        </a:lnSpc>
        <a:spcBef>
          <a:spcPts val="0"/>
        </a:spcBef>
        <a:buChar char="•"/>
        <a:defRPr lang="ru-RU" sz="2400">
          <a:solidFill>
            <a:schemeClr val="dk1"/>
          </a:solidFill>
          <a:latin typeface="Arial"/>
        </a:defRPr>
      </a:lvl3pPr>
      <a:lvl4pPr marL="1600200" indent="-228600" algn="l" defTabSz="914400">
        <a:lnSpc>
          <a:spcPct val="100000"/>
        </a:lnSpc>
        <a:spcBef>
          <a:spcPts val="0"/>
        </a:spcBef>
        <a:buChar char="–"/>
        <a:defRPr lang="ru-RU" sz="2000">
          <a:solidFill>
            <a:schemeClr val="dk1"/>
          </a:solidFill>
          <a:latin typeface="Arial"/>
        </a:defRPr>
      </a:lvl4pPr>
      <a:lvl5pPr marL="2057400" indent="-228600" algn="l" defTabSz="914400">
        <a:lnSpc>
          <a:spcPct val="100000"/>
        </a:lnSpc>
        <a:spcBef>
          <a:spcPts val="0"/>
        </a:spcBef>
        <a:buChar char="»"/>
        <a:defRPr lang="ru-RU" sz="2000">
          <a:solidFill>
            <a:schemeClr val="dk1"/>
          </a:solidFill>
          <a:latin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bodyStyle>
    <p:otherStyle>
      <a:lvl1pPr marL="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1pPr>
      <a:lvl2pPr marL="4572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2pPr>
      <a:lvl3pPr marL="9144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3pPr>
      <a:lvl4pPr marL="13716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4pPr>
      <a:lvl5pPr marL="18288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1" hidden="0"/>
          <p:cNvSpPr>
            <a:spLocks noAdjustHandles="0" noChangeArrowheads="0"/>
          </p:cNvSpPr>
          <p:nvPr isPhoto="0" userDrawn="0"/>
        </p:nvSpPr>
        <p:spPr bwMode="auto">
          <a:xfrm>
            <a:off x="80649" y="40388"/>
            <a:ext cx="8893422" cy="17983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r>
              <a:rPr lang="ru-RU" sz="2200" b="1">
                <a:solidFill>
                  <a:schemeClr val="dk2"/>
                </a:solidFill>
                <a:latin typeface="Times New Roman"/>
                <a:ea typeface="Times New Roman"/>
              </a:rPr>
              <a:t>ОГАПОУ "Яковлевский политехнический техникум"   </a:t>
            </a:r>
            <a:endParaRPr/>
          </a:p>
          <a:p>
            <a:pPr marL="0" lvl="0" indent="0" algn="ctr">
              <a:buNone/>
              <a:defRPr/>
            </a:pPr>
            <a:r>
              <a:rPr lang="ru-RU" sz="3000" b="1">
                <a:solidFill>
                  <a:srgbClr val="000099"/>
                </a:solidFill>
                <a:latin typeface="Times New Roman"/>
                <a:ea typeface="Times New Roman"/>
              </a:rPr>
              <a:t>            Сохранение психологического здоровья - </a:t>
            </a:r>
            <a:endParaRPr/>
          </a:p>
          <a:p>
            <a:pPr marL="0" lvl="0" indent="0" algn="ctr">
              <a:buNone/>
              <a:defRPr/>
            </a:pPr>
            <a:r>
              <a:rPr lang="ru-RU" sz="3000" b="1">
                <a:solidFill>
                  <a:srgbClr val="000099"/>
                </a:solidFill>
                <a:latin typeface="Times New Roman"/>
                <a:ea typeface="Times New Roman"/>
              </a:rPr>
              <a:t>          развитие навыков жизнестойкости,</a:t>
            </a:r>
            <a:endParaRPr/>
          </a:p>
          <a:p>
            <a:pPr marL="0" lvl="0" indent="0" algn="ctr">
              <a:buNone/>
              <a:defRPr/>
            </a:pPr>
            <a:r>
              <a:rPr lang="ru-RU" sz="3000" b="1">
                <a:solidFill>
                  <a:srgbClr val="000099"/>
                </a:solidFill>
                <a:latin typeface="Times New Roman"/>
                <a:ea typeface="Times New Roman"/>
              </a:rPr>
              <a:t>   в </a:t>
            </a:r>
            <a:r>
              <a:rPr lang="ru-RU" sz="3000" b="1">
                <a:solidFill>
                  <a:srgbClr val="000099"/>
                </a:solidFill>
                <a:latin typeface="Times New Roman"/>
                <a:ea typeface="Times New Roman"/>
              </a:rPr>
              <a:t>том числе освоение приемов </a:t>
            </a:r>
            <a:r>
              <a:rPr lang="ru-RU" sz="3000" b="1">
                <a:solidFill>
                  <a:srgbClr val="000099"/>
                </a:solidFill>
                <a:latin typeface="Times New Roman"/>
                <a:ea typeface="Times New Roman"/>
              </a:rPr>
              <a:t>саморегуляции</a:t>
            </a:r>
            <a:endParaRPr/>
          </a:p>
        </p:txBody>
      </p:sp>
      <p:sp>
        <p:nvSpPr>
          <p:cNvPr id="5" name="TextBox 11" hidden="0"/>
          <p:cNvSpPr>
            <a:spLocks noAdjustHandles="0" noChangeArrowheads="0"/>
          </p:cNvSpPr>
          <p:nvPr isPhoto="0" userDrawn="0"/>
        </p:nvSpPr>
        <p:spPr bwMode="auto">
          <a:xfrm>
            <a:off x="1979611" y="6100761"/>
            <a:ext cx="4699211" cy="67059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r>
              <a:rPr lang="ru-RU" sz="2000" b="1">
                <a:solidFill>
                  <a:schemeClr val="dk2"/>
                </a:solidFill>
                <a:latin typeface="Times New Roman"/>
                <a:ea typeface="Times New Roman"/>
              </a:rPr>
              <a:t>г. Строитель  – 2023 г.</a:t>
            </a:r>
            <a:endParaRPr/>
          </a:p>
          <a:p>
            <a:pPr marL="0" lvl="0" indent="0" algn="ctr">
              <a:buNone/>
              <a:defRPr/>
            </a:pPr>
            <a:r>
              <a:rPr lang="ru-RU" sz="1800">
                <a:solidFill>
                  <a:schemeClr val="dk2"/>
                </a:solidFill>
                <a:latin typeface="Times New Roman"/>
                <a:ea typeface="Times New Roman"/>
              </a:rPr>
              <a:t>педагог-психолог Ж.Е. Медведева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452667" y="1785936"/>
            <a:ext cx="5753099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400"/>
              <a:t/>
            </a:fld>
            <a:endParaRPr/>
          </a:p>
        </p:txBody>
      </p:sp>
      <p:pic>
        <p:nvPicPr>
          <p:cNvPr id="5" name="Рисунок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ctrTitle" hasCustomPrompt="0"/>
          </p:nvPr>
        </p:nvSpPr>
        <p:spPr bwMode="auto">
          <a:xfrm>
            <a:off x="685800" y="136525"/>
            <a:ext cx="7772400" cy="65405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buNone/>
              <a:defRPr/>
            </a:pPr>
            <a:r>
              <a:rPr lang="ru-RU" sz="3200" b="1">
                <a:solidFill>
                  <a:srgbClr val="000099"/>
                </a:solidFill>
                <a:latin typeface="Times New Roman"/>
                <a:ea typeface="Times New Roman"/>
              </a:rPr>
              <a:t>Таблица работы со страхом</a:t>
            </a:r>
            <a:endParaRPr/>
          </a:p>
        </p:txBody>
      </p:sp>
      <p:grpSp>
        <p:nvGrpSpPr>
          <p:cNvPr id="5" name="Таблица 4" hidden="0"/>
          <p:cNvGrpSpPr/>
          <p:nvPr isPhoto="0" userDrawn="0"/>
        </p:nvGrpSpPr>
        <p:grpSpPr bwMode="auto">
          <a:xfrm>
            <a:off x="211137" y="790575"/>
            <a:ext cx="8809037" cy="5981700"/>
            <a:chOff x="133" y="498"/>
            <a:chExt cx="5549" cy="3768"/>
          </a:xfrm>
        </p:grpSpPr>
        <p:sp>
          <p:nvSpPr>
            <p:cNvPr id="6" name="Shape 39940" hidden="0"/>
            <p:cNvSpPr>
              <a:spLocks noChangeShapeType="1"/>
            </p:cNvSpPr>
            <p:nvPr isPhoto="0" userDrawn="0"/>
          </p:nvSpPr>
          <p:spPr bwMode="auto">
            <a:xfrm>
              <a:off x="133" y="498"/>
              <a:ext cx="664" cy="902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sz="2200">
                  <a:latin typeface="Times New Roman"/>
                  <a:ea typeface="Calibri"/>
                </a:rPr>
                <a:t>Чего я боюсь?</a:t>
              </a:r>
              <a:endParaRPr/>
            </a:p>
          </p:txBody>
        </p:sp>
        <p:sp>
          <p:nvSpPr>
            <p:cNvPr id="7" name="Shape 39941" hidden="0"/>
            <p:cNvSpPr>
              <a:spLocks noChangeShapeType="1"/>
            </p:cNvSpPr>
            <p:nvPr isPhoto="0" userDrawn="0"/>
          </p:nvSpPr>
          <p:spPr bwMode="auto">
            <a:xfrm>
              <a:off x="797" y="498"/>
              <a:ext cx="1828" cy="902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sz="2200">
                  <a:latin typeface="Times New Roman"/>
                  <a:ea typeface="Calibri"/>
                </a:rPr>
                <a:t>Причина страха</a:t>
              </a:r>
              <a:r>
                <a:rPr sz="2200">
                  <a:latin typeface="Calibri"/>
                  <a:ea typeface="Calibri"/>
                </a:rPr>
                <a:t> </a:t>
              </a:r>
              <a:r>
                <a:rPr sz="2200">
                  <a:latin typeface="Times New Roman"/>
                  <a:ea typeface="Calibri"/>
                </a:rPr>
                <a:t>(какие черты характера, верования, убеждения привели к нему?)</a:t>
              </a:r>
              <a:endParaRPr/>
            </a:p>
          </p:txBody>
        </p:sp>
        <p:sp>
          <p:nvSpPr>
            <p:cNvPr id="8" name="Shape 39942" hidden="0"/>
            <p:cNvSpPr>
              <a:spLocks noChangeShapeType="1"/>
            </p:cNvSpPr>
            <p:nvPr isPhoto="0" userDrawn="0"/>
          </p:nvSpPr>
          <p:spPr bwMode="auto">
            <a:xfrm>
              <a:off x="2625" y="498"/>
              <a:ext cx="1019" cy="902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sz="2200">
                  <a:latin typeface="Times New Roman"/>
                  <a:ea typeface="Calibri"/>
                </a:rPr>
                <a:t>Насколько этот страх реален сейчас</a:t>
              </a:r>
              <a:endParaRPr/>
            </a:p>
          </p:txBody>
        </p:sp>
        <p:sp>
          <p:nvSpPr>
            <p:cNvPr id="9" name="Shape 39943" hidden="0"/>
            <p:cNvSpPr>
              <a:spLocks noChangeShapeType="1"/>
            </p:cNvSpPr>
            <p:nvPr isPhoto="0" userDrawn="0"/>
          </p:nvSpPr>
          <p:spPr bwMode="auto">
            <a:xfrm>
              <a:off x="3644" y="498"/>
              <a:ext cx="2038" cy="902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sz="2200">
                  <a:latin typeface="Times New Roman"/>
                  <a:ea typeface="Calibri"/>
                </a:rPr>
                <a:t>Как освободиться от этого страха? (Что сделать? Какие-действия предпринять?</a:t>
              </a:r>
              <a:endParaRPr/>
            </a:p>
          </p:txBody>
        </p:sp>
        <p:sp>
          <p:nvSpPr>
            <p:cNvPr id="10" name="Shape 39944" hidden="0"/>
            <p:cNvSpPr>
              <a:spLocks noChangeShapeType="1"/>
            </p:cNvSpPr>
            <p:nvPr isPhoto="0" userDrawn="0"/>
          </p:nvSpPr>
          <p:spPr bwMode="auto">
            <a:xfrm>
              <a:off x="133" y="1400"/>
              <a:ext cx="664" cy="2865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Смерти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Болезни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Нищеты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Войны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Униже-ния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Одино-чества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Наказа-ния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критики</a:t>
              </a:r>
              <a:endParaRPr lang="en-US" sz="2000"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Потери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и т.п.</a:t>
              </a:r>
              <a:endParaRPr/>
            </a:p>
          </p:txBody>
        </p:sp>
        <p:sp>
          <p:nvSpPr>
            <p:cNvPr id="11" name="Shape 39945" hidden="0"/>
            <p:cNvSpPr>
              <a:spLocks noChangeShapeType="1"/>
            </p:cNvSpPr>
            <p:nvPr isPhoto="0" userDrawn="0"/>
          </p:nvSpPr>
          <p:spPr bwMode="auto">
            <a:xfrm>
              <a:off x="797" y="1400"/>
              <a:ext cx="1828" cy="2865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>
                <a:lnSpc>
                  <a:spcPct val="107000"/>
                </a:lnSpc>
                <a:defRPr/>
              </a:pPr>
              <a:r>
                <a:rPr sz="2100">
                  <a:latin typeface="Times New Roman"/>
                  <a:ea typeface="Calibri"/>
                </a:rPr>
                <a:t>Тревожность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100">
                  <a:latin typeface="Times New Roman"/>
                  <a:ea typeface="Calibri"/>
                </a:rPr>
                <a:t>Пессимизм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100">
                  <a:latin typeface="Times New Roman"/>
                  <a:ea typeface="Calibri"/>
                </a:rPr>
                <a:t>Инфантилизм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100">
                  <a:latin typeface="Times New Roman"/>
                  <a:ea typeface="Calibri"/>
                </a:rPr>
                <a:t>Катастрофическое мышление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100">
                  <a:latin typeface="Times New Roman"/>
                  <a:ea typeface="Calibri"/>
                </a:rPr>
                <a:t>Эгоцентризм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100">
                  <a:latin typeface="Times New Roman"/>
                  <a:ea typeface="Calibri"/>
                </a:rPr>
                <a:t>Отсутствие веры в свои силы и помощь других  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100">
                  <a:latin typeface="Times New Roman"/>
                  <a:ea typeface="Calibri"/>
                </a:rPr>
                <a:t>Не умение принимать жизненные ситуации, как путь к развитию и росту</a:t>
              </a:r>
              <a:endParaRPr/>
            </a:p>
          </p:txBody>
        </p:sp>
        <p:sp>
          <p:nvSpPr>
            <p:cNvPr id="12" name="Shape 39946" hidden="0"/>
            <p:cNvSpPr>
              <a:spLocks noChangeShapeType="1"/>
            </p:cNvSpPr>
            <p:nvPr isPhoto="0" userDrawn="0"/>
          </p:nvSpPr>
          <p:spPr bwMode="auto">
            <a:xfrm>
              <a:off x="2625" y="1400"/>
              <a:ext cx="1019" cy="2865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 algn="ctr">
                <a:lnSpc>
                  <a:spcPct val="107000"/>
                </a:lnSpc>
                <a:defRPr/>
              </a:pPr>
              <a:endParaRPr lang="en-US" sz="2000"/>
            </a:p>
            <a:p>
              <a:pPr lvl="0" algn="ctr">
                <a:lnSpc>
                  <a:spcPct val="107000"/>
                </a:lnSpc>
                <a:defRPr/>
              </a:pPr>
              <a:r>
                <a:rPr sz="2000" b="1">
                  <a:latin typeface="Times New Roman"/>
                  <a:ea typeface="Calibri"/>
                </a:rPr>
                <a:t>От 0 до 10</a:t>
              </a:r>
              <a:endParaRPr/>
            </a:p>
          </p:txBody>
        </p:sp>
        <p:sp>
          <p:nvSpPr>
            <p:cNvPr id="13" name="Shape 39947" hidden="0"/>
            <p:cNvSpPr>
              <a:spLocks noChangeShapeType="1"/>
            </p:cNvSpPr>
            <p:nvPr isPhoto="0" userDrawn="0"/>
          </p:nvSpPr>
          <p:spPr bwMode="auto">
            <a:xfrm>
              <a:off x="3644" y="1400"/>
              <a:ext cx="2038" cy="2865"/>
            </a:xfrm>
            <a:prstGeom prst="rect">
              <a:avLst/>
            </a:prstGeom>
            <a:noFill/>
          </p:spPr>
          <p:txBody>
            <a:bodyPr lIns="58750" tIns="0" rIns="58750" bIns="0"/>
            <a:lstStyle/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1.Взять ответственность за своё состояние, свои дейст-вия и поступки на себя;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2.Успокоиться (дыхание, молитва, аутотренинг…);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3.Подумать, что я буду делать, если это произойдет;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4. Просить о помощи; 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sz="2000">
                  <a:latin typeface="Times New Roman"/>
                  <a:ea typeface="Calibri"/>
                </a:rPr>
                <a:t>5. Постоянно осознанно наблюдать за своим состоянием, определять появляющуюся тревогу и устранять при помощи </a:t>
              </a:r>
              <a:r>
                <a:rPr sz="2000">
                  <a:latin typeface="Times New Roman"/>
                  <a:ea typeface="Calibri"/>
                </a:rPr>
                <a:t>алгоритма (слайд 7)</a:t>
              </a:r>
              <a:endParaRPr/>
            </a:p>
          </p:txBody>
        </p:sp>
        <p:sp>
          <p:nvSpPr>
            <p:cNvPr id="14" name="Shape 39948" hidden="0"/>
            <p:cNvSpPr>
              <a:spLocks noChangeShapeType="1"/>
            </p:cNvSpPr>
            <p:nvPr isPhoto="0" userDrawn="0"/>
          </p:nvSpPr>
          <p:spPr bwMode="auto">
            <a:xfrm>
              <a:off x="797" y="498"/>
              <a:ext cx="0" cy="37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Shape 39949" hidden="0"/>
            <p:cNvSpPr>
              <a:spLocks noChangeShapeType="1"/>
            </p:cNvSpPr>
            <p:nvPr isPhoto="0" userDrawn="0"/>
          </p:nvSpPr>
          <p:spPr bwMode="auto">
            <a:xfrm>
              <a:off x="2625" y="498"/>
              <a:ext cx="0" cy="37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Shape 39950" hidden="0"/>
            <p:cNvSpPr>
              <a:spLocks noChangeShapeType="1"/>
            </p:cNvSpPr>
            <p:nvPr isPhoto="0" userDrawn="0"/>
          </p:nvSpPr>
          <p:spPr bwMode="auto">
            <a:xfrm>
              <a:off x="3644" y="498"/>
              <a:ext cx="0" cy="37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Shape 39951" hidden="0"/>
            <p:cNvSpPr>
              <a:spLocks noChangeShapeType="1"/>
            </p:cNvSpPr>
            <p:nvPr isPhoto="0" userDrawn="0"/>
          </p:nvSpPr>
          <p:spPr bwMode="auto">
            <a:xfrm>
              <a:off x="133" y="1400"/>
              <a:ext cx="55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Shape 39952" hidden="0"/>
            <p:cNvSpPr>
              <a:spLocks noChangeShapeType="1"/>
            </p:cNvSpPr>
            <p:nvPr isPhoto="0" userDrawn="0"/>
          </p:nvSpPr>
          <p:spPr bwMode="auto">
            <a:xfrm>
              <a:off x="133" y="498"/>
              <a:ext cx="0" cy="37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Shape 39953" hidden="0"/>
            <p:cNvSpPr>
              <a:spLocks noChangeShapeType="1"/>
            </p:cNvSpPr>
            <p:nvPr isPhoto="0" userDrawn="0"/>
          </p:nvSpPr>
          <p:spPr bwMode="auto">
            <a:xfrm>
              <a:off x="5682" y="498"/>
              <a:ext cx="0" cy="37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Shape 39954" hidden="0"/>
            <p:cNvSpPr>
              <a:spLocks noChangeShapeType="1"/>
            </p:cNvSpPr>
            <p:nvPr isPhoto="0" userDrawn="0"/>
          </p:nvSpPr>
          <p:spPr bwMode="auto">
            <a:xfrm>
              <a:off x="133" y="498"/>
              <a:ext cx="55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Shape 39955" hidden="0"/>
            <p:cNvSpPr>
              <a:spLocks noChangeShapeType="1"/>
            </p:cNvSpPr>
            <p:nvPr isPhoto="0" userDrawn="0"/>
          </p:nvSpPr>
          <p:spPr bwMode="auto">
            <a:xfrm>
              <a:off x="133" y="4266"/>
              <a:ext cx="55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pic>
        <p:nvPicPr>
          <p:cNvPr id="5" name="Рисунок 3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-158750" y="0"/>
            <a:ext cx="930275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pic>
        <p:nvPicPr>
          <p:cNvPr id="5" name="Рисунок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pic>
        <p:nvPicPr>
          <p:cNvPr id="5" name="Рисунок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pic>
        <p:nvPicPr>
          <p:cNvPr id="5" name="Рисунок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28528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pic>
        <p:nvPicPr>
          <p:cNvPr id="5" name="Рисунок 3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pic>
        <p:nvPicPr>
          <p:cNvPr id="5" name="Рисунок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 rot="10800000" flipH="0" flipV="1">
            <a:off x="549712" y="3646721"/>
            <a:ext cx="3865514" cy="302926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 algn="l">
              <a:buNone/>
              <a:defRPr/>
            </a:pPr>
            <a:r>
              <a:rPr lang="ru-RU" sz="3200" b="1">
                <a:solidFill>
                  <a:srgbClr val="0070C0"/>
                </a:solidFill>
                <a:latin typeface="Times New Roman"/>
                <a:ea typeface="Times New Roman"/>
              </a:rPr>
              <a:t>осознава</a:t>
            </a:r>
            <a:r>
              <a:rPr lang="ru-RU" sz="3200" b="1">
                <a:solidFill>
                  <a:srgbClr val="0070C0"/>
                </a:solidFill>
                <a:latin typeface="Times New Roman"/>
                <a:ea typeface="Times New Roman"/>
              </a:rPr>
              <a:t>й</a:t>
            </a:r>
            <a:br>
              <a:rPr lang="ru-RU" sz="3200" b="1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3200" b="1">
                <a:solidFill>
                  <a:srgbClr val="0070C0"/>
                </a:solidFill>
                <a:latin typeface="Times New Roman"/>
                <a:ea typeface="Times New Roman"/>
              </a:rPr>
              <a:t>      определяй</a:t>
            </a:r>
            <a:br>
              <a:rPr lang="ru-RU" sz="3200" b="1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3200" b="1">
                <a:solidFill>
                  <a:srgbClr val="0070C0"/>
                </a:solidFill>
                <a:latin typeface="Times New Roman"/>
                <a:ea typeface="Times New Roman"/>
              </a:rPr>
              <a:t>             избавляйся</a:t>
            </a:r>
            <a:br>
              <a:rPr lang="ru-RU" sz="3600">
                <a:latin typeface="Times New Roman"/>
                <a:ea typeface="Times New Roman"/>
              </a:rPr>
            </a:br>
            <a:r>
              <a:rPr lang="ru-RU" sz="3600">
                <a:latin typeface="Times New Roman"/>
                <a:ea typeface="Times New Roman"/>
              </a:rPr>
              <a:t>	</a:t>
            </a:r>
            <a:r>
              <a:rPr lang="ru-RU" sz="3600" b="1" i="1">
                <a:solidFill>
                  <a:srgbClr val="FF0000"/>
                </a:solidFill>
                <a:latin typeface="Times New Roman"/>
                <a:ea typeface="Times New Roman"/>
              </a:rPr>
              <a:t>Спасибо</a:t>
            </a:r>
            <a:br>
              <a:rPr lang="ru-RU" sz="3600" b="1" i="1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3600" b="1" i="1">
                <a:solidFill>
                  <a:srgbClr val="FF0000"/>
                </a:solidFill>
                <a:latin typeface="Times New Roman"/>
                <a:ea typeface="Times New Roman"/>
              </a:rPr>
              <a:t>    за внимание!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5" name="Объект 7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>
            <a:off x="184150" y="174625"/>
            <a:ext cx="3538537" cy="3257550"/>
          </a:xfrm>
          <a:prstGeom prst="rect">
            <a:avLst/>
          </a:prstGeom>
          <a:noFill/>
        </p:spPr>
      </p:pic>
      <p:sp>
        <p:nvSpPr>
          <p:cNvPr id="6" name="Объект 3" hidden="0"/>
          <p:cNvSpPr>
            <a:spLocks noChangeShapeType="1" noGrp="1"/>
          </p:cNvSpPr>
          <p:nvPr isPhoto="0" userDrawn="0">
            <p:ph type="obj" hasCustomPrompt="0"/>
          </p:nvPr>
        </p:nvSpPr>
        <p:spPr bwMode="auto">
          <a:xfrm>
            <a:off x="3722687" y="211137"/>
            <a:ext cx="5421312" cy="36274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18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16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16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r>
              <a:rPr sz="280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sz="2800" b="1" i="1">
                <a:solidFill>
                  <a:srgbClr val="FF0000"/>
                </a:solidFill>
                <a:latin typeface="Times New Roman"/>
                <a:ea typeface="Times New Roman"/>
              </a:rPr>
              <a:t>Принципы работы:</a:t>
            </a:r>
            <a:r>
              <a:rPr sz="2800">
                <a:solidFill>
                  <a:srgbClr val="0070C0"/>
                </a:solidFill>
                <a:latin typeface="Times New Roman"/>
                <a:ea typeface="Times New Roman"/>
              </a:rPr>
              <a:t> осознанность, ответственность, терпение, самоанализ, свободный выбор реакции, гибкость в принятии решений </a:t>
            </a:r>
            <a:r>
              <a:rPr sz="2800">
                <a:solidFill>
                  <a:srgbClr val="0070C0"/>
                </a:solidFill>
                <a:latin typeface="Times New Roman"/>
                <a:ea typeface="Times New Roman"/>
              </a:rPr>
              <a:t>и выборе действий, вера в успех в любых </a:t>
            </a:r>
            <a:r>
              <a:rPr sz="2800">
                <a:solidFill>
                  <a:srgbClr val="0070C0"/>
                </a:solidFill>
                <a:latin typeface="Times New Roman"/>
                <a:ea typeface="Times New Roman"/>
              </a:rPr>
              <a:t>обстоятельствах!</a:t>
            </a:r>
            <a:endParaRPr/>
          </a:p>
          <a:p>
            <a:pPr marL="0" lvl="0" indent="0">
              <a:spcBef>
                <a:spcPts val="0"/>
              </a:spcBef>
              <a:buSzPct val="100000"/>
              <a:buChar char="•"/>
              <a:defRPr/>
            </a:pPr>
            <a:endParaRPr/>
          </a:p>
        </p:txBody>
      </p:sp>
      <p:pic>
        <p:nvPicPr>
          <p:cNvPr id="7" name="Объект 9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>
            <a:off x="4914900" y="3919537"/>
            <a:ext cx="3987800" cy="2801937"/>
          </a:xfrm>
          <a:prstGeom prst="rect">
            <a:avLst/>
          </a:prstGeom>
          <a:noFill/>
        </p:spPr>
      </p:pic>
      <p:sp>
        <p:nvSpPr>
          <p:cNvPr id="8" name="Номер слайда 6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ctrTitle" hasCustomPrompt="0"/>
          </p:nvPr>
        </p:nvSpPr>
        <p:spPr bwMode="auto">
          <a:xfrm>
            <a:off x="231775" y="0"/>
            <a:ext cx="8639175" cy="86042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buNone/>
              <a:defRPr/>
            </a:pPr>
            <a:r>
              <a:rPr lang="ru-RU" b="1">
                <a:solidFill>
                  <a:srgbClr val="000099"/>
                </a:solidFill>
                <a:latin typeface="Times New Roman"/>
                <a:ea typeface="Times New Roman"/>
              </a:rPr>
              <a:t>Психологическое здоровье</a:t>
            </a:r>
            <a:endParaRPr/>
          </a:p>
        </p:txBody>
      </p:sp>
      <p:sp>
        <p:nvSpPr>
          <p:cNvPr id="5" name="Подзаголовок 2" hidden="0"/>
          <p:cNvSpPr>
            <a:spLocks noChangeShapeType="1" noGrp="1"/>
          </p:cNvSpPr>
          <p:nvPr isPhoto="0" userDrawn="0">
            <p:ph type="subTitle" hasCustomPrompt="0"/>
          </p:nvPr>
        </p:nvSpPr>
        <p:spPr bwMode="auto">
          <a:xfrm>
            <a:off x="231775" y="763587"/>
            <a:ext cx="8802687" cy="59785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marL="0" lvl="0" indent="0" algn="just">
              <a:buNone/>
              <a:defRPr/>
            </a:pPr>
            <a:r>
              <a:rPr lang="ru-RU" sz="2800">
                <a:solidFill>
                  <a:srgbClr val="595959"/>
                </a:solidFill>
                <a:latin typeface="Times New Roman"/>
                <a:ea typeface="Times New Roman"/>
              </a:rPr>
              <a:t>это</a:t>
            </a:r>
            <a:r>
              <a:rPr lang="ru-RU" sz="2800" b="1">
                <a:solidFill>
                  <a:srgbClr val="595959"/>
                </a:solidFill>
                <a:latin typeface="Times New Roman"/>
                <a:ea typeface="Times New Roman"/>
              </a:rPr>
              <a:t> </a:t>
            </a:r>
            <a:r>
              <a:rPr sz="2800">
                <a:solidFill>
                  <a:srgbClr val="202122"/>
                </a:solidFill>
                <a:latin typeface="Times New Roman"/>
                <a:ea typeface="Times New Roman"/>
              </a:rPr>
              <a:t>состояние, при котором человек может противостоять жизненным стрессам</a:t>
            </a:r>
            <a:r>
              <a:rPr sz="2800">
                <a:solidFill>
                  <a:schemeClr val="dk2"/>
                </a:solidFill>
                <a:latin typeface="Times New Roman"/>
                <a:ea typeface="Times New Roman"/>
              </a:rPr>
              <a:t>,</a:t>
            </a:r>
            <a:r>
              <a:rPr sz="2800">
                <a:solidFill>
                  <a:srgbClr val="595959"/>
                </a:solidFill>
                <a:latin typeface="Times New Roman"/>
                <a:ea typeface="Times New Roman"/>
              </a:rPr>
              <a:t> </a:t>
            </a:r>
            <a:r>
              <a:rPr sz="2800">
                <a:latin typeface="Times New Roman"/>
                <a:ea typeface="Times New Roman"/>
              </a:rPr>
              <a:t>адекватно реагируя на внешние и внутренние раздражители, конструктивно адаптируясь к сложным жизненным обстоятельствам,</a:t>
            </a:r>
            <a:r>
              <a:rPr sz="2800">
                <a:solidFill>
                  <a:srgbClr val="202122"/>
                </a:solidFill>
                <a:latin typeface="Times New Roman"/>
                <a:ea typeface="Times New Roman"/>
              </a:rPr>
              <a:t> реализуя свой собственный потенциал,</a:t>
            </a:r>
            <a:r>
              <a:rPr sz="2800">
                <a:latin typeface="Times New Roman"/>
                <a:ea typeface="Times New Roman"/>
              </a:rPr>
              <a:t> продолжая </a:t>
            </a:r>
            <a:r>
              <a:rPr sz="2800">
                <a:solidFill>
                  <a:srgbClr val="202122"/>
                </a:solidFill>
                <a:latin typeface="Times New Roman"/>
                <a:ea typeface="Times New Roman"/>
              </a:rPr>
              <a:t>продуктивно жить и работать, вносить вклад в жизнь общества, </a:t>
            </a:r>
            <a:r>
              <a:rPr sz="2800">
                <a:latin typeface="Times New Roman"/>
                <a:ea typeface="Times New Roman"/>
              </a:rPr>
              <a:t>оставаясь в гармонии с собой и окружающей средой.</a:t>
            </a:r>
            <a:endParaRPr/>
          </a:p>
          <a:p>
            <a:pPr marL="0" lvl="0" indent="0" algn="just">
              <a:buNone/>
              <a:defRPr/>
            </a:pPr>
            <a:r>
              <a:rPr sz="2800">
                <a:latin typeface="Times New Roman"/>
                <a:ea typeface="Times New Roman"/>
              </a:rPr>
              <a:t>На разных этапах жизни, каждый человек попадает в сложные ситуации. Это неизбежно. Одни справляются с ними быстрее, другие медленнее, а третьи, даже при самых благоприятных внешних обстоятельствах, опускают руки и страдают, порой всю жизнь. Почему?</a:t>
            </a:r>
            <a:endParaRPr/>
          </a:p>
          <a:p>
            <a:pPr marL="0" lvl="0" indent="0" algn="just">
              <a:buNone/>
              <a:defRPr/>
            </a:pPr>
            <a:endParaRPr lang="en-US" sz="2800"/>
          </a:p>
          <a:p>
            <a:pPr marL="0" lvl="0" indent="0" algn="just">
              <a:buNone/>
              <a:defRPr/>
            </a:pPr>
            <a:endParaRPr lang="en-US" sz="2800"/>
          </a:p>
          <a:p>
            <a:pPr marL="0" lvl="0" indent="0" algn="just">
              <a:buNone/>
              <a:defRPr/>
            </a:pPr>
            <a:r>
              <a:rPr sz="2800">
                <a:solidFill>
                  <a:srgbClr val="202122"/>
                </a:solidFill>
                <a:latin typeface="Times New Roman"/>
                <a:ea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ctrTitle" hasCustomPrompt="0"/>
          </p:nvPr>
        </p:nvSpPr>
        <p:spPr bwMode="auto">
          <a:xfrm>
            <a:off x="231775" y="136525"/>
            <a:ext cx="8870950" cy="947737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buNone/>
              <a:defRPr/>
            </a:pPr>
            <a:r>
              <a:rPr lang="ru-RU" sz="2800" b="1">
                <a:solidFill>
                  <a:srgbClr val="000099"/>
                </a:solidFill>
                <a:latin typeface="Times New Roman"/>
                <a:ea typeface="Times New Roman"/>
              </a:rPr>
              <a:t>Внешние и внутренние факторы,</a:t>
            </a:r>
            <a:br>
              <a:rPr lang="ru-RU" sz="2800" b="1">
                <a:solidFill>
                  <a:srgbClr val="000099"/>
                </a:solidFill>
                <a:latin typeface="Times New Roman"/>
                <a:ea typeface="Times New Roman"/>
              </a:rPr>
            </a:br>
            <a:r>
              <a:rPr lang="ru-RU" sz="2800" b="1">
                <a:solidFill>
                  <a:srgbClr val="000099"/>
                </a:solidFill>
                <a:latin typeface="Times New Roman"/>
                <a:ea typeface="Times New Roman"/>
              </a:rPr>
              <a:t>влияющие на  психическое здоровье человека</a:t>
            </a:r>
            <a:br>
              <a:rPr lang="ru-RU" sz="2800">
                <a:latin typeface="Times New Roman"/>
                <a:ea typeface="Times New Roman"/>
              </a:rPr>
            </a:br>
            <a:endParaRPr lang="en-US" sz="2800"/>
          </a:p>
        </p:txBody>
      </p:sp>
      <p:sp>
        <p:nvSpPr>
          <p:cNvPr id="5" name="Подзаголовок 2" hidden="0"/>
          <p:cNvSpPr>
            <a:spLocks noChangeShapeType="1" noGrp="1"/>
          </p:cNvSpPr>
          <p:nvPr isPhoto="0" userDrawn="0">
            <p:ph type="subTitle" hasCustomPrompt="0"/>
          </p:nvPr>
        </p:nvSpPr>
        <p:spPr bwMode="auto">
          <a:xfrm>
            <a:off x="231775" y="850900"/>
            <a:ext cx="8680450" cy="58705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marL="0" lvl="0" indent="0" algn="just">
              <a:buNone/>
              <a:defRPr/>
            </a:pPr>
            <a:r>
              <a:rPr lang="ru-RU" sz="2200">
                <a:latin typeface="Times New Roman"/>
                <a:ea typeface="Times New Roman"/>
              </a:rPr>
              <a:t>	</a:t>
            </a:r>
            <a:r>
              <a:rPr lang="ru-RU" sz="2600" b="1">
                <a:latin typeface="Times New Roman"/>
                <a:ea typeface="Times New Roman"/>
              </a:rPr>
              <a:t>Внутренние факторы </a:t>
            </a:r>
            <a:r>
              <a:rPr lang="ru-RU" sz="2600">
                <a:latin typeface="Times New Roman"/>
                <a:ea typeface="Times New Roman"/>
              </a:rPr>
              <a:t>- врождённые личностные особенности человека (свойства нервной системы, генетические и конституциональные составляющие) оказывающие влияние на его  эмоциональные и физические реакции </a:t>
            </a:r>
            <a:endParaRPr/>
          </a:p>
          <a:p>
            <a:pPr marL="0" lvl="0" indent="0" algn="just">
              <a:buNone/>
              <a:defRPr/>
            </a:pPr>
            <a:r>
              <a:rPr lang="ru-RU" sz="2600">
                <a:latin typeface="Times New Roman"/>
                <a:ea typeface="Times New Roman"/>
              </a:rPr>
              <a:t>	</a:t>
            </a:r>
            <a:r>
              <a:rPr lang="ru-RU" sz="2600" b="1">
                <a:latin typeface="Times New Roman"/>
                <a:ea typeface="Times New Roman"/>
              </a:rPr>
              <a:t>Внешние факторы </a:t>
            </a:r>
            <a:r>
              <a:rPr lang="ru-RU" sz="2600">
                <a:latin typeface="Times New Roman"/>
                <a:ea typeface="Times New Roman"/>
              </a:rPr>
              <a:t>- социальная среда (семья, общество, культура, сми), опыт прошлых лет, формирующие умственные установки «хорошо», «плохо» и выбор поведения человека в разных ситуациях.</a:t>
            </a:r>
            <a:endParaRPr/>
          </a:p>
          <a:p>
            <a:pPr marL="0" lvl="0" indent="0" algn="just">
              <a:buNone/>
              <a:defRPr/>
            </a:pPr>
            <a:r>
              <a:rPr lang="ru-RU" sz="2600">
                <a:latin typeface="Times New Roman"/>
                <a:ea typeface="Times New Roman"/>
              </a:rPr>
              <a:t>	С целью предотвращения психоэмоциональных срывов и оказания своевременной самопомощи необходимо знать особенности своего характера, привычные способы реагирования на стрессовые ситуации, а также эффективные методы взаимодействия с собой.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295274" y="0"/>
            <a:ext cx="8597900" cy="66786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r>
              <a:rPr lang="ru-RU" b="1">
                <a:solidFill>
                  <a:srgbClr val="000099"/>
                </a:solidFill>
                <a:latin typeface="Times New Roman"/>
                <a:ea typeface="Times New Roman"/>
              </a:rPr>
              <a:t>Влияние эмоций на </a:t>
            </a:r>
            <a:endParaRPr/>
          </a:p>
          <a:p>
            <a:pPr marL="0" lvl="0" indent="0" algn="ctr">
              <a:buNone/>
              <a:defRPr/>
            </a:pPr>
            <a:r>
              <a:rPr lang="ru-RU" b="1">
                <a:solidFill>
                  <a:srgbClr val="000099"/>
                </a:solidFill>
                <a:latin typeface="Times New Roman"/>
                <a:ea typeface="Times New Roman"/>
              </a:rPr>
              <a:t>психологическое здоровье</a:t>
            </a:r>
            <a:endParaRPr/>
          </a:p>
          <a:p>
            <a:pPr marL="0" lvl="0" indent="0" algn="just"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Эмоция – это реакция человека на то, что он видит, слышит, ощущает, думает, с последующим выводом хорошо это для него или плохо и выбором действий.</a:t>
            </a:r>
            <a:endParaRPr/>
          </a:p>
          <a:p>
            <a:pPr marL="0" lvl="0" indent="0" algn="just"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	У разных людей проявление эмоций различно.</a:t>
            </a:r>
            <a:endParaRPr/>
          </a:p>
          <a:p>
            <a:pPr marL="0" lvl="0" indent="0" algn="just"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Перед возникновением эмоций мы бессильны, </a:t>
            </a:r>
            <a:endParaRPr/>
          </a:p>
          <a:p>
            <a:pPr marL="0" lvl="0" indent="0" algn="just"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они рождаются мгновенно и длятся секунды, но настроение – это механизм, которым можно и нужно управлять, поскольку существует тесная взаимосвязь между эмоциональным фоном человека и его психологическим здоровьем.</a:t>
            </a:r>
            <a:endParaRPr/>
          </a:p>
          <a:p>
            <a:pPr marL="0" lvl="0" indent="0" algn="just"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	Осознание собственных эмоций и чувств, даёт возможность корректировать их и управлять своим эмоциональным состоянием для сохранения здоровья.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ctrTitle" hasCustomPrompt="0"/>
          </p:nvPr>
        </p:nvSpPr>
        <p:spPr bwMode="auto">
          <a:xfrm>
            <a:off x="0" y="198437"/>
            <a:ext cx="8993187" cy="82232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buNone/>
              <a:defRPr/>
            </a:pPr>
            <a:r>
              <a:rPr sz="2800" b="1">
                <a:solidFill>
                  <a:srgbClr val="000099"/>
                </a:solidFill>
                <a:latin typeface="Times New Roman"/>
                <a:ea typeface="Times New Roman"/>
              </a:rPr>
              <a:t>Методика самоанализа – «Дневник чувств»</a:t>
            </a:r>
            <a:br>
              <a:rPr sz="2800">
                <a:solidFill>
                  <a:srgbClr val="000099"/>
                </a:solidFill>
                <a:latin typeface="Times New Roman"/>
                <a:ea typeface="Times New Roman"/>
              </a:rPr>
            </a:br>
            <a:r>
              <a:rPr sz="2800">
                <a:latin typeface="Times New Roman"/>
                <a:ea typeface="Times New Roman"/>
              </a:rPr>
              <a:t>Цель - формирования навыков осознанности </a:t>
            </a:r>
            <a:endParaRPr/>
          </a:p>
        </p:txBody>
      </p:sp>
      <p:grpSp>
        <p:nvGrpSpPr>
          <p:cNvPr id="5" name="Таблица 4" hidden="0"/>
          <p:cNvGrpSpPr/>
          <p:nvPr isPhoto="0" userDrawn="0"/>
        </p:nvGrpSpPr>
        <p:grpSpPr bwMode="auto">
          <a:xfrm>
            <a:off x="169862" y="1382712"/>
            <a:ext cx="8823325" cy="5278437"/>
            <a:chOff x="106" y="871"/>
            <a:chExt cx="5558" cy="3325"/>
          </a:xfrm>
        </p:grpSpPr>
        <p:sp>
          <p:nvSpPr>
            <p:cNvPr id="6" name="Shape 28676" hidden="0"/>
            <p:cNvSpPr>
              <a:spLocks noChangeShapeType="1"/>
            </p:cNvSpPr>
            <p:nvPr isPhoto="0" userDrawn="0"/>
          </p:nvSpPr>
          <p:spPr bwMode="auto">
            <a:xfrm>
              <a:off x="106" y="871"/>
              <a:ext cx="813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Событие </a:t>
              </a:r>
              <a:r>
                <a:rPr lang="ru-RU" sz="2000">
                  <a:latin typeface="Times New Roman"/>
                  <a:ea typeface="Calibri"/>
                </a:rPr>
                <a:t>                (ситуация, мысль, воспоминание)</a:t>
              </a:r>
              <a:endParaRPr/>
            </a:p>
          </p:txBody>
        </p:sp>
        <p:sp>
          <p:nvSpPr>
            <p:cNvPr id="7" name="Shape 28677" hidden="0"/>
            <p:cNvSpPr>
              <a:spLocks noChangeShapeType="1"/>
            </p:cNvSpPr>
            <p:nvPr isPhoto="0" userDrawn="0"/>
          </p:nvSpPr>
          <p:spPr bwMode="auto">
            <a:xfrm>
              <a:off x="920" y="871"/>
              <a:ext cx="765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Реакции тела </a:t>
              </a:r>
              <a:r>
                <a:rPr lang="ru-RU" sz="2000">
                  <a:latin typeface="Times New Roman"/>
                  <a:ea typeface="Calibri"/>
                </a:rPr>
                <a:t>(ком в горле, слёзы, напряже-ние в груди…)</a:t>
              </a:r>
              <a:endParaRPr/>
            </a:p>
          </p:txBody>
        </p:sp>
        <p:sp>
          <p:nvSpPr>
            <p:cNvPr id="8" name="Shape 28678" hidden="0"/>
            <p:cNvSpPr>
              <a:spLocks noChangeShapeType="1"/>
            </p:cNvSpPr>
            <p:nvPr isPhoto="0" userDrawn="0"/>
          </p:nvSpPr>
          <p:spPr bwMode="auto">
            <a:xfrm>
              <a:off x="1685" y="871"/>
              <a:ext cx="643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Чувст-ва</a:t>
              </a:r>
              <a:r>
                <a:rPr lang="ru-RU" sz="2000">
                  <a:latin typeface="Times New Roman"/>
                  <a:ea typeface="Calibri"/>
                </a:rPr>
                <a:t>                             (не менее 5 чувств)</a:t>
              </a:r>
              <a:endParaRPr/>
            </a:p>
          </p:txBody>
        </p:sp>
        <p:sp>
          <p:nvSpPr>
            <p:cNvPr id="9" name="Shape 28679" hidden="0"/>
            <p:cNvSpPr>
              <a:spLocks noChangeShapeType="1"/>
            </p:cNvSpPr>
            <p:nvPr isPhoto="0" userDrawn="0"/>
          </p:nvSpPr>
          <p:spPr bwMode="auto">
            <a:xfrm>
              <a:off x="2328" y="871"/>
              <a:ext cx="669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Мысли, </a:t>
              </a:r>
              <a:r>
                <a:rPr lang="ru-RU" sz="2000">
                  <a:latin typeface="Times New Roman"/>
                  <a:ea typeface="Calibri"/>
                </a:rPr>
                <a:t>возникшие в сит.,</a:t>
              </a:r>
              <a:endParaRPr/>
            </a:p>
            <a:p>
              <a:pPr lvl="0" algn="ctr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установки</a:t>
              </a:r>
              <a:endParaRPr/>
            </a:p>
          </p:txBody>
        </p:sp>
        <p:sp>
          <p:nvSpPr>
            <p:cNvPr id="10" name="Shape 28680" hidden="0"/>
            <p:cNvSpPr>
              <a:spLocks noChangeShapeType="1"/>
            </p:cNvSpPr>
            <p:nvPr isPhoto="0" userDrawn="0"/>
          </p:nvSpPr>
          <p:spPr bwMode="auto">
            <a:xfrm>
              <a:off x="2998" y="871"/>
              <a:ext cx="566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Потребнос-ти</a:t>
              </a:r>
              <a:endParaRPr/>
            </a:p>
          </p:txBody>
        </p:sp>
        <p:sp>
          <p:nvSpPr>
            <p:cNvPr id="11" name="Shape 28681" hidden="0"/>
            <p:cNvSpPr>
              <a:spLocks noChangeShapeType="1"/>
            </p:cNvSpPr>
            <p:nvPr isPhoto="0" userDrawn="0"/>
          </p:nvSpPr>
          <p:spPr bwMode="auto">
            <a:xfrm>
              <a:off x="3564" y="871"/>
              <a:ext cx="663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Предпринятые дейст-вия</a:t>
              </a:r>
              <a:endParaRPr/>
            </a:p>
          </p:txBody>
        </p:sp>
        <p:sp>
          <p:nvSpPr>
            <p:cNvPr id="12" name="Shape 28682" hidden="0"/>
            <p:cNvSpPr>
              <a:spLocks noChangeShapeType="1"/>
            </p:cNvSpPr>
            <p:nvPr isPhoto="0" userDrawn="0"/>
          </p:nvSpPr>
          <p:spPr bwMode="auto">
            <a:xfrm>
              <a:off x="4227" y="871"/>
              <a:ext cx="601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Резуль-тат </a:t>
              </a:r>
              <a:endParaRPr/>
            </a:p>
            <a:p>
              <a:pPr lvl="0" algn="ctr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(эмо-ции </a:t>
              </a:r>
              <a:endParaRPr/>
            </a:p>
            <a:p>
              <a:pPr lvl="0" algn="ctr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+ или -</a:t>
              </a:r>
              <a:endParaRPr/>
            </a:p>
          </p:txBody>
        </p:sp>
        <p:sp>
          <p:nvSpPr>
            <p:cNvPr id="13" name="Shape 28683" hidden="0"/>
            <p:cNvSpPr>
              <a:spLocks noChangeShapeType="1"/>
            </p:cNvSpPr>
            <p:nvPr isPhoto="0" userDrawn="0"/>
          </p:nvSpPr>
          <p:spPr bwMode="auto">
            <a:xfrm>
              <a:off x="4827" y="871"/>
              <a:ext cx="837" cy="1423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Что можно сделать иначе </a:t>
              </a:r>
              <a:r>
                <a:rPr lang="ru-RU" sz="2000">
                  <a:latin typeface="Times New Roman"/>
                  <a:ea typeface="Calibri"/>
                </a:rPr>
                <a:t>для снятия напряжен.</a:t>
              </a:r>
              <a:endParaRPr/>
            </a:p>
          </p:txBody>
        </p:sp>
        <p:sp>
          <p:nvSpPr>
            <p:cNvPr id="14" name="Shape 28684" hidden="0"/>
            <p:cNvSpPr>
              <a:spLocks noChangeShapeType="1"/>
            </p:cNvSpPr>
            <p:nvPr isPhoto="0" userDrawn="0"/>
          </p:nvSpPr>
          <p:spPr bwMode="auto">
            <a:xfrm>
              <a:off x="106" y="2295"/>
              <a:ext cx="813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Осознать источник стресса</a:t>
              </a:r>
              <a:endParaRPr/>
            </a:p>
          </p:txBody>
        </p:sp>
        <p:sp>
          <p:nvSpPr>
            <p:cNvPr id="15" name="Shape 28685" hidden="0"/>
            <p:cNvSpPr>
              <a:spLocks noChangeShapeType="1"/>
            </p:cNvSpPr>
            <p:nvPr isPhoto="0" userDrawn="0"/>
          </p:nvSpPr>
          <p:spPr bwMode="auto">
            <a:xfrm>
              <a:off x="920" y="2295"/>
              <a:ext cx="765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-ком в горле,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 -слёзы,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-дрожь, 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-напря-жение в груди…)</a:t>
              </a:r>
              <a:endParaRPr/>
            </a:p>
          </p:txBody>
        </p:sp>
        <p:sp>
          <p:nvSpPr>
            <p:cNvPr id="16" name="Shape 28686" hidden="0"/>
            <p:cNvSpPr>
              <a:spLocks noChangeShapeType="1"/>
            </p:cNvSpPr>
            <p:nvPr isPhoto="0" userDrawn="0"/>
          </p:nvSpPr>
          <p:spPr bwMode="auto">
            <a:xfrm>
              <a:off x="1685" y="2295"/>
              <a:ext cx="643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-страх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-злость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-печаль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 стыд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-отвра-щение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Жалость к себе</a:t>
              </a:r>
              <a:endParaRPr/>
            </a:p>
          </p:txBody>
        </p:sp>
        <p:sp>
          <p:nvSpPr>
            <p:cNvPr id="17" name="Shape 28687" hidden="0"/>
            <p:cNvSpPr>
              <a:spLocks noChangeShapeType="1"/>
            </p:cNvSpPr>
            <p:nvPr isPhoto="0" userDrawn="0"/>
          </p:nvSpPr>
          <p:spPr bwMode="auto">
            <a:xfrm>
              <a:off x="2328" y="2295"/>
              <a:ext cx="669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>
                <a:defRPr/>
              </a:pPr>
              <a:r>
                <a:rPr lang="ru-RU" sz="2000">
                  <a:latin typeface="Times New Roman"/>
                  <a:ea typeface="Calibri"/>
                </a:rPr>
                <a:t>-идеи</a:t>
              </a:r>
              <a:endParaRPr/>
            </a:p>
            <a:p>
              <a:pPr lvl="0">
                <a:defRPr/>
              </a:pPr>
              <a:r>
                <a:rPr lang="ru-RU" sz="2000">
                  <a:latin typeface="Times New Roman"/>
                  <a:ea typeface="Calibri"/>
                </a:rPr>
                <a:t>-уста-новки</a:t>
              </a:r>
              <a:endParaRPr/>
            </a:p>
            <a:p>
              <a:pPr lvl="0">
                <a:defRPr/>
              </a:pPr>
              <a:r>
                <a:rPr lang="ru-RU" sz="2000">
                  <a:latin typeface="Times New Roman"/>
                  <a:ea typeface="Calibri"/>
                </a:rPr>
                <a:t>-убежде</a:t>
              </a:r>
              <a:endParaRPr/>
            </a:p>
            <a:p>
              <a:pPr lvl="0">
                <a:defRPr/>
              </a:pPr>
              <a:r>
                <a:rPr lang="ru-RU" sz="2000">
                  <a:latin typeface="Times New Roman"/>
                  <a:ea typeface="Calibri"/>
                </a:rPr>
                <a:t>ния</a:t>
              </a:r>
              <a:endParaRPr/>
            </a:p>
            <a:p>
              <a:pPr lvl="0">
                <a:defRPr/>
              </a:pPr>
              <a:r>
                <a:rPr lang="ru-RU" sz="2000">
                  <a:latin typeface="Times New Roman"/>
                  <a:ea typeface="Calibri"/>
                </a:rPr>
                <a:t>верова-ния</a:t>
              </a:r>
              <a:endParaRPr/>
            </a:p>
          </p:txBody>
        </p:sp>
        <p:sp>
          <p:nvSpPr>
            <p:cNvPr id="18" name="Shape 28688" hidden="0"/>
            <p:cNvSpPr>
              <a:spLocks noChangeShapeType="1"/>
            </p:cNvSpPr>
            <p:nvPr isPhoto="0" userDrawn="0"/>
          </p:nvSpPr>
          <p:spPr bwMode="auto">
            <a:xfrm>
              <a:off x="2998" y="2295"/>
              <a:ext cx="566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В чём я нуж-даюсь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Чего хочу?</a:t>
              </a:r>
              <a:endParaRPr/>
            </a:p>
          </p:txBody>
        </p:sp>
        <p:sp>
          <p:nvSpPr>
            <p:cNvPr id="19" name="Shape 28689" hidden="0"/>
            <p:cNvSpPr>
              <a:spLocks noChangeShapeType="1"/>
            </p:cNvSpPr>
            <p:nvPr isPhoto="0" userDrawn="0"/>
          </p:nvSpPr>
          <p:spPr bwMode="auto">
            <a:xfrm>
              <a:off x="3564" y="2295"/>
              <a:ext cx="663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Кричу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Гоняю мысли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критик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Суечусь</a:t>
              </a:r>
              <a:endParaRPr/>
            </a:p>
            <a:p>
              <a:pPr lvl="0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Беру ответствен-ть</a:t>
              </a:r>
              <a:endParaRPr/>
            </a:p>
          </p:txBody>
        </p:sp>
        <p:sp>
          <p:nvSpPr>
            <p:cNvPr id="20" name="Shape 28690" hidden="0"/>
            <p:cNvSpPr>
              <a:spLocks noChangeShapeType="1"/>
            </p:cNvSpPr>
            <p:nvPr isPhoto="0" userDrawn="0"/>
          </p:nvSpPr>
          <p:spPr bwMode="auto">
            <a:xfrm>
              <a:off x="4227" y="2295"/>
              <a:ext cx="601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 algn="ctr">
                <a:lnSpc>
                  <a:spcPct val="107000"/>
                </a:lnSpc>
                <a:defRPr/>
              </a:pPr>
              <a:r>
                <a:rPr lang="ru-RU" sz="2000">
                  <a:latin typeface="Times New Roman"/>
                  <a:ea typeface="Calibri"/>
                </a:rPr>
                <a:t>Стоп!</a:t>
              </a:r>
              <a:endParaRPr/>
            </a:p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+</a:t>
              </a:r>
              <a:endParaRPr/>
            </a:p>
            <a:p>
              <a:pPr lvl="0" algn="ctr">
                <a:lnSpc>
                  <a:spcPct val="107000"/>
                </a:lnSpc>
                <a:defRPr/>
              </a:pPr>
              <a:endParaRPr lang="en-US" sz="2000"/>
            </a:p>
            <a:p>
              <a:pPr lvl="0" algn="ctr">
                <a:lnSpc>
                  <a:spcPct val="107000"/>
                </a:lnSpc>
                <a:defRPr/>
              </a:pPr>
              <a:r>
                <a:rPr lang="ru-RU" sz="2000" b="1">
                  <a:latin typeface="Times New Roman"/>
                  <a:ea typeface="Calibri"/>
                </a:rPr>
                <a:t>- </a:t>
              </a:r>
              <a:endParaRPr/>
            </a:p>
          </p:txBody>
        </p:sp>
        <p:sp>
          <p:nvSpPr>
            <p:cNvPr id="21" name="Shape 28691" hidden="0"/>
            <p:cNvSpPr>
              <a:spLocks noChangeShapeType="1"/>
            </p:cNvSpPr>
            <p:nvPr isPhoto="0" userDrawn="0"/>
          </p:nvSpPr>
          <p:spPr bwMode="auto">
            <a:xfrm>
              <a:off x="4827" y="2295"/>
              <a:ext cx="837" cy="1901"/>
            </a:xfrm>
            <a:prstGeom prst="rect">
              <a:avLst/>
            </a:prstGeom>
            <a:noFill/>
          </p:spPr>
          <p:txBody>
            <a:bodyPr lIns="68582" tIns="0" rIns="68582" bIns="0" anchor="ctr" anchorCtr="0"/>
            <a:lstStyle/>
            <a:p>
              <a:pPr lvl="0">
                <a:defRPr/>
              </a:pPr>
              <a:r>
                <a:rPr lang="ru-RU">
                  <a:latin typeface="Times New Roman"/>
                  <a:ea typeface="Times New Roman"/>
                </a:rPr>
                <a:t>-Стоп!</a:t>
              </a:r>
              <a:endParaRPr/>
            </a:p>
            <a:p>
              <a:pPr lvl="0">
                <a:defRPr/>
              </a:pPr>
              <a:r>
                <a:rPr lang="ru-RU">
                  <a:latin typeface="Times New Roman"/>
                  <a:ea typeface="Times New Roman"/>
                </a:rPr>
                <a:t>-ответст-венность</a:t>
              </a:r>
              <a:endParaRPr/>
            </a:p>
            <a:p>
              <a:pPr lvl="0">
                <a:defRPr/>
              </a:pPr>
              <a:r>
                <a:rPr lang="ru-RU">
                  <a:latin typeface="Times New Roman"/>
                  <a:ea typeface="Times New Roman"/>
                </a:rPr>
                <a:t>- дыхание</a:t>
              </a:r>
              <a:endParaRPr/>
            </a:p>
            <a:p>
              <a:pPr lvl="0">
                <a:defRPr/>
              </a:pPr>
              <a:r>
                <a:rPr lang="ru-RU">
                  <a:latin typeface="Times New Roman"/>
                  <a:ea typeface="Times New Roman"/>
                </a:rPr>
                <a:t> </a:t>
              </a:r>
              <a:r>
                <a:rPr lang="ru-RU" b="1">
                  <a:latin typeface="Times New Roman"/>
                  <a:ea typeface="Calibri"/>
                </a:rPr>
                <a:t>- </a:t>
              </a:r>
              <a:r>
                <a:rPr lang="ru-RU">
                  <a:latin typeface="Times New Roman"/>
                  <a:ea typeface="Calibri"/>
                </a:rPr>
                <a:t>спорт, </a:t>
              </a:r>
              <a:endParaRPr/>
            </a:p>
            <a:p>
              <a:pPr lvl="0">
                <a:defRPr/>
              </a:pPr>
              <a:r>
                <a:rPr lang="ru-RU">
                  <a:latin typeface="Times New Roman"/>
                  <a:ea typeface="Calibri"/>
                </a:rPr>
                <a:t>-помощь другим</a:t>
              </a:r>
              <a:endParaRPr/>
            </a:p>
            <a:p>
              <a:pPr lvl="0">
                <a:defRPr/>
              </a:pPr>
              <a:r>
                <a:rPr lang="ru-RU">
                  <a:latin typeface="Times New Roman"/>
                  <a:ea typeface="Calibri"/>
                </a:rPr>
                <a:t>-рисунок </a:t>
              </a:r>
              <a:endParaRPr/>
            </a:p>
            <a:p>
              <a:pPr lvl="0">
                <a:defRPr/>
              </a:pPr>
              <a:r>
                <a:rPr lang="ru-RU">
                  <a:latin typeface="Times New Roman"/>
                  <a:ea typeface="Calibri"/>
                </a:rPr>
                <a:t>-письмо</a:t>
              </a:r>
              <a:endParaRPr/>
            </a:p>
            <a:p>
              <a:pPr lvl="0">
                <a:defRPr/>
              </a:pPr>
              <a:r>
                <a:rPr lang="ru-RU">
                  <a:latin typeface="Times New Roman"/>
                  <a:ea typeface="Calibri"/>
                </a:rPr>
                <a:t>- благодар.</a:t>
              </a:r>
              <a:endParaRPr/>
            </a:p>
            <a:p>
              <a:pPr lvl="0">
                <a:lnSpc>
                  <a:spcPct val="107000"/>
                </a:lnSpc>
                <a:buFontTx/>
                <a:buChar char="-"/>
                <a:defRPr/>
              </a:pPr>
              <a:endParaRPr/>
            </a:p>
          </p:txBody>
        </p:sp>
        <p:sp>
          <p:nvSpPr>
            <p:cNvPr id="22" name="Shape 28692" hidden="0"/>
            <p:cNvSpPr>
              <a:spLocks noChangeShapeType="1"/>
            </p:cNvSpPr>
            <p:nvPr isPhoto="0" userDrawn="0"/>
          </p:nvSpPr>
          <p:spPr bwMode="auto">
            <a:xfrm>
              <a:off x="920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Shape 28693" hidden="0"/>
            <p:cNvSpPr>
              <a:spLocks noChangeShapeType="1"/>
            </p:cNvSpPr>
            <p:nvPr isPhoto="0" userDrawn="0"/>
          </p:nvSpPr>
          <p:spPr bwMode="auto">
            <a:xfrm>
              <a:off x="1685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4" name="Shape 28694" hidden="0"/>
            <p:cNvSpPr>
              <a:spLocks noChangeShapeType="1"/>
            </p:cNvSpPr>
            <p:nvPr isPhoto="0" userDrawn="0"/>
          </p:nvSpPr>
          <p:spPr bwMode="auto">
            <a:xfrm>
              <a:off x="2328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5" name="Shape 28695" hidden="0"/>
            <p:cNvSpPr>
              <a:spLocks noChangeShapeType="1"/>
            </p:cNvSpPr>
            <p:nvPr isPhoto="0" userDrawn="0"/>
          </p:nvSpPr>
          <p:spPr bwMode="auto">
            <a:xfrm>
              <a:off x="2998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6" name="Shape 28696" hidden="0"/>
            <p:cNvSpPr>
              <a:spLocks noChangeShapeType="1"/>
            </p:cNvSpPr>
            <p:nvPr isPhoto="0" userDrawn="0"/>
          </p:nvSpPr>
          <p:spPr bwMode="auto">
            <a:xfrm>
              <a:off x="3564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7" name="Shape 28697" hidden="0"/>
            <p:cNvSpPr>
              <a:spLocks noChangeShapeType="1"/>
            </p:cNvSpPr>
            <p:nvPr isPhoto="0" userDrawn="0"/>
          </p:nvSpPr>
          <p:spPr bwMode="auto">
            <a:xfrm>
              <a:off x="4227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8" name="Shape 28698" hidden="0"/>
            <p:cNvSpPr>
              <a:spLocks noChangeShapeType="1"/>
            </p:cNvSpPr>
            <p:nvPr isPhoto="0" userDrawn="0"/>
          </p:nvSpPr>
          <p:spPr bwMode="auto">
            <a:xfrm>
              <a:off x="4827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Shape 28699" hidden="0"/>
            <p:cNvSpPr>
              <a:spLocks noChangeShapeType="1"/>
            </p:cNvSpPr>
            <p:nvPr isPhoto="0" userDrawn="0"/>
          </p:nvSpPr>
          <p:spPr bwMode="auto">
            <a:xfrm>
              <a:off x="106" y="2295"/>
              <a:ext cx="5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Shape 28700" hidden="0"/>
            <p:cNvSpPr>
              <a:spLocks noChangeShapeType="1"/>
            </p:cNvSpPr>
            <p:nvPr isPhoto="0" userDrawn="0"/>
          </p:nvSpPr>
          <p:spPr bwMode="auto">
            <a:xfrm>
              <a:off x="106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Shape 28701" hidden="0"/>
            <p:cNvSpPr>
              <a:spLocks noChangeShapeType="1"/>
            </p:cNvSpPr>
            <p:nvPr isPhoto="0" userDrawn="0"/>
          </p:nvSpPr>
          <p:spPr bwMode="auto">
            <a:xfrm>
              <a:off x="5665" y="871"/>
              <a:ext cx="0" cy="3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Shape 28702" hidden="0"/>
            <p:cNvSpPr>
              <a:spLocks noChangeShapeType="1"/>
            </p:cNvSpPr>
            <p:nvPr isPhoto="0" userDrawn="0"/>
          </p:nvSpPr>
          <p:spPr bwMode="auto">
            <a:xfrm>
              <a:off x="106" y="871"/>
              <a:ext cx="5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Shape 28703" hidden="0"/>
            <p:cNvSpPr>
              <a:spLocks noChangeShapeType="1"/>
            </p:cNvSpPr>
            <p:nvPr isPhoto="0" userDrawn="0"/>
          </p:nvSpPr>
          <p:spPr bwMode="auto">
            <a:xfrm>
              <a:off x="106" y="4196"/>
              <a:ext cx="5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 hidden="0"/>
          <p:cNvSpPr>
            <a:spLocks noChangeShapeType="1" noGrp="1"/>
          </p:cNvSpPr>
          <p:nvPr isPhoto="0" userDrawn="0"/>
        </p:nvSpPr>
        <p:spPr bwMode="auto">
          <a:xfrm>
            <a:off x="190500" y="0"/>
            <a:ext cx="8843962" cy="76327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just">
              <a:buNone/>
              <a:defRPr/>
            </a:pPr>
            <a:r>
              <a:rPr lang="ru-RU" sz="2200">
                <a:latin typeface="Times New Roman"/>
                <a:ea typeface="Times New Roman"/>
              </a:rPr>
              <a:t>	</a:t>
            </a:r>
            <a:r>
              <a:rPr lang="ru-RU" sz="2000" b="1">
                <a:solidFill>
                  <a:srgbClr val="000099"/>
                </a:solidFill>
                <a:latin typeface="Times New Roman"/>
                <a:ea typeface="Times New Roman"/>
              </a:rPr>
              <a:t>РЕАКЦИИ ОРГАНИЗМА НА ЭКСТРЕМАЛЬНЫЕ СОБЫТИЯ</a:t>
            </a:r>
            <a:endParaRPr/>
          </a:p>
          <a:p>
            <a:pPr marL="0" lvl="0" indent="0" algn="just">
              <a:buNone/>
              <a:defRPr/>
            </a:pPr>
            <a:r>
              <a:rPr lang="ru-RU" sz="2200">
                <a:latin typeface="Times New Roman"/>
                <a:ea typeface="Times New Roman"/>
              </a:rPr>
              <a:t>	Экстремальные ситуации вызывают у человека мощный стресс, приводят к сильному нервному напряжению, вызывая неконтролируемые реакции. У нашего организма только три автоматические реакции: «бей», «беги», «замри». В момент опасности мы не можем повлиять на то, какую из них выберет наш мозг.</a:t>
            </a:r>
            <a:endParaRPr/>
          </a:p>
          <a:p>
            <a:pPr marL="0" lvl="0" indent="0" algn="just">
              <a:buFontTx/>
              <a:buChar char="-"/>
              <a:defRPr/>
            </a:pPr>
            <a:r>
              <a:rPr lang="ru-RU" sz="2200">
                <a:latin typeface="Times New Roman"/>
                <a:ea typeface="Times New Roman"/>
              </a:rPr>
              <a:t>Реакция «бей» может проявляться в раздражительности, двигательном возбуждении, например, повышенной работоспособности, агрессии…;</a:t>
            </a:r>
            <a:endParaRPr/>
          </a:p>
          <a:p>
            <a:pPr marL="0" lvl="0" indent="0" algn="just">
              <a:buFontTx/>
              <a:buChar char="-"/>
              <a:defRPr/>
            </a:pPr>
            <a:r>
              <a:rPr lang="ru-RU" sz="2200">
                <a:latin typeface="Times New Roman"/>
                <a:ea typeface="Times New Roman"/>
              </a:rPr>
              <a:t>Реакция «беги» может проявляться в виде апатии, откладывания важных, но сложных  дел, как бы сбегая от них в другие, менее важные; </a:t>
            </a:r>
            <a:endParaRPr/>
          </a:p>
          <a:p>
            <a:pPr marL="0" lvl="0" indent="0" algn="just">
              <a:buFontTx/>
              <a:buChar char="-"/>
              <a:defRPr/>
            </a:pPr>
            <a:r>
              <a:rPr lang="ru-RU" sz="2200">
                <a:latin typeface="Times New Roman"/>
                <a:ea typeface="Times New Roman"/>
              </a:rPr>
              <a:t>Реакция «замри» позволяет на время отключить чувствительность и перестать испытывать боль: как физическую, так и эмоциональную</a:t>
            </a:r>
            <a:endParaRPr/>
          </a:p>
          <a:p>
            <a:pPr marL="0" lvl="0" indent="0" algn="just">
              <a:buNone/>
              <a:defRPr/>
            </a:pPr>
            <a:r>
              <a:rPr lang="ru-RU" sz="2200">
                <a:latin typeface="Times New Roman"/>
                <a:ea typeface="Times New Roman"/>
              </a:rPr>
              <a:t> 	Возможные эмоциональные  реакции на стресс: тревога, страх, агрессия, истерика,  плач, апатия, ступор, двигательное возбуждение.</a:t>
            </a:r>
            <a:endParaRPr/>
          </a:p>
          <a:p>
            <a:pPr marL="0" lvl="0" indent="0" algn="just">
              <a:buNone/>
              <a:defRPr/>
            </a:pPr>
            <a:r>
              <a:rPr lang="ru-RU" sz="2200">
                <a:latin typeface="Times New Roman"/>
                <a:ea typeface="Times New Roman"/>
              </a:rPr>
              <a:t>	В момент стресса изменить реакцию невозможно, а вот позаботьтесь о дальнейшей нервной «разрядке» необходимо.</a:t>
            </a:r>
            <a:endParaRPr/>
          </a:p>
          <a:p>
            <a:pPr marL="0" lvl="0" indent="0" algn="just">
              <a:buNone/>
              <a:defRPr/>
            </a:pPr>
            <a:r>
              <a:rPr lang="ru-RU" sz="2200">
                <a:latin typeface="Times New Roman"/>
                <a:ea typeface="Times New Roman"/>
              </a:rPr>
              <a:t>Уже осознание того, что вы реагируете на ситуацию болезненно - первый шаг к самопомощи. Для начала, мысленно или вслух скажите себе: «Стоп» и действуйте по следующей схеме:</a:t>
            </a:r>
            <a:endParaRPr/>
          </a:p>
          <a:p>
            <a:pPr marL="0" lvl="0" indent="0">
              <a:buNone/>
              <a:defRPr/>
            </a:pPr>
            <a:endParaRPr lang="en-US" sz="1800"/>
          </a:p>
          <a:p>
            <a:pPr marL="0" lvl="0" indent="0">
              <a:buNone/>
              <a:defRPr/>
            </a:pPr>
            <a:endParaRPr lang="en-US" sz="1800"/>
          </a:p>
          <a:p>
            <a:pPr marL="0" lvl="0" indent="0"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 hidden="0"/>
          <p:cNvSpPr>
            <a:spLocks noChangeShapeType="1" noGrp="1"/>
          </p:cNvSpPr>
          <p:nvPr isPhoto="0" userDrawn="0"/>
        </p:nvSpPr>
        <p:spPr bwMode="auto">
          <a:xfrm>
            <a:off x="477837" y="436562"/>
            <a:ext cx="8351837" cy="6461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buNone/>
              <a:defRPr/>
            </a:pPr>
            <a:endParaRPr/>
          </a:p>
        </p:txBody>
      </p:sp>
      <p:sp>
        <p:nvSpPr>
          <p:cNvPr id="5" name="Прямоугольник 3" hidden="0"/>
          <p:cNvSpPr>
            <a:spLocks noChangeShapeType="1" noGrp="1"/>
          </p:cNvSpPr>
          <p:nvPr isPhoto="0" userDrawn="0"/>
        </p:nvSpPr>
        <p:spPr bwMode="auto">
          <a:xfrm>
            <a:off x="133350" y="0"/>
            <a:ext cx="8907462" cy="68945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buNone/>
              <a:defRPr/>
            </a:pPr>
            <a:r>
              <a:rPr lang="ru-RU" sz="2800" b="1">
                <a:solidFill>
                  <a:srgbClr val="000099"/>
                </a:solidFill>
                <a:latin typeface="Times New Roman"/>
                <a:ea typeface="Times New Roman"/>
              </a:rPr>
              <a:t>Алгоритм самопомощи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/>
          </a:p>
          <a:p>
            <a:pPr marL="0" lvl="0" indent="0" algn="just">
              <a:buFontTx/>
              <a:buChar char="•"/>
              <a:defRPr/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Отработка эмоций - осознание, принятие их относительной нормальности и адекватности в данной ситуации (Что я сейчас чувствую?). Смирение с тем, что происходит. Отпускание через тело: дыхание, голос, движение... – работа с телом - пункт  2               </a:t>
            </a:r>
            <a:endParaRPr/>
          </a:p>
          <a:p>
            <a:pPr marL="0" lvl="0" indent="0" algn="just">
              <a:buFontTx/>
              <a:buChar char="•"/>
              <a:defRPr/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Работа с телом - снятие эмоционального напряжения при помощи дыхательных практик, нервно-мышечной релаксации (ПНМР –поочередное напряжение и расслабление мышц).</a:t>
            </a:r>
            <a:endParaRPr/>
          </a:p>
          <a:p>
            <a:pPr marL="0" lvl="0" indent="0" algn="just">
              <a:buFontTx/>
              <a:buChar char="•"/>
              <a:defRPr/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Работа с мыслями - поиск иррациональных мыслей, установок (убеждений, верований, идей…), способствующих эмоциональной боли и их замена на реальные-рациональные при помощи аутогенной тренировки (самовнушение: я справлюсь, у меня достаточно сил, я найду помощь…), молитвы, медитации</a:t>
            </a:r>
            <a:endParaRPr/>
          </a:p>
          <a:p>
            <a:pPr marL="0" lvl="0" indent="0" algn="just">
              <a:buFontTx/>
              <a:buChar char="•"/>
              <a:defRPr/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Поиск ресурсов и средств доступной социальной поддержки - в семье, на работе, у друзей, в социуме, у психолога, по телефону доверия…</a:t>
            </a:r>
            <a:endParaRPr/>
          </a:p>
          <a:p>
            <a:pPr marL="0" lvl="0" indent="0" algn="just">
              <a:buNone/>
              <a:defRPr/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5. Планирование конструктивных последующих действий. В зависимости от тяжести кризисных последствий может быть принято решение о посещении групповых или индивидуальных консультаций </a:t>
            </a:r>
            <a:endParaRPr/>
          </a:p>
          <a:p>
            <a:pPr marL="0" lvl="0" indent="0" algn="just">
              <a:buNone/>
              <a:defRPr/>
            </a:pPr>
            <a:r>
              <a:rPr lang="ru-RU" sz="2200">
                <a:solidFill>
                  <a:srgbClr val="000000"/>
                </a:solidFill>
                <a:latin typeface="Times New Roman"/>
                <a:ea typeface="Times New Roman"/>
              </a:rPr>
              <a:t>6. Конструктивные действия</a:t>
            </a:r>
            <a:endParaRPr/>
          </a:p>
          <a:p>
            <a:pPr marL="0" lvl="0" indent="0"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176212" y="250825"/>
            <a:ext cx="8834437" cy="168116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 algn="just">
              <a:buNone/>
              <a:defRPr/>
            </a:pPr>
            <a:r>
              <a:rPr sz="3400" b="1">
                <a:solidFill>
                  <a:srgbClr val="000099"/>
                </a:solidFill>
                <a:latin typeface="Times New Roman"/>
                <a:ea typeface="Times New Roman"/>
              </a:rPr>
              <a:t>Страх</a:t>
            </a:r>
            <a:r>
              <a:rPr sz="3400">
                <a:latin typeface="Times New Roman"/>
                <a:ea typeface="Times New Roman"/>
              </a:rPr>
              <a:t> </a:t>
            </a:r>
            <a:br>
              <a:rPr sz="2800">
                <a:latin typeface="Times New Roman"/>
                <a:ea typeface="Times New Roman"/>
              </a:rPr>
            </a:br>
            <a:r>
              <a:rPr sz="3000">
                <a:latin typeface="Times New Roman"/>
                <a:ea typeface="Times New Roman"/>
              </a:rPr>
              <a:t>- пусковой механизм, как для самопомощи, так и для саморазрушения. Без анализа,  запускает неконтролируемые реакции – агрессию, апатию</a:t>
            </a:r>
            <a:r>
              <a:rPr sz="3000"/>
              <a:t>…</a:t>
            </a:r>
            <a:br>
              <a:rPr sz="3000"/>
            </a:br>
            <a:endParaRPr lang="en-US" sz="3000"/>
          </a:p>
        </p:txBody>
      </p:sp>
      <p:pic>
        <p:nvPicPr>
          <p:cNvPr id="5" name="Объект 4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tretch/>
        </p:blipFill>
        <p:spPr bwMode="auto">
          <a:xfrm>
            <a:off x="176212" y="1812925"/>
            <a:ext cx="8834437" cy="4908549"/>
          </a:xfrm>
          <a:prstGeom prst="rect">
            <a:avLst/>
          </a:prstGeom>
          <a:noFill/>
        </p:spPr>
      </p:pic>
      <p:sp>
        <p:nvSpPr>
          <p:cNvPr id="6" name="Номер слайда 3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400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ea typeface="Arial"/>
              </a:rPr>
              <a:t/>
            </a:fld>
            <a:endParaRPr/>
          </a:p>
        </p:txBody>
      </p:sp>
      <p:pic>
        <p:nvPicPr>
          <p:cNvPr id="5" name="Рисунок 3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3300"/>
      </a:hlink>
      <a:folHlink>
        <a:srgbClr val="996600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Оформление по умолчанию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Р7-Офис/6.1.0.68</Application>
  <DocSecurity>0</DocSecurity>
  <PresentationFormat>On-screen Show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dc:identifier/>
  <dc:language/>
  <cp:lastModifiedBy/>
  <cp:revision>2</cp:revision>
  <dcterms:modified xsi:type="dcterms:W3CDTF">2024-01-18T12:23:17Z</dcterms:modified>
  <cp:category/>
  <cp:contentStatus/>
  <cp:version/>
</cp:coreProperties>
</file>