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2" r:id="rId8"/>
    <p:sldId id="263" r:id="rId9"/>
    <p:sldId id="265" r:id="rId10"/>
    <p:sldId id="269" r:id="rId11"/>
    <p:sldId id="266" r:id="rId12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25DBEFB-C4C8-AEB2-902A-BE6422F79FEB}">
  <a:tblStyle styleId="{710183BD-1F43-FA46-96C9-E645E4F9267D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25DBEFB-C4C8-AEB2-902A-BE6422F79FEB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F25D22-B7F0-4902-A734-EA5CD74C1838}" type="datetimeFigureOut">
              <a:rPr lang="ru-RU"/>
              <a:t>17.07.2023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7C1BEC-240C-4385-9E14-2933250C28F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jp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/>
          <p:nvPr/>
        </p:nvGrpSpPr>
        <p:grpSpPr bwMode="auto">
          <a:xfrm>
            <a:off x="0" y="4755844"/>
            <a:ext cx="12192000" cy="2102156"/>
            <a:chOff x="-4761" y="4386262"/>
            <a:chExt cx="12196761" cy="2468457"/>
          </a:xfrm>
        </p:grpSpPr>
        <p:sp>
          <p:nvSpPr>
            <p:cNvPr id="5" name="Диагональная полоса 2"/>
            <p:cNvSpPr/>
            <p:nvPr/>
          </p:nvSpPr>
          <p:spPr bwMode="auto"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 extrusionOk="0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6" name="Группа 10"/>
            <p:cNvGrpSpPr/>
            <p:nvPr/>
          </p:nvGrpSpPr>
          <p:grpSpPr bwMode="auto"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7" name="Прямоугольник: усеченные противолежащие углы 3"/>
              <p:cNvSpPr/>
              <p:nvPr/>
            </p:nvSpPr>
            <p:spPr bwMode="auto"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 extrusionOk="0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14"/>
              <p:cNvGrpSpPr/>
              <p:nvPr/>
            </p:nvGrpSpPr>
            <p:grpSpPr bwMode="auto">
              <a:xfrm>
                <a:off x="-1" y="4448485"/>
                <a:ext cx="12192001" cy="2386325"/>
                <a:chOff x="-1" y="4448485"/>
                <a:chExt cx="12192001" cy="2386325"/>
              </a:xfrm>
            </p:grpSpPr>
            <p:sp>
              <p:nvSpPr>
                <p:cNvPr id="9" name="Диагональная полоса 2"/>
                <p:cNvSpPr/>
                <p:nvPr/>
              </p:nvSpPr>
              <p:spPr bwMode="auto"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 extrusionOk="0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Равнобедренный треугольник 5"/>
                <p:cNvSpPr/>
                <p:nvPr/>
              </p:nvSpPr>
              <p:spPr bwMode="auto">
                <a:xfrm>
                  <a:off x="2346309" y="4573502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 extrusionOk="0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defRPr/>
                  </a:pPr>
                  <a:endParaRPr lang="ru-RU"/>
                </a:p>
                <a:p>
                  <a:pPr algn="r">
                    <a:defRPr/>
                  </a:pPr>
                  <a:endParaRPr lang="ru-RU"/>
                </a:p>
                <a:p>
                  <a:pPr algn="r">
                    <a:defRPr/>
                  </a:pPr>
                  <a:endParaRPr lang="ru-RU"/>
                </a:p>
                <a:p>
                  <a:pPr algn="r">
                    <a:defRPr/>
                  </a:pPr>
                  <a:endParaRPr lang="ru-RU"/>
                </a:p>
                <a:p>
                  <a:pPr algn="r">
                    <a:defRPr/>
                  </a:pPr>
                  <a:endParaRPr lang="ru-RU"/>
                </a:p>
                <a:p>
                  <a:pPr algn="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" name="TextBox 13"/>
          <p:cNvSpPr>
            <a:spLocks/>
          </p:cNvSpPr>
          <p:nvPr/>
        </p:nvSpPr>
        <p:spPr bwMode="auto">
          <a:xfrm>
            <a:off x="779477" y="1988882"/>
            <a:ext cx="105700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>
              <a:defRPr/>
            </a:pPr>
            <a:r>
              <a:rPr lang="ru-RU" sz="3200" b="1" dirty="0">
                <a:latin typeface="Arial"/>
                <a:cs typeface="Arial"/>
              </a:rPr>
              <a:t>Организация бережливых проектов с якорным предприятием по оптимизации бюджетных и внебюджетных расходов техникума</a:t>
            </a:r>
            <a:endParaRPr lang="ru-RU" sz="3200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4090115" y="6343832"/>
            <a:ext cx="3315237" cy="365125"/>
          </a:xfrm>
        </p:spPr>
        <p:txBody>
          <a:bodyPr/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Arial"/>
                <a:cs typeface="Arial"/>
              </a:rPr>
              <a:t>2023 год </a:t>
            </a:r>
          </a:p>
        </p:txBody>
      </p:sp>
      <p:sp>
        <p:nvSpPr>
          <p:cNvPr id="13" name="Подзаголовок 2"/>
          <p:cNvSpPr>
            <a:spLocks/>
          </p:cNvSpPr>
          <p:nvPr/>
        </p:nvSpPr>
        <p:spPr bwMode="auto">
          <a:xfrm>
            <a:off x="220016" y="4565505"/>
            <a:ext cx="1168895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0" i="1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Инициатор проектной идеи: директор ОГАПОУ «Яковлевский политехнический техникум»</a:t>
            </a:r>
            <a:endParaRPr/>
          </a:p>
          <a:p>
            <a:pPr marL="228600" marR="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000" b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228600" marR="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>
                <a:latin typeface="Arial"/>
                <a:cs typeface="Arial"/>
              </a:rPr>
              <a:t>Непорожняя Галина Викторовна</a:t>
            </a:r>
            <a:endParaRPr lang="ru-RU" sz="2000" b="1" u="none" strike="noStrike" cap="none" spc="0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4" name="Рисунок 12"/>
          <p:cNvPicPr/>
          <p:nvPr/>
        </p:nvPicPr>
        <p:blipFill>
          <a:blip r:embed="rId2"/>
          <a:stretch/>
        </p:blipFill>
        <p:spPr bwMode="auto">
          <a:xfrm>
            <a:off x="413657" y="176910"/>
            <a:ext cx="1544609" cy="1375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"/>
          <p:cNvSpPr/>
          <p:nvPr/>
        </p:nvSpPr>
        <p:spPr bwMode="auto">
          <a:xfrm>
            <a:off x="2460171" y="402829"/>
            <a:ext cx="7271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ОБЛАСТНОЕ ГОСУДАРСТВЕННОЕ АВТОНОМНОЕ ПРОФЕССИОНАЛЬНОЕ ОБРАЗОВАТЕЛЬНОЕ УЧРЕЖЕНИЕ </a:t>
            </a:r>
            <a:r>
              <a:rPr lang="ru-RU" b="1" cap="all">
                <a:solidFill>
                  <a:prstClr val="black"/>
                </a:solidFill>
                <a:latin typeface="Times New Roman"/>
                <a:cs typeface="Times New Roman"/>
              </a:rPr>
              <a:t>«яковлевский политехнический  техникум»</a:t>
            </a: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t="76337"/>
          <a:stretch/>
        </p:blipFill>
        <p:spPr bwMode="auto">
          <a:xfrm>
            <a:off x="9857295" y="1551264"/>
            <a:ext cx="2264244" cy="35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s://sun1-29.userapi.com/impg/5hxnQoaD7Kne4cbbMRfjNrNeM-HZ1Q0WkMmuDQ/a_RjAE67zDk.jpg?size=1200x1200&amp;quality=96&amp;sign=0a258700b71215700fff5686a92f6b8f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09932" y="237600"/>
            <a:ext cx="1314478" cy="1314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2085" y="260648"/>
            <a:ext cx="5184576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Летняя спортивная площадка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техникума</a:t>
            </a:r>
          </a:p>
          <a:p>
            <a:pPr marL="0" indent="0" algn="ctr">
              <a:buNone/>
            </a:pP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Якорное предприятие запланировало включение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1 424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руб.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сооружение спортплощадки в смету бюджета расходов на 2024 год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:    162 кв. метра</a:t>
            </a:r>
          </a:p>
          <a:p>
            <a:pPr marL="0" indent="0" algn="just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ЯПТ\Desktop\Благоустройство\ГОТОВОЕ\1а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22112" r="15680" b="21886"/>
          <a:stretch/>
        </p:blipFill>
        <p:spPr bwMode="auto">
          <a:xfrm>
            <a:off x="143947" y="980728"/>
            <a:ext cx="6528117" cy="50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76" y="0"/>
            <a:ext cx="4411872" cy="793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smtClean="0">
                <a:latin typeface="Franklin Gothic Book"/>
              </a:rPr>
              <a:t>ВВЕДЕНИЕ В ПРЕДМЕТНУЮ ОБЛАСТЬ </a:t>
            </a:r>
            <a:br>
              <a:rPr lang="ru-RU" sz="2000" b="1" smtClean="0">
                <a:latin typeface="Franklin Gothic Book"/>
              </a:rPr>
            </a:br>
            <a:r>
              <a:rPr lang="ru-RU" sz="2000" b="1" smtClean="0">
                <a:latin typeface="Franklin Gothic Book"/>
              </a:rPr>
              <a:t>(ОПИСАНИЕ СИТУАЦИИ «КАК БУДЕТ»)</a:t>
            </a:r>
            <a:endParaRPr lang="ru-RU" sz="2000" b="1" dirty="0">
              <a:latin typeface="Franklin Gothic Boo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52093"/>
              </p:ext>
            </p:extLst>
          </p:nvPr>
        </p:nvGraphicFramePr>
        <p:xfrm>
          <a:off x="6730280" y="3140968"/>
          <a:ext cx="5290604" cy="3566160"/>
        </p:xfrm>
        <a:graphic>
          <a:graphicData uri="http://schemas.openxmlformats.org/drawingml/2006/table">
            <a:tbl>
              <a:tblPr firstRow="1" bandRow="1">
                <a:tableStyleId>{825DBEFB-C4C8-AEB2-902A-BE6422F79FEB}</a:tableStyleId>
              </a:tblPr>
              <a:tblGrid>
                <a:gridCol w="3672408"/>
                <a:gridCol w="1618196"/>
              </a:tblGrid>
              <a:tr h="317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материала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Столб квадрат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Крепеж сетки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Навесы на калитку усиленные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Цемент 400 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Резиновое  покрытие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1280000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1 424 000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0"/>
            <a:ext cx="4411872" cy="79363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БУДЕТ»)</a:t>
            </a:r>
          </a:p>
        </p:txBody>
      </p:sp>
      <p:sp>
        <p:nvSpPr>
          <p:cNvPr id="3" name="Овал 2"/>
          <p:cNvSpPr/>
          <p:nvPr/>
        </p:nvSpPr>
        <p:spPr>
          <a:xfrm>
            <a:off x="517979" y="3573016"/>
            <a:ext cx="801689" cy="660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1945" y="4437111"/>
            <a:ext cx="792629" cy="604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7978" y="5275060"/>
            <a:ext cx="801689" cy="591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4641" y="1776309"/>
            <a:ext cx="820485" cy="64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5201" y="2651170"/>
            <a:ext cx="811424" cy="609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7747" y="867075"/>
            <a:ext cx="792629" cy="617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9494" y="2616097"/>
            <a:ext cx="9763051" cy="679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предоставление спецодежды,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оборудования,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пр. материалов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9496" y="4575141"/>
            <a:ext cx="9763050" cy="4663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студентов с учетом современного используемого оборудования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9496" y="5275060"/>
            <a:ext cx="9763050" cy="5914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стратегии экономического сотрудничества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якорным предприятием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9493" y="1809069"/>
            <a:ext cx="9763051" cy="609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летней спортивной площадки на территории техникума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9495" y="3665494"/>
            <a:ext cx="9763051" cy="676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площади благоустроенной территории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техникума на 150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кв.метра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559492" y="911852"/>
            <a:ext cx="9763051" cy="679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горной мастерской современным оборудованием в рамках проекта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Профессионалитет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не менее чем 6,5 млн.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174170"/>
            <a:ext cx="10155010" cy="391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  <a:endParaRPr lang="ru-RU" sz="2000" b="1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5141951" y="674912"/>
            <a:ext cx="6625505" cy="435431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  <a:defRPr/>
            </a:pPr>
            <a:r>
              <a:rPr lang="ru-RU" sz="6200" b="1" dirty="0">
                <a:solidFill>
                  <a:srgbClr val="0000FF"/>
                </a:solidFill>
                <a:latin typeface="Times New Roman"/>
                <a:cs typeface="Times New Roman"/>
              </a:rPr>
              <a:t>С 2018 года совместная работа </a:t>
            </a:r>
            <a:r>
              <a:rPr lang="ru-RU" sz="6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техникума с </a:t>
            </a:r>
            <a:r>
              <a:rPr lang="ru-RU" sz="6200" b="1" dirty="0">
                <a:solidFill>
                  <a:srgbClr val="0000FF"/>
                </a:solidFill>
                <a:latin typeface="Times New Roman"/>
                <a:cs typeface="Times New Roman"/>
              </a:rPr>
              <a:t>ЯГОК ведется по следующим направлениям в рамках соглашения:</a:t>
            </a:r>
            <a:endParaRPr dirty="0"/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62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8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>
              <a:buNone/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9" name="Овал 2"/>
          <p:cNvSpPr/>
          <p:nvPr/>
        </p:nvSpPr>
        <p:spPr bwMode="auto">
          <a:xfrm>
            <a:off x="4792283" y="1386818"/>
            <a:ext cx="511629" cy="4789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Скругленный прямоугольник 4"/>
          <p:cNvSpPr/>
          <p:nvPr/>
        </p:nvSpPr>
        <p:spPr bwMode="auto">
          <a:xfrm>
            <a:off x="5303912" y="1390577"/>
            <a:ext cx="6552389" cy="47897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>
                <a:latin typeface="Times New Roman"/>
                <a:cs typeface="Times New Roman"/>
              </a:rPr>
              <a:t>Укрепление материально-технической базы техникума</a:t>
            </a:r>
          </a:p>
        </p:txBody>
      </p:sp>
      <p:sp>
        <p:nvSpPr>
          <p:cNvPr id="11" name="Скругленный прямоугольник 11"/>
          <p:cNvSpPr/>
          <p:nvPr/>
        </p:nvSpPr>
        <p:spPr bwMode="auto">
          <a:xfrm>
            <a:off x="5313649" y="2065988"/>
            <a:ext cx="6564560" cy="47897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>
                <a:latin typeface="Times New Roman"/>
                <a:cs typeface="Times New Roman"/>
              </a:rPr>
              <a:t>Совершенствование работы по подготовке квалифицированных кадров</a:t>
            </a:r>
          </a:p>
        </p:txBody>
      </p:sp>
      <p:sp>
        <p:nvSpPr>
          <p:cNvPr id="12" name="Скругленный прямоугольник 12"/>
          <p:cNvSpPr/>
          <p:nvPr/>
        </p:nvSpPr>
        <p:spPr bwMode="auto">
          <a:xfrm>
            <a:off x="5313649" y="2711097"/>
            <a:ext cx="6564560" cy="47897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Совершенствование учебно-воспитательного процесса</a:t>
            </a:r>
          </a:p>
        </p:txBody>
      </p:sp>
      <p:sp>
        <p:nvSpPr>
          <p:cNvPr id="13" name="Овал 13"/>
          <p:cNvSpPr/>
          <p:nvPr/>
        </p:nvSpPr>
        <p:spPr bwMode="auto">
          <a:xfrm>
            <a:off x="4786840" y="2047076"/>
            <a:ext cx="511629" cy="4789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2</a:t>
            </a:r>
            <a:endParaRPr/>
          </a:p>
        </p:txBody>
      </p:sp>
      <p:sp>
        <p:nvSpPr>
          <p:cNvPr id="14" name="Овал 14"/>
          <p:cNvSpPr/>
          <p:nvPr/>
        </p:nvSpPr>
        <p:spPr bwMode="auto">
          <a:xfrm>
            <a:off x="4785691" y="2689827"/>
            <a:ext cx="511629" cy="4789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3</a:t>
            </a:r>
            <a:endParaRPr/>
          </a:p>
        </p:txBody>
      </p:sp>
      <p:sp>
        <p:nvSpPr>
          <p:cNvPr id="15" name="AutoShape 6" descr="IMG_4218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7354515" y="3363686"/>
          <a:ext cx="2116056" cy="29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oleObj" r:id="rId3" imgW="0" imgH="0" progId="FoxitReader.Document">
                  <p:embed/>
                </p:oleObj>
              </mc:Choice>
              <mc:Fallback>
                <p:oleObj name="oleObj" r:id="rId3" imgW="0" imgH="0" progId="FoxitReader.Document">
                  <p:embed/>
                  <p:pic>
                    <p:nvPicPr>
                      <p:cNvPr id="16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7354515" y="3363686"/>
                        <a:ext cx="2116056" cy="298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9644743" y="3412099"/>
          <a:ext cx="2046513" cy="28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oleObj" r:id="rId5" imgW="0" imgH="0" progId="FoxitReader.Document">
                  <p:embed/>
                </p:oleObj>
              </mc:Choice>
              <mc:Fallback>
                <p:oleObj name="oleObj" r:id="rId5" imgW="0" imgH="0" progId="FoxitReader.Document">
                  <p:embed/>
                  <p:pic>
                    <p:nvPicPr>
                      <p:cNvPr id="17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9644743" y="3412099"/>
                        <a:ext cx="2046513" cy="289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570514" y="4902059"/>
          <a:ext cx="1288531" cy="14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oleObj" r:id="rId7" imgW="0" imgH="0" progId="FoxitReader.Document">
                  <p:embed/>
                </p:oleObj>
              </mc:Choice>
              <mc:Fallback>
                <p:oleObj name="oleObj" r:id="rId7" imgW="0" imgH="0" progId="FoxitReader.Document">
                  <p:embed/>
                  <p:pic>
                    <p:nvPicPr>
                      <p:cNvPr id="18" name="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 bwMode="auto">
                      <a:xfrm>
                        <a:off x="3570514" y="4902059"/>
                        <a:ext cx="1288531" cy="14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141952" y="3342217"/>
          <a:ext cx="2084366" cy="3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oleObj" r:id="rId9" imgW="0" imgH="0" progId="FoxitReader.Document">
                  <p:embed/>
                </p:oleObj>
              </mc:Choice>
              <mc:Fallback>
                <p:oleObj name="oleObj" r:id="rId9" imgW="0" imgH="0" progId="FoxitReader.Document">
                  <p:embed/>
                  <p:pic>
                    <p:nvPicPr>
                      <p:cNvPr id="19" name="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 bwMode="auto">
                      <a:xfrm>
                        <a:off x="5141952" y="3342217"/>
                        <a:ext cx="2084366" cy="3066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570514" y="3334434"/>
          <a:ext cx="1367079" cy="140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oleObj" r:id="rId11" imgW="0" imgH="0" progId="FoxitReader.Document">
                  <p:embed/>
                </p:oleObj>
              </mc:Choice>
              <mc:Fallback>
                <p:oleObj name="oleObj" r:id="rId11" imgW="0" imgH="0" progId="FoxitReader.Document">
                  <p:embed/>
                  <p:pic>
                    <p:nvPicPr>
                      <p:cNvPr id="20" name=""/>
                      <p:cNvPicPr/>
                      <p:nvPr/>
                    </p:nvPicPr>
                    <p:blipFill>
                      <a:blip r:embed="rId12"/>
                      <a:stretch/>
                    </p:blipFill>
                    <p:spPr bwMode="auto">
                      <a:xfrm>
                        <a:off x="3570514" y="3334434"/>
                        <a:ext cx="1367079" cy="1401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31"/>
          <p:cNvSpPr/>
          <p:nvPr/>
        </p:nvSpPr>
        <p:spPr bwMode="auto">
          <a:xfrm>
            <a:off x="155575" y="839845"/>
            <a:ext cx="47820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ЯГОК – якорное предприятие для ЯПТ </a:t>
            </a:r>
            <a:endParaRPr lang="ru-RU" sz="1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2018 года.</a:t>
            </a:r>
          </a:p>
          <a:p>
            <a:pPr algn="just">
              <a:defRPr/>
            </a:pP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Заключено соглашение 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между Правительством Белгородской области и </a:t>
            </a:r>
            <a:r>
              <a:rPr lang="ru-RU" sz="1600" u="sng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Яковлевским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горно-обогатительным комбинатом </a:t>
            </a:r>
            <a:endParaRPr sz="1600" u="sng" dirty="0"/>
          </a:p>
          <a:p>
            <a:pPr algn="just">
              <a:defRPr/>
            </a:pPr>
            <a:r>
              <a:rPr lang="ru-RU" sz="1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целях сотрудничества, направленного на развитие материально-технической базы, совершенствования системы подготовки высококвалифицированных кадров для горнодобывающей промышленности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/>
          <a:srcRect l="44165" t="27887" r="27109" b="3742"/>
          <a:stretch/>
        </p:blipFill>
        <p:spPr bwMode="auto">
          <a:xfrm>
            <a:off x="159955" y="3025058"/>
            <a:ext cx="2923696" cy="329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0"/>
            <a:ext cx="4411872" cy="79363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6095999" y="237644"/>
            <a:ext cx="5299981" cy="555986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  <a:defRPr/>
            </a:pPr>
            <a:endParaRPr lang="ru-RU" sz="7200" b="1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r>
              <a:rPr lang="ru-RU" sz="12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9" name="Объект 5"/>
          <p:cNvSpPr>
            <a:spLocks noGrp="1"/>
          </p:cNvSpPr>
          <p:nvPr>
            <p:ph sz="half" idx="1"/>
          </p:nvPr>
        </p:nvSpPr>
        <p:spPr bwMode="auto">
          <a:xfrm>
            <a:off x="206829" y="729343"/>
            <a:ext cx="11571513" cy="544762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18 %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- 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среднегодовое от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суммы общего консалтингового бюджета на развитие МТБ техникума. </a:t>
            </a:r>
            <a:endParaRPr lang="ru-RU" sz="1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Этого </a:t>
            </a:r>
            <a:r>
              <a:rPr lang="ru-RU" sz="1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недостаточно для интенсивного развития образовательного учреждения. </a:t>
            </a:r>
            <a:endParaRPr b="1" u="sng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7"/>
          <p:cNvSpPr/>
          <p:nvPr/>
        </p:nvSpPr>
        <p:spPr bwMode="auto">
          <a:xfrm>
            <a:off x="2207871" y="1562099"/>
            <a:ext cx="7589272" cy="6276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ПРОБЛЕМЫ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994790" y="2362199"/>
            <a:ext cx="870857" cy="7184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 rot="17494612">
            <a:off x="1251732" y="1206425"/>
            <a:ext cx="782090" cy="906067"/>
          </a:xfrm>
          <a:prstGeom prst="downArrow">
            <a:avLst>
              <a:gd name="adj1" fmla="val 50000"/>
              <a:gd name="adj2" fmla="val 49121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 bwMode="auto">
          <a:xfrm rot="3408152">
            <a:off x="9881334" y="1200070"/>
            <a:ext cx="787114" cy="8653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207871" y="2405742"/>
            <a:ext cx="7489460" cy="63137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Ограничение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бюджетного финансирования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995788" y="3200399"/>
            <a:ext cx="869859" cy="740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Скругленный прямоугольник 17"/>
          <p:cNvSpPr/>
          <p:nvPr/>
        </p:nvSpPr>
        <p:spPr bwMode="auto">
          <a:xfrm>
            <a:off x="2207871" y="3156856"/>
            <a:ext cx="7489460" cy="74022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Поступление новых задач, требующих финансовых вложений, появление новых направлений в работе</a:t>
            </a:r>
          </a:p>
        </p:txBody>
      </p:sp>
      <p:sp>
        <p:nvSpPr>
          <p:cNvPr id="17" name="Овал 21"/>
          <p:cNvSpPr/>
          <p:nvPr/>
        </p:nvSpPr>
        <p:spPr bwMode="auto">
          <a:xfrm>
            <a:off x="995788" y="4093028"/>
            <a:ext cx="869859" cy="740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8" name="Скругленный прямоугольник 22"/>
          <p:cNvSpPr/>
          <p:nvPr/>
        </p:nvSpPr>
        <p:spPr bwMode="auto">
          <a:xfrm>
            <a:off x="2207871" y="4071255"/>
            <a:ext cx="7489460" cy="74022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Неисполнение за последние 3 года плана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внебюджетной ФХД техникума в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среднем на 9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% в связи с ростом конкуренции на рынке платных услуг и снижением заявок на обучение сотрудников ЯГОК на площадке ЯПТ</a:t>
            </a:r>
            <a:endParaRPr lang="ru-RU" sz="16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5540829" y="4942114"/>
            <a:ext cx="555171" cy="54428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64029" y="5486400"/>
            <a:ext cx="10711541" cy="7184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Якорное предприятие готово сотрудничать и вкладывать средства в развитие образовательного учреждения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174170"/>
            <a:ext cx="10155010" cy="391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  <a:endParaRPr lang="ru-RU" sz="2000" b="1">
              <a:solidFill>
                <a:srgbClr val="FF0000"/>
              </a:solidFill>
              <a:latin typeface="Franklin Gothic Book"/>
            </a:endParaRPr>
          </a:p>
        </p:txBody>
      </p:sp>
      <p:graphicFrame>
        <p:nvGraphicFramePr>
          <p:cNvPr id="8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73344"/>
              </p:ext>
            </p:extLst>
          </p:nvPr>
        </p:nvGraphicFramePr>
        <p:xfrm>
          <a:off x="281470" y="950071"/>
          <a:ext cx="11629057" cy="5458947"/>
        </p:xfrm>
        <a:graphic>
          <a:graphicData uri="http://schemas.openxmlformats.org/drawingml/2006/table">
            <a:tbl>
              <a:tblPr firstRow="1" bandRow="1">
                <a:tableStyleId>{710183BD-1F43-FA46-96C9-E645E4F9267D}</a:tableStyleId>
              </a:tblPr>
              <a:tblGrid>
                <a:gridCol w="1127353"/>
                <a:gridCol w="3660944"/>
                <a:gridCol w="2016224"/>
                <a:gridCol w="4824536"/>
              </a:tblGrid>
              <a:tr h="6320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Назначение финансовых вложений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Сумма вложений (руб.)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err="1" smtClean="0">
                          <a:latin typeface="Times New Roman"/>
                          <a:cs typeface="Times New Roman"/>
                        </a:rPr>
                        <a:t>Фотофиксация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573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Текущий ремонт помещений, благоустройство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52377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Материалы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309 000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11 000 000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Капитальный ремонт мастерских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23 800 000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2377">
                <a:tc row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Спецодежда, </a:t>
                      </a:r>
                      <a:r>
                        <a:rPr lang="ru-RU" sz="1400" dirty="0" err="1">
                          <a:latin typeface="Times New Roman"/>
                          <a:cs typeface="Times New Roman"/>
                        </a:rPr>
                        <a:t>СИЗы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18 600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Ценные подарки студентам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7 000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72 000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Благоустройство территории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3 000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4876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Машинка  для чистки картофеля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51 300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05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237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Материалы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55 000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4706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Спецодежда, </a:t>
                      </a:r>
                      <a:r>
                        <a:rPr lang="ru-RU" sz="1400" dirty="0" err="1">
                          <a:latin typeface="Times New Roman"/>
                          <a:cs typeface="Times New Roman"/>
                        </a:rPr>
                        <a:t>СИЗы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34 300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44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lang="ru-RU" sz="105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40 350 200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5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48494" y="4497313"/>
            <a:ext cx="1183313" cy="836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232800" y="5085184"/>
            <a:ext cx="1305766" cy="9322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076935" y="3632139"/>
            <a:ext cx="1126432" cy="8846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681952" y="1885334"/>
            <a:ext cx="1099183" cy="9323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sp>
        <p:nvSpPr>
          <p:cNvPr id="13" name="AutoShape 6" descr="IMG_4218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612508" y="3607180"/>
            <a:ext cx="1238069" cy="9250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960096" y="1860195"/>
            <a:ext cx="1224136" cy="9907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179791" y="4749930"/>
            <a:ext cx="1135803" cy="9942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0446891" y="4805803"/>
            <a:ext cx="1334244" cy="888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sp>
        <p:nvSpPr>
          <p:cNvPr id="18" name="Прямоугольник 18"/>
          <p:cNvSpPr/>
          <p:nvPr/>
        </p:nvSpPr>
        <p:spPr bwMode="auto">
          <a:xfrm>
            <a:off x="4477022" y="233899"/>
            <a:ext cx="750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Экономия бюджетных средств области и внебюджетных средств техникума за 2018-2022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гг.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составила более 40 млн рублей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024549" y="2633725"/>
            <a:ext cx="1291045" cy="9124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370146" y="2691316"/>
            <a:ext cx="1424913" cy="1017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71" y="1455478"/>
            <a:ext cx="1412531" cy="10374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401167"/>
            <a:ext cx="1053478" cy="14046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57" y="5388835"/>
            <a:ext cx="947614" cy="710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46" y="3891883"/>
            <a:ext cx="1444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55575" y="140407"/>
            <a:ext cx="10155010" cy="391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  <a:endParaRPr lang="ru-RU" sz="2000" b="1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4502236" y="160338"/>
            <a:ext cx="7409640" cy="460350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/>
                <a:cs typeface="Times New Roman"/>
              </a:rPr>
              <a:t>Нефинансовые вложения ЯГОК в развитие инфраструктуры </a:t>
            </a:r>
            <a:r>
              <a:rPr lang="ru-RU" sz="8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техникума с 2018 года:</a:t>
            </a:r>
            <a:endParaRPr sz="8000" dirty="0">
              <a:solidFill>
                <a:srgbClr val="FF0000"/>
              </a:solidFill>
            </a:endParaRPr>
          </a:p>
          <a:p>
            <a:pPr lvl="0" algn="ctr">
              <a:buNone/>
              <a:defRPr/>
            </a:pPr>
            <a:endParaRPr lang="ru-RU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algn="ctr">
              <a:buNone/>
              <a:defRPr/>
            </a:pPr>
            <a:endParaRPr lang="ru-RU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>
              <a:buNone/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ru-RU" sz="1400" dirty="0">
              <a:latin typeface="Arial"/>
              <a:cs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750061" y="556439"/>
            <a:ext cx="1316206" cy="15341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206340" y="3867459"/>
            <a:ext cx="1925906" cy="12263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1370" y="1060712"/>
            <a:ext cx="4608512" cy="856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Наградные материалы для студентов и сотрудников техникума с корпоративным логотипом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4371" y="2099510"/>
            <a:ext cx="46085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Спортивный кубок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487488" y="3965085"/>
            <a:ext cx="5040560" cy="616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Материалы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639616" y="5589240"/>
            <a:ext cx="5328592" cy="810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Обеспечение транспортом для перевозок сотрудников и студентов техникума (посещение приюта для собак,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спортсоревнований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199456" y="2979620"/>
            <a:ext cx="4608512" cy="665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Спортивная форма с корпоративным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логотипом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135560" y="4769429"/>
            <a:ext cx="4824536" cy="652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Совместные День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открытых дверей,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профпробы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мастер-классы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5" name="AutoShape 6" descr="IMG_2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8" y="2681892"/>
            <a:ext cx="1778351" cy="11855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960096" y="764704"/>
            <a:ext cx="4752529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ЯГОК формирует благотворительный финансовый фонд, часть средств которого выделяется на нужды техникума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93" y="5093776"/>
            <a:ext cx="1740205" cy="13051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095494"/>
            <a:ext cx="1651240" cy="13034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14" y="3768671"/>
            <a:ext cx="2376265" cy="1212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46" y="2348881"/>
            <a:ext cx="2392954" cy="1238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46" y="2045503"/>
            <a:ext cx="1199641" cy="1599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0"/>
            <a:ext cx="4411872" cy="79363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 bwMode="auto">
          <a:xfrm>
            <a:off x="119336" y="764704"/>
            <a:ext cx="10385445" cy="360040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  <a:defRPr/>
            </a:pPr>
            <a:r>
              <a:rPr lang="ru-RU" sz="7200" b="1" dirty="0">
                <a:solidFill>
                  <a:srgbClr val="0000FF"/>
                </a:solidFill>
                <a:latin typeface="Times New Roman"/>
                <a:cs typeface="Times New Roman"/>
              </a:rPr>
              <a:t> 2022 год -  реализация 3 совместных с якорным предприятием бережливых проектов:</a:t>
            </a:r>
            <a:endParaRPr dirty="0"/>
          </a:p>
          <a:p>
            <a:pPr lvl="0" algn="ctr">
              <a:buNone/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ru-RU" sz="1400" dirty="0">
              <a:latin typeface="Arial"/>
              <a:cs typeface="Arial"/>
            </a:endParaRPr>
          </a:p>
        </p:txBody>
      </p:sp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616280" y="4746964"/>
            <a:ext cx="3472038" cy="1694926"/>
          </a:xfrm>
          <a:prstGeom prst="rect">
            <a:avLst/>
          </a:prstGeom>
        </p:spPr>
      </p:pic>
      <p:pic>
        <p:nvPicPr>
          <p:cNvPr id="10" name="Picture 2" descr="C:\Users\ADMIN\Desktop\Карточка ТП озеленение.tif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232301" y="2752946"/>
            <a:ext cx="3959699" cy="1867408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0090"/>
              </p:ext>
            </p:extLst>
          </p:nvPr>
        </p:nvGraphicFramePr>
        <p:xfrm>
          <a:off x="8544272" y="1093758"/>
          <a:ext cx="3647728" cy="173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oleObj" r:id="rId5" imgW="0" imgH="0" progId="FoxitReader.Document">
                  <p:embed/>
                </p:oleObj>
              </mc:Choice>
              <mc:Fallback>
                <p:oleObj name="oleObj" r:id="rId5" imgW="0" imgH="0" progId="FoxitReader.Document">
                  <p:embed/>
                  <p:pic>
                    <p:nvPicPr>
                      <p:cNvPr id="11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8544272" y="1093758"/>
                        <a:ext cx="3647728" cy="1737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55469"/>
              </p:ext>
            </p:extLst>
          </p:nvPr>
        </p:nvGraphicFramePr>
        <p:xfrm>
          <a:off x="272142" y="1315793"/>
          <a:ext cx="7960160" cy="4633487"/>
        </p:xfrm>
        <a:graphic>
          <a:graphicData uri="http://schemas.openxmlformats.org/drawingml/2006/table">
            <a:tbl>
              <a:tblPr firstRow="1" bandRow="1">
                <a:tableStyleId>{710183BD-1F43-FA46-96C9-E645E4F9267D}</a:tableStyleId>
              </a:tblPr>
              <a:tblGrid>
                <a:gridCol w="583586"/>
                <a:gridCol w="4790244"/>
                <a:gridCol w="2586330"/>
              </a:tblGrid>
              <a:tr h="10086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Название бережливого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Сроки реализации</a:t>
                      </a:r>
                    </a:p>
                  </a:txBody>
                  <a:tcPr/>
                </a:tc>
              </a:tr>
              <a:tr h="10086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Оптимизация затрат бюджетных средств и средств от приносящей доход деятельности на благоустройство территории техникума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21.03.2022 г. - 31.05.2022 г.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704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Оптимизация затрат бюджетных средств и средств от приносящей доход деятельности на ремонт тренажерного зала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Times New Roman"/>
                          <a:cs typeface="Times New Roman"/>
                        </a:rPr>
                        <a:t>01.04.2022 г. - 30.06.2022 г.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4457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Оптимизация затрат бюджетных средств и средств от приносящей доход деятельности  на создание открытого летнего класса на территории </a:t>
                      </a:r>
                      <a:r>
                        <a:rPr lang="ru-RU" sz="1600" dirty="0" err="1">
                          <a:latin typeface="Times New Roman"/>
                          <a:cs typeface="Times New Roman"/>
                        </a:rPr>
                        <a:t>Яковлевского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политехнического техникума»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04.07.2022 г. - 30.09.2022 г.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ЯПТ\Desktop\Благоустройство\ГОТОВОЕ\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30220"/>
            <a:ext cx="1890993" cy="1063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ADMIN\Desktop\11111111 Бережлив проект\НАШИ ПРОЕКТЫ\30.06.22. Спорт\СПОРТзал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1"/>
          <a:stretch/>
        </p:blipFill>
        <p:spPr bwMode="auto">
          <a:xfrm>
            <a:off x="6293241" y="3653731"/>
            <a:ext cx="1530952" cy="833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81" y="2565254"/>
            <a:ext cx="1441856" cy="87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174170"/>
            <a:ext cx="10155010" cy="391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>
                <a:latin typeface="Franklin Gothic Book"/>
              </a:rPr>
              <a:t>ВВЕДЕНИЕ В ПРЕДМЕТНУЮ ОБЛАСТЬ </a:t>
            </a:r>
            <a:br>
              <a:rPr lang="ru-RU" sz="2000" b="1">
                <a:latin typeface="Franklin Gothic Book"/>
              </a:rPr>
            </a:br>
            <a:r>
              <a:rPr lang="ru-RU" sz="2000" b="1">
                <a:latin typeface="Franklin Gothic Book"/>
              </a:rPr>
              <a:t>(ОПИСАНИЕ СИТУАЦИИ «КАК ЕСТЬ»)</a:t>
            </a:r>
            <a:endParaRPr lang="ru-RU" sz="2000" b="1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8" name="Овал 6"/>
          <p:cNvSpPr/>
          <p:nvPr/>
        </p:nvSpPr>
        <p:spPr bwMode="auto">
          <a:xfrm>
            <a:off x="5946109" y="1988679"/>
            <a:ext cx="2414480" cy="220439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Стратегия</a:t>
            </a:r>
            <a:endParaRPr dirty="0"/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сотрудничества  ЯГОК - ЯПТ</a:t>
            </a:r>
          </a:p>
        </p:txBody>
      </p:sp>
      <p:sp>
        <p:nvSpPr>
          <p:cNvPr id="9" name="Овал 7"/>
          <p:cNvSpPr/>
          <p:nvPr/>
        </p:nvSpPr>
        <p:spPr bwMode="auto">
          <a:xfrm>
            <a:off x="9566625" y="1427014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Круглые столы 1 раз/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6 месяцев</a:t>
            </a:r>
          </a:p>
        </p:txBody>
      </p:sp>
      <p:sp>
        <p:nvSpPr>
          <p:cNvPr id="10" name="Овал 17"/>
          <p:cNvSpPr/>
          <p:nvPr/>
        </p:nvSpPr>
        <p:spPr bwMode="auto">
          <a:xfrm>
            <a:off x="2923482" y="2907341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Стажировка на производстве 1 раз/год</a:t>
            </a:r>
          </a:p>
        </p:txBody>
      </p:sp>
      <p:sp>
        <p:nvSpPr>
          <p:cNvPr id="11" name="Овал 18"/>
          <p:cNvSpPr/>
          <p:nvPr/>
        </p:nvSpPr>
        <p:spPr bwMode="auto">
          <a:xfrm>
            <a:off x="3424325" y="976771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Наблюдатель-ный Совет 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1раз/квартал </a:t>
            </a:r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(2 человека от ЯГОК)</a:t>
            </a:r>
          </a:p>
        </p:txBody>
      </p:sp>
      <p:sp>
        <p:nvSpPr>
          <p:cNvPr id="12" name="Овал 19"/>
          <p:cNvSpPr/>
          <p:nvPr/>
        </p:nvSpPr>
        <p:spPr bwMode="auto">
          <a:xfrm>
            <a:off x="9888212" y="3407967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Письма,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телефоно-граммы,смс-уведомления</a:t>
            </a:r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 раз/3 дня</a:t>
            </a:r>
          </a:p>
        </p:txBody>
      </p:sp>
      <p:sp>
        <p:nvSpPr>
          <p:cNvPr id="13" name="Овал 20"/>
          <p:cNvSpPr/>
          <p:nvPr/>
        </p:nvSpPr>
        <p:spPr bwMode="auto">
          <a:xfrm>
            <a:off x="7671474" y="141744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ВКС -подключения 1 раз/ месяц</a:t>
            </a:r>
          </a:p>
        </p:txBody>
      </p:sp>
      <p:sp>
        <p:nvSpPr>
          <p:cNvPr id="14" name="Овал 21"/>
          <p:cNvSpPr/>
          <p:nvPr/>
        </p:nvSpPr>
        <p:spPr bwMode="auto">
          <a:xfrm>
            <a:off x="3818331" y="4696487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Совместное проведение мероприятий (дни открытых дверей, мастер-классы)</a:t>
            </a:r>
          </a:p>
        </p:txBody>
      </p:sp>
      <p:sp>
        <p:nvSpPr>
          <p:cNvPr id="15" name="Овал 22"/>
          <p:cNvSpPr/>
          <p:nvPr/>
        </p:nvSpPr>
        <p:spPr bwMode="auto">
          <a:xfrm>
            <a:off x="6357347" y="4733383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Текущее обсуждение рабочих вопросов (телефону</a:t>
            </a:r>
          </a:p>
        </p:txBody>
      </p:sp>
      <p:sp>
        <p:nvSpPr>
          <p:cNvPr id="16" name="Овал 23"/>
          <p:cNvSpPr/>
          <p:nvPr/>
        </p:nvSpPr>
        <p:spPr bwMode="auto">
          <a:xfrm>
            <a:off x="8583418" y="4696487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Выходы на площадку техникума, экскурсии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 раз/ месяц</a:t>
            </a:r>
          </a:p>
        </p:txBody>
      </p:sp>
      <p:sp>
        <p:nvSpPr>
          <p:cNvPr id="17" name="Овал 24"/>
          <p:cNvSpPr/>
          <p:nvPr/>
        </p:nvSpPr>
        <p:spPr bwMode="auto">
          <a:xfrm>
            <a:off x="5312228" y="96233"/>
            <a:ext cx="1567543" cy="157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Обучение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корпоратив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-ной культуре </a:t>
            </a:r>
            <a:endParaRPr dirty="0"/>
          </a:p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1раз/неделя</a:t>
            </a:r>
          </a:p>
        </p:txBody>
      </p:sp>
      <p:sp>
        <p:nvSpPr>
          <p:cNvPr id="18" name="Стрелка вправо 8"/>
          <p:cNvSpPr/>
          <p:nvPr/>
        </p:nvSpPr>
        <p:spPr bwMode="auto">
          <a:xfrm rot="18249822">
            <a:off x="7808560" y="1829926"/>
            <a:ext cx="483086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28"/>
          <p:cNvSpPr/>
          <p:nvPr/>
        </p:nvSpPr>
        <p:spPr bwMode="auto">
          <a:xfrm rot="14615520">
            <a:off x="6315669" y="1741525"/>
            <a:ext cx="408418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30"/>
          <p:cNvSpPr/>
          <p:nvPr/>
        </p:nvSpPr>
        <p:spPr bwMode="auto">
          <a:xfrm rot="11952267">
            <a:off x="4845711" y="2433340"/>
            <a:ext cx="1080326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31"/>
          <p:cNvSpPr/>
          <p:nvPr/>
        </p:nvSpPr>
        <p:spPr bwMode="auto">
          <a:xfrm rot="5400000">
            <a:off x="6923727" y="4326695"/>
            <a:ext cx="434784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32"/>
          <p:cNvSpPr/>
          <p:nvPr/>
        </p:nvSpPr>
        <p:spPr bwMode="auto">
          <a:xfrm rot="2092684">
            <a:off x="7853742" y="4263401"/>
            <a:ext cx="1162421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33"/>
          <p:cNvSpPr/>
          <p:nvPr/>
        </p:nvSpPr>
        <p:spPr bwMode="auto">
          <a:xfrm rot="8482341">
            <a:off x="4954148" y="4247114"/>
            <a:ext cx="1239558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34"/>
          <p:cNvSpPr/>
          <p:nvPr/>
        </p:nvSpPr>
        <p:spPr bwMode="auto">
          <a:xfrm rot="10342643">
            <a:off x="4662670" y="3341622"/>
            <a:ext cx="1192217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36"/>
          <p:cNvSpPr/>
          <p:nvPr/>
        </p:nvSpPr>
        <p:spPr bwMode="auto">
          <a:xfrm rot="1210323">
            <a:off x="8419725" y="3524096"/>
            <a:ext cx="1275003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6"/>
          <p:cNvSpPr/>
          <p:nvPr/>
        </p:nvSpPr>
        <p:spPr bwMode="auto">
          <a:xfrm>
            <a:off x="360740" y="1193953"/>
            <a:ext cx="28171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рамках соглашения выстроена стратегия сотрудничества ЯГОК и ЯПТ в целях оптимизации бюджетных и внебюджетных расходов техникума:</a:t>
            </a:r>
          </a:p>
          <a:p>
            <a:pPr>
              <a:defRPr/>
            </a:pPr>
            <a:endParaRPr lang="ru-RU" sz="16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6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6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6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Фронтальные формы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Подгрупповые формы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ндивидуальные формы </a:t>
            </a:r>
          </a:p>
        </p:txBody>
      </p:sp>
      <p:sp>
        <p:nvSpPr>
          <p:cNvPr id="27" name="Стрелка вправо 27"/>
          <p:cNvSpPr/>
          <p:nvPr/>
        </p:nvSpPr>
        <p:spPr bwMode="auto">
          <a:xfrm rot="20716980">
            <a:off x="8406935" y="2593625"/>
            <a:ext cx="1139668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0800"/>
            <a:ext cx="12192000" cy="457200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5253"/>
              <a:ext cx="12192000" cy="7445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31775"/>
            <a:ext cx="11582400" cy="841375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200" b="1" cap="all">
                <a:latin typeface="Franklin Gothic Book"/>
              </a:rPr>
              <a:t>Цель и результат проектной идеи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4247"/>
              </p:ext>
            </p:extLst>
          </p:nvPr>
        </p:nvGraphicFramePr>
        <p:xfrm>
          <a:off x="332509" y="391887"/>
          <a:ext cx="11596140" cy="5917434"/>
        </p:xfrm>
        <a:graphic>
          <a:graphicData uri="http://schemas.openxmlformats.org/drawingml/2006/table">
            <a:tbl>
              <a:tblPr firstRow="1" bandRow="1">
                <a:tableStyleId>{825DBEFB-C4C8-AEB2-902A-BE6422F79FEB}</a:tableStyleId>
              </a:tblPr>
              <a:tblGrid>
                <a:gridCol w="1872829"/>
                <a:gridCol w="8152622"/>
                <a:gridCol w="795424"/>
                <a:gridCol w="775265"/>
              </a:tblGrid>
              <a:tr h="4909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Цель проектной идеи: </a:t>
                      </a:r>
                    </a:p>
                  </a:txBody>
                  <a:tcPr marL="121920" marR="121920" marT="45902" marB="45902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 декабрю 2024 года обеспечить экономию бюджетных средств области и внебюджетных средств техникума на не менее чем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 млн руб.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45902" marB="4590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393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Способ достижения цели:</a:t>
                      </a:r>
                      <a:endParaRPr sz="1100" dirty="0"/>
                    </a:p>
                  </a:txBody>
                  <a:tcPr marL="121920" marR="121920" marT="45902" marB="45902" anchor="ctr"/>
                </a:tc>
                <a:tc gridSpan="3">
                  <a:txBody>
                    <a:bodyPr/>
                    <a:lstStyle/>
                    <a:p>
                      <a:pPr marL="0" marR="0" lvl="1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Совместно выработанная экономическая стратегия взаимодействия техникума и якорного предприятия</a:t>
                      </a:r>
                    </a:p>
                  </a:txBody>
                  <a:tcPr marL="121920" marR="121920" marT="45902" marB="45902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9449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Результат проектной идеи:</a:t>
                      </a:r>
                    </a:p>
                    <a:p>
                      <a:pPr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45902" marB="45902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Результат:</a:t>
                      </a:r>
                    </a:p>
                  </a:txBody>
                  <a:tcPr marL="121920" marR="121920" marT="45902" marB="45902"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Период, год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21920" marR="121920" marT="45902" marB="45902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837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2023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2024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</a:tr>
              <a:tr h="49786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1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45902" marB="45902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Расширение перечня учебного оборудования на не менее чем 35 единиц и создание летней спортивной площадки</a:t>
                      </a:r>
                      <a:endParaRPr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902" marB="45902" anchor="ctr"/>
                </a:tc>
                <a:tc>
                  <a:txBody>
                    <a:bodyPr/>
                    <a:lstStyle/>
                    <a:p>
                      <a:pPr marL="0" lvl="1" algn="ctr">
                        <a:spcAft>
                          <a:spcPts val="0"/>
                        </a:spcAft>
                        <a:defRPr/>
                      </a:pPr>
                      <a:endParaRPr lang="ru-RU" sz="1100" b="1" i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100"/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</a:tr>
              <a:tr h="316637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Требования к результату проектной идеи:</a:t>
                      </a:r>
                    </a:p>
                  </a:txBody>
                  <a:tcPr marL="121920" marR="121920" marT="45902" marB="45902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Требования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 результату проекта:</a:t>
                      </a:r>
                      <a:endParaRPr sz="1100" dirty="0"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45902" marB="45902"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Период, год</a:t>
                      </a:r>
                      <a:endParaRPr lang="ru-RU" sz="1100" b="1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21920" marR="121920" marT="45902" marB="45902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828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2023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2024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</a:tr>
              <a:tr h="357163">
                <a:tc rowSpan="10">
                  <a:txBody>
                    <a:bodyPr/>
                    <a:lstStyle/>
                    <a:p>
                      <a:pPr>
                        <a:defRPr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Количество заключенных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дополнительных соглашений о сотрудничестве между Правительством Белгородской области и ЯГОК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468" marR="63468" marT="6226" marB="0" anchor="ctr"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Количество писем-ходатайств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администрации техникума на ЯГОК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6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</a:tcPr>
                </a:tc>
              </a:tr>
              <a:tr h="31704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проведенных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ежегодных производственных стажировок на предприятии</a:t>
                      </a:r>
                    </a:p>
                  </a:txBody>
                  <a:tcPr marL="63468" marR="63468" marT="6226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1">
                        <a:solidFill>
                          <a:srgbClr val="002060"/>
                        </a:solidFill>
                        <a:latin typeface="Franklin Gothic Book"/>
                      </a:endParaRPr>
                    </a:p>
                  </a:txBody>
                  <a:tcPr marL="91437" marR="91437" marT="45912" marB="45912" anchor="ctr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проведенных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совместных с ЯГОК круглых столов, тематических встреч</a:t>
                      </a:r>
                    </a:p>
                  </a:txBody>
                  <a:tcPr marL="63468" marR="63468" marT="6226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2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7" marR="91437" marT="45912" marB="45912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проведенных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ежеквартальных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заседаний Наблюдательного Совета</a:t>
                      </a:r>
                    </a:p>
                  </a:txBody>
                  <a:tcPr marL="63468" marR="63468" marT="6226" marB="0" anchor="ctr"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4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ВКС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подключений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12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57163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совместно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проведенных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i="0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профориентационных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мероприятий (День открытых дверей, мастер-классы, профессиональны пробы)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сотрудников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техникума, обученных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корпоративной культуре ЯГОК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12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Количество студентов техникума, получающих корпоративную стипендию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/>
                        <a:t>15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637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Количество </a:t>
                      </a: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сотрудников, </a:t>
                      </a:r>
                      <a:r>
                        <a:rPr lang="ru-RU" sz="11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получающих дополнительные корпоративные выплаты</a:t>
                      </a: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121920" marR="121920" marT="45902" marB="45902" anchor="ctr"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/>
                        <a:t>8</a:t>
                      </a:r>
                    </a:p>
                  </a:txBody>
                  <a:tcPr marL="121920" marR="121920" marT="45902" marB="45902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Пользователи результата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Студенты, родители, сотрудники техникума, население Белгородской области, школьники, сотрудники якорного предприятия</a:t>
                      </a:r>
                      <a:endParaRPr lang="ru-RU" sz="11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468" marR="63468" marT="6226" marB="0" anchor="ctr">
                    <a:lnT w="12700" algn="ctr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45902" marB="4590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dirty="0"/>
                    </a:p>
                  </a:txBody>
                  <a:tcPr marL="121920" marR="121920" marT="45902" marB="459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6409018"/>
            <a:ext cx="12192000" cy="457332"/>
            <a:chOff x="0" y="6086692"/>
            <a:chExt cx="12192000" cy="803103"/>
          </a:xfrm>
        </p:grpSpPr>
        <p:cxnSp>
          <p:nvCxnSpPr>
            <p:cNvPr id="5" name="Прямая соединительная линия 15"/>
            <p:cNvCxnSpPr>
              <a:cxnSpLocks/>
            </p:cNvCxnSpPr>
            <p:nvPr/>
          </p:nvCxnSpPr>
          <p:spPr bwMode="auto">
            <a:xfrm>
              <a:off x="0" y="6086692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16"/>
            <p:cNvSpPr/>
            <p:nvPr/>
          </p:nvSpPr>
          <p:spPr bwMode="auto"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6" y="0"/>
            <a:ext cx="4411872" cy="79363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latin typeface="Franklin Gothic Book"/>
              </a:rPr>
              <a:t>ВВЕДЕНИЕ В ПРЕДМЕТНУЮ ОБЛАСТЬ </a:t>
            </a:r>
            <a:br>
              <a:rPr lang="ru-RU" sz="2000" b="1" dirty="0">
                <a:latin typeface="Franklin Gothic Book"/>
              </a:rPr>
            </a:br>
            <a:r>
              <a:rPr lang="ru-RU" sz="2000" b="1" dirty="0">
                <a:latin typeface="Franklin Gothic Book"/>
              </a:rPr>
              <a:t>(ОПИСАНИЕ СИТУАЦИИ «КАК БУДЕТ»)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12" y="1786661"/>
            <a:ext cx="4155345" cy="458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20" y="1786661"/>
            <a:ext cx="4391303" cy="462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83832" y="116631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Правительство области формирует заявку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участие в конкурсе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Профессионалитет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в 2024 году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рамках которой якорное предприятие гарантирует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техникуму денежных средств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программ горнодобывающей отрасли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6 751 400 руб.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0689" t="20166" r="29307" b="7061"/>
          <a:stretch/>
        </p:blipFill>
        <p:spPr>
          <a:xfrm>
            <a:off x="119336" y="1593960"/>
            <a:ext cx="3807270" cy="467363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208568" y="6093294"/>
            <a:ext cx="983432" cy="3485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950</Words>
  <Application>Microsoft Office PowerPoint</Application>
  <DocSecurity>0</DocSecurity>
  <PresentationFormat>Произвольный</PresentationFormat>
  <Paragraphs>228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oleObj</vt:lpstr>
      <vt:lpstr>Презентация PowerPoint</vt:lpstr>
      <vt:lpstr>ВВЕДЕНИЕ В ПРЕДМЕТНУЮ ОБЛАСТЬ  (ОПИСАНИЕ СИТУАЦИИ «КАК ЕСТЬ»)</vt:lpstr>
      <vt:lpstr>ВВЕДЕНИЕ В ПРЕДМЕТНУЮ ОБЛАСТЬ  (ОПИСАНИЕ СИТУАЦИИ «КАК ЕСТЬ»)</vt:lpstr>
      <vt:lpstr>ВВЕДЕНИЕ В ПРЕДМЕТНУЮ ОБЛАСТЬ  (ОПИСАНИЕ СИТУАЦИИ «КАК ЕСТЬ»)</vt:lpstr>
      <vt:lpstr>ВВЕДЕНИЕ В ПРЕДМЕТНУЮ ОБЛАСТЬ  (ОПИСАНИЕ СИТУАЦИИ «КАК ЕСТЬ»)</vt:lpstr>
      <vt:lpstr>ВВЕДЕНИЕ В ПРЕДМЕТНУЮ ОБЛАСТЬ  (ОПИСАНИЕ СИТУАЦИИ «КАК ЕСТЬ»)</vt:lpstr>
      <vt:lpstr>ВВЕДЕНИЕ В ПРЕДМЕТНУЮ ОБЛАСТЬ  (ОПИСАНИЕ СИТУАЦИИ «КАК ЕСТЬ»)</vt:lpstr>
      <vt:lpstr>Цель и результат проектной идеи</vt:lpstr>
      <vt:lpstr>ВВЕДЕНИЕ В ПРЕДМЕТНУЮ ОБЛАСТЬ  (ОПИСАНИЕ СИТУАЦИИ «КАК БУДЕТ»)</vt:lpstr>
      <vt:lpstr>Презентация PowerPoint</vt:lpstr>
      <vt:lpstr>ВВЕДЕНИЕ В ПРЕДМЕТНУЮ ОБЛАСТЬ  (ОПИСАНИЕ СИТУАЦИИ «КАК БУДЕТ»)</vt:lpstr>
    </vt:vector>
  </TitlesOfParts>
  <Manager/>
  <Company>SPecialiST RePack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VladimIR</dc:creator>
  <cp:keywords/>
  <dc:description/>
  <cp:lastModifiedBy>ADMIN</cp:lastModifiedBy>
  <cp:revision>910</cp:revision>
  <dcterms:created xsi:type="dcterms:W3CDTF">2017-04-04T06:36:40Z</dcterms:created>
  <dcterms:modified xsi:type="dcterms:W3CDTF">2023-07-17T08:25:34Z</dcterms:modified>
  <cp:category/>
  <dc:identifier/>
  <cp:contentStatus/>
  <dc:language/>
  <cp:version/>
</cp:coreProperties>
</file>