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5619" r:id="rId2"/>
    <p:sldMasterId id="2147485631" r:id="rId3"/>
    <p:sldMasterId id="2147485643" r:id="rId4"/>
    <p:sldMasterId id="2147485655" r:id="rId5"/>
    <p:sldMasterId id="2147485667" r:id="rId6"/>
  </p:sldMasterIdLst>
  <p:notesMasterIdLst>
    <p:notesMasterId r:id="rId24"/>
  </p:notesMasterIdLst>
  <p:handoutMasterIdLst>
    <p:handoutMasterId r:id="rId25"/>
  </p:handoutMasterIdLst>
  <p:sldIdLst>
    <p:sldId id="743" r:id="rId7"/>
    <p:sldId id="747" r:id="rId8"/>
    <p:sldId id="722" r:id="rId9"/>
    <p:sldId id="744" r:id="rId10"/>
    <p:sldId id="727" r:id="rId11"/>
    <p:sldId id="725" r:id="rId12"/>
    <p:sldId id="731" r:id="rId13"/>
    <p:sldId id="730" r:id="rId14"/>
    <p:sldId id="724" r:id="rId15"/>
    <p:sldId id="728" r:id="rId16"/>
    <p:sldId id="733" r:id="rId17"/>
    <p:sldId id="734" r:id="rId18"/>
    <p:sldId id="735" r:id="rId19"/>
    <p:sldId id="745" r:id="rId20"/>
    <p:sldId id="738" r:id="rId21"/>
    <p:sldId id="736" r:id="rId22"/>
    <p:sldId id="740" r:id="rId23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D05E"/>
    <a:srgbClr val="191919"/>
    <a:srgbClr val="CDE0E8"/>
    <a:srgbClr val="606060"/>
    <a:srgbClr val="FFFF99"/>
    <a:srgbClr val="00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5" autoAdjust="0"/>
    <p:restoredTop sz="99886" autoAdjust="0"/>
  </p:normalViewPr>
  <p:slideViewPr>
    <p:cSldViewPr>
      <p:cViewPr varScale="1">
        <p:scale>
          <a:sx n="93" d="100"/>
          <a:sy n="93" d="100"/>
        </p:scale>
        <p:origin x="-96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30422" cy="497526"/>
          </a:xfrm>
          <a:prstGeom prst="rect">
            <a:avLst/>
          </a:prstGeom>
        </p:spPr>
        <p:txBody>
          <a:bodyPr vert="horz" lIns="91160" tIns="45579" rIns="91160" bIns="4557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148" y="1"/>
            <a:ext cx="2930421" cy="497526"/>
          </a:xfrm>
          <a:prstGeom prst="rect">
            <a:avLst/>
          </a:prstGeom>
        </p:spPr>
        <p:txBody>
          <a:bodyPr vert="horz" lIns="91160" tIns="45579" rIns="91160" bIns="4557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4C659C-AD1A-4C4B-B6DB-487160511B57}" type="datetimeFigureOut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3389"/>
            <a:ext cx="2930422" cy="497525"/>
          </a:xfrm>
          <a:prstGeom prst="rect">
            <a:avLst/>
          </a:prstGeom>
        </p:spPr>
        <p:txBody>
          <a:bodyPr vert="horz" lIns="91160" tIns="45579" rIns="91160" bIns="4557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148" y="9443389"/>
            <a:ext cx="2930421" cy="497525"/>
          </a:xfrm>
          <a:prstGeom prst="rect">
            <a:avLst/>
          </a:prstGeom>
        </p:spPr>
        <p:txBody>
          <a:bodyPr vert="horz" wrap="square" lIns="91160" tIns="45579" rIns="91160" bIns="455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2901F8D-3D5F-4F65-8588-771506FF2F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62626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30422" cy="497526"/>
          </a:xfrm>
          <a:prstGeom prst="rect">
            <a:avLst/>
          </a:prstGeom>
        </p:spPr>
        <p:txBody>
          <a:bodyPr vert="horz" lIns="91160" tIns="45579" rIns="91160" bIns="4557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148" y="1"/>
            <a:ext cx="2930421" cy="497526"/>
          </a:xfrm>
          <a:prstGeom prst="rect">
            <a:avLst/>
          </a:prstGeom>
        </p:spPr>
        <p:txBody>
          <a:bodyPr vert="horz" lIns="91160" tIns="45579" rIns="91160" bIns="4557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FB44CA-5AD0-4B1B-9B99-2DBD5F203D67}" type="datetimeFigureOut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3763" y="744538"/>
            <a:ext cx="4973637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0" tIns="45579" rIns="91160" bIns="4557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640" y="4722494"/>
            <a:ext cx="5409887" cy="4474531"/>
          </a:xfrm>
          <a:prstGeom prst="rect">
            <a:avLst/>
          </a:prstGeom>
        </p:spPr>
        <p:txBody>
          <a:bodyPr vert="horz" lIns="91160" tIns="45579" rIns="91160" bIns="45579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389"/>
            <a:ext cx="2930422" cy="497525"/>
          </a:xfrm>
          <a:prstGeom prst="rect">
            <a:avLst/>
          </a:prstGeom>
        </p:spPr>
        <p:txBody>
          <a:bodyPr vert="horz" lIns="91160" tIns="45579" rIns="91160" bIns="4557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148" y="9443389"/>
            <a:ext cx="2930421" cy="497525"/>
          </a:xfrm>
          <a:prstGeom prst="rect">
            <a:avLst/>
          </a:prstGeom>
        </p:spPr>
        <p:txBody>
          <a:bodyPr vert="horz" wrap="square" lIns="91160" tIns="45579" rIns="91160" bIns="455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021DA48-D20D-47EE-8524-F690EBDDF9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7093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Титульный слайд</a:t>
            </a: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5890" indent="-2830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2139" indent="-22642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4994" indent="-22642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7850" indent="-22642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0706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356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6416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927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F276125-89CD-4476-891C-D01E769C12B8}" type="slidenum">
              <a:rPr lang="ru-RU" smtClean="0">
                <a:solidFill>
                  <a:prstClr val="black"/>
                </a:solidFill>
                <a:latin typeface="Calibri" pitchFamily="34" charset="0"/>
              </a:rPr>
              <a:pPr eaLnBrk="1" hangingPunct="1">
                <a:defRPr/>
              </a:pPr>
              <a:t>1</a:t>
            </a:fld>
            <a:endParaRPr 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474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5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159DC-14F9-49CE-8B10-CB9A5AF225AC}" type="datetime1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8905B-57AF-4E18-BE6B-F6D3F234AD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726784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6449C-A824-4933-A232-AE4ED0374C3C}" type="datetime1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47ABC-F4A5-41AD-8C00-28A6E21B83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434077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6BE8D-E904-40D5-B6AF-B1E926AE9155}" type="datetime1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19162-BC75-434E-B276-576D531000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3529719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5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E9C01-6568-46E2-9D18-038DA4C2CFEB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B3EF5-5020-4BBB-9305-21E487F53B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699084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D5DAB-EAA3-41A5-8F26-666EFF8B9ECC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F2F15-DE69-4D73-8338-93BDB2AB02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171164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1FAA4-C5B6-482E-A928-67C906AD672E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F4578-66E0-4A30-885F-744CE3FC63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621356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B97B6-CA63-4B82-A6C3-1CDF2A26F032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602B9-1F66-4CC3-B11D-1BB003DBBD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1732673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18E27-77E8-47DE-A213-23F94011890F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35BBA-2A7B-42D6-8E5C-03479163CC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9279743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1B000-0CCC-4F78-827C-D29D2D3C451E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Эффективное управление временем и ресурсами.                                                                                            </a:t>
            </a:r>
            <a:fld id="{24BB33DF-6075-4A6A-8683-C7AD1E00F8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9962268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7CB72-437B-45E3-8BD6-BACE8E6E7F76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E59CF-EA45-4289-A5B3-C178DCD7BC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9554018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E9CC6-3229-4AAF-A732-DAC4F9175E02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29CC6-8438-475A-AE04-45DDE36014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180496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422EC-D11B-44B2-B151-D7E16421E2C4}" type="datetime1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48938-04E9-4FA3-9C69-2F54959540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829879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50891-90EC-47A6-9A17-A4F4DBB95EF2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F2E15-91EF-445D-B4A4-0D850C4659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5652812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11FD1-B14A-409E-B38B-FDB1721E8089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581E3-A56A-4B2C-899B-B8B903F3D7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5889138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25900-0276-4336-8396-DA9885FCABE7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0A3A9-F302-4B85-A5B6-46A918F728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471687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5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E9C01-6568-46E2-9D18-038DA4C2CFEB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B3EF5-5020-4BBB-9305-21E487F53B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0082844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D5DAB-EAA3-41A5-8F26-666EFF8B9ECC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F2F15-DE69-4D73-8338-93BDB2AB02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5601941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1FAA4-C5B6-482E-A928-67C906AD672E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F4578-66E0-4A30-885F-744CE3FC63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1780296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B97B6-CA63-4B82-A6C3-1CDF2A26F032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602B9-1F66-4CC3-B11D-1BB003DBBD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8613131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18E27-77E8-47DE-A213-23F94011890F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35BBA-2A7B-42D6-8E5C-03479163CC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8918461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1B000-0CCC-4F78-827C-D29D2D3C451E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Эффективное управление временем и ресурсами.                                                                                            </a:t>
            </a:r>
            <a:fld id="{24BB33DF-6075-4A6A-8683-C7AD1E00F8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2945700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7CB72-437B-45E3-8BD6-BACE8E6E7F76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E59CF-EA45-4289-A5B3-C178DCD7BC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717493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FF009-196A-423D-99B5-3FEDBD2C1B35}" type="datetime1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BBDCB-B690-4831-8F3D-797B6DE12B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9606729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E9CC6-3229-4AAF-A732-DAC4F9175E02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29CC6-8438-475A-AE04-45DDE36014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6714396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50891-90EC-47A6-9A17-A4F4DBB95EF2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F2E15-91EF-445D-B4A4-0D850C4659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215309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11FD1-B14A-409E-B38B-FDB1721E8089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581E3-A56A-4B2C-899B-B8B903F3D7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4397171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25900-0276-4336-8396-DA9885FCABE7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0A3A9-F302-4B85-A5B6-46A918F728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2063572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9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6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1AB9-5613-48A7-B137-B7DED19F2555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56319-AE09-4AAA-BFF8-B6342AFA70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769181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FC785-B2D4-408F-96BB-A28FE8860B3B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74F0D-8650-4427-962A-DAD8DB4AB8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9402004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4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8C211-0506-495C-BB29-FE07B000EEE7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2E8A8-5C17-47A9-8BE8-31DA4AE470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8046386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63420-B11E-4DC0-BE40-07ACF1BF6A9E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97EB8-66F2-47FE-A5DA-ED53C7E044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3306504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1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3"/>
            <a:ext cx="8610600" cy="88265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49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31" y="666749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BB39F-A77F-4D2A-9551-ADA9644561B2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65C91-461E-474C-8C4B-46B69DC9FE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9050007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9D125-37AF-4943-8BF9-A947820A3C21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Эффективное управление временем и ресурсами.                                                                                            </a:t>
            </a:r>
            <a:fld id="{5AFAA24F-AA9F-4B8C-909E-D40A2F6727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829475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EC07F-C6B7-44DB-91FE-3C5E4252708C}" type="datetime1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106A7-C5E0-4DBF-8BF5-B953F795C2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8963054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8495B-CE66-42A8-80C0-FEC0B978764E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04FF2-2A80-4E91-9836-0DFA957C6F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5466626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9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6" y="609599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599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6ED3E-9D2A-4BB6-A1F3-EB5D0F5284AE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B12C2-2B59-4C3B-857A-4B614C2FD5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2224844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3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7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B1D40-791F-44FD-8567-9D966131354A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D5B1E-942B-421E-B2A0-03F843B841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2316066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15E75-CFE8-4C34-9FFC-8294DD8DD8DC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CD3C1-FEC5-4672-AFF9-E9DCA49541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3627824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7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779D7-2D86-453E-B8C5-756D0CA43E27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54EFE-E65A-44B5-88BE-784409EBEE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6179058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55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415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06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054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66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5C7C9-C519-4500-B10A-796090DE9499}" type="datetime1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7FF4C-C931-4886-9C84-2DC3BF6A2C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2921016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3139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377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468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8405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5273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965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6900-F722-4039-A2AB-B2645AA832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CAF5-8325-4AA7-8A96-FF166E02FD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0216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6900-F722-4039-A2AB-B2645AA832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CAF5-8325-4AA7-8A96-FF166E02FD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878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6900-F722-4039-A2AB-B2645AA832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CAF5-8325-4AA7-8A96-FF166E02FD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4651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6900-F722-4039-A2AB-B2645AA832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CAF5-8325-4AA7-8A96-FF166E02FD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574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09AFA-9590-4956-B95A-A2BEA89A36A8}" type="datetime1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Эффективное управление временем и ресурсами.                                                                                            </a:t>
            </a:r>
            <a:fld id="{F44DED03-ECD7-45ED-9C74-A1F76890AF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7400139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6900-F722-4039-A2AB-B2645AA832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CAF5-8325-4AA7-8A96-FF166E02FD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896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6900-F722-4039-A2AB-B2645AA832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CAF5-8325-4AA7-8A96-FF166E02FD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34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6900-F722-4039-A2AB-B2645AA832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CAF5-8325-4AA7-8A96-FF166E02FD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6042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6900-F722-4039-A2AB-B2645AA832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CAF5-8325-4AA7-8A96-FF166E02FD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3167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6900-F722-4039-A2AB-B2645AA832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CAF5-8325-4AA7-8A96-FF166E02FD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137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6900-F722-4039-A2AB-B2645AA832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CAF5-8325-4AA7-8A96-FF166E02FD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2314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6900-F722-4039-A2AB-B2645AA832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CAF5-8325-4AA7-8A96-FF166E02FD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275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4A3F4-D734-4FAD-A280-3C7CC41F048A}" type="datetime1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8AFAE-44F3-4AED-99FD-8404730DEA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723376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A5A53-FA86-47A1-9256-5202251163DD}" type="datetime1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9E0CA-15EC-4658-9230-96D7C7D15C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57656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71BDE-BA71-47C7-981E-2F067AC6FEFF}" type="datetime1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63340-DF4D-4380-8DAB-F87E1FBE61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495170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53CA58-E24D-48F9-916C-663261E72279}" type="datetime1">
              <a:rPr lang="ru-RU"/>
              <a:pPr>
                <a:defRPr/>
              </a:pPr>
              <a:t>17.01.2023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7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268EA8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C0C9FBB0-551E-4EF2-8F0E-6AEB422DC4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6" r:id="rId1"/>
    <p:sldLayoutId id="2147485597" r:id="rId2"/>
    <p:sldLayoutId id="2147485598" r:id="rId3"/>
    <p:sldLayoutId id="2147485599" r:id="rId4"/>
    <p:sldLayoutId id="2147485600" r:id="rId5"/>
    <p:sldLayoutId id="2147485601" r:id="rId6"/>
    <p:sldLayoutId id="2147485602" r:id="rId7"/>
    <p:sldLayoutId id="2147485603" r:id="rId8"/>
    <p:sldLayoutId id="2147485604" r:id="rId9"/>
    <p:sldLayoutId id="2147485605" r:id="rId10"/>
    <p:sldLayoutId id="2147485606" r:id="rId1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E651B4-F8C1-4BB0-8D89-C53C5AE5A9E0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7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268EA8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3A2EA94A-84DF-4382-87A6-C97C5E1994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41145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20" r:id="rId1"/>
    <p:sldLayoutId id="2147485621" r:id="rId2"/>
    <p:sldLayoutId id="2147485622" r:id="rId3"/>
    <p:sldLayoutId id="2147485623" r:id="rId4"/>
    <p:sldLayoutId id="2147485624" r:id="rId5"/>
    <p:sldLayoutId id="2147485625" r:id="rId6"/>
    <p:sldLayoutId id="2147485626" r:id="rId7"/>
    <p:sldLayoutId id="2147485627" r:id="rId8"/>
    <p:sldLayoutId id="2147485628" r:id="rId9"/>
    <p:sldLayoutId id="2147485629" r:id="rId10"/>
    <p:sldLayoutId id="2147485630" r:id="rId1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E651B4-F8C1-4BB0-8D89-C53C5AE5A9E0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7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268EA8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3A2EA94A-84DF-4382-87A6-C97C5E1994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11469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32" r:id="rId1"/>
    <p:sldLayoutId id="2147485633" r:id="rId2"/>
    <p:sldLayoutId id="2147485634" r:id="rId3"/>
    <p:sldLayoutId id="2147485635" r:id="rId4"/>
    <p:sldLayoutId id="2147485636" r:id="rId5"/>
    <p:sldLayoutId id="2147485637" r:id="rId6"/>
    <p:sldLayoutId id="2147485638" r:id="rId7"/>
    <p:sldLayoutId id="2147485639" r:id="rId8"/>
    <p:sldLayoutId id="2147485640" r:id="rId9"/>
    <p:sldLayoutId id="2147485641" r:id="rId10"/>
    <p:sldLayoutId id="2147485642" r:id="rId1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901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0BEB0A-2EA1-4971-BC60-02A35A77F908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17.01.2023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7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268EA8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309B2F-49D0-4063-A2A7-17A840F678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901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9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91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44" r:id="rId1"/>
    <p:sldLayoutId id="2147485645" r:id="rId2"/>
    <p:sldLayoutId id="2147485646" r:id="rId3"/>
    <p:sldLayoutId id="2147485647" r:id="rId4"/>
    <p:sldLayoutId id="2147485648" r:id="rId5"/>
    <p:sldLayoutId id="2147485649" r:id="rId6"/>
    <p:sldLayoutId id="2147485650" r:id="rId7"/>
    <p:sldLayoutId id="2147485651" r:id="rId8"/>
    <p:sldLayoutId id="2147485652" r:id="rId9"/>
    <p:sldLayoutId id="2147485653" r:id="rId10"/>
    <p:sldLayoutId id="2147485654" r:id="rId11"/>
  </p:sldLayoutIdLst>
  <p:transition spd="slow">
    <p:push dir="u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17.01.2023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4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56" r:id="rId1"/>
    <p:sldLayoutId id="2147485657" r:id="rId2"/>
    <p:sldLayoutId id="2147485658" r:id="rId3"/>
    <p:sldLayoutId id="2147485659" r:id="rId4"/>
    <p:sldLayoutId id="2147485660" r:id="rId5"/>
    <p:sldLayoutId id="2147485661" r:id="rId6"/>
    <p:sldLayoutId id="2147485662" r:id="rId7"/>
    <p:sldLayoutId id="2147485663" r:id="rId8"/>
    <p:sldLayoutId id="2147485664" r:id="rId9"/>
    <p:sldLayoutId id="2147485665" r:id="rId10"/>
    <p:sldLayoutId id="21474856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69D6900-F722-4039-A2AB-B2645AA832A3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17.01.2023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FFBCAF5-8325-4AA7-8A96-FF166E02FD9E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9123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8" r:id="rId1"/>
    <p:sldLayoutId id="2147485669" r:id="rId2"/>
    <p:sldLayoutId id="2147485670" r:id="rId3"/>
    <p:sldLayoutId id="2147485671" r:id="rId4"/>
    <p:sldLayoutId id="2147485672" r:id="rId5"/>
    <p:sldLayoutId id="2147485673" r:id="rId6"/>
    <p:sldLayoutId id="2147485674" r:id="rId7"/>
    <p:sldLayoutId id="2147485675" r:id="rId8"/>
    <p:sldLayoutId id="2147485676" r:id="rId9"/>
    <p:sldLayoutId id="2147485677" r:id="rId10"/>
    <p:sldLayoutId id="214748567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7559" y="2204864"/>
            <a:ext cx="8566930" cy="28803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dirty="0" smtClean="0">
                <a:latin typeface="+mn-lt"/>
              </a:rPr>
              <a:t>Презентация бережливого проекта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Оптимизация процесса оформления протокола родительского собрания при дистанционном проведении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467884" y="260648"/>
            <a:ext cx="6496603" cy="9366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1"/>
                </a:solidFill>
                <a:latin typeface="+mj-lt"/>
              </a:rPr>
              <a:t>ОБЛАСТНОЕ ГОСУДАРСТВЕННОЕ АВТОНОМНОЕ ПРОФЕССИОНАЛЬНОЕ ОБРАЗОВАТЕЛЬНОЕ УЧРЕЖЕНИЕ </a:t>
            </a:r>
            <a:r>
              <a:rPr lang="ru-RU" sz="2000" kern="0" cap="all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«</a:t>
            </a:r>
            <a:r>
              <a:rPr lang="ru-RU" sz="2000" kern="0" cap="all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яковлевский</a:t>
            </a:r>
            <a:r>
              <a:rPr lang="ru-RU" sz="2000" kern="0" cap="all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политехнический  техникум»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188703" y="6110288"/>
            <a:ext cx="3393281" cy="277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г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Строитель,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1800200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79512" y="5229200"/>
            <a:ext cx="57606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cap="all" dirty="0">
                <a:latin typeface="Times New Roman" pitchFamily="18" charset="0"/>
                <a:cs typeface="Times New Roman" pitchFamily="18" charset="0"/>
              </a:rPr>
              <a:t>Председатель МК кураторов учебных групп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cap="all" dirty="0" err="1" smtClean="0">
                <a:latin typeface="Times New Roman" pitchFamily="18" charset="0"/>
                <a:cs typeface="Times New Roman" pitchFamily="18" charset="0"/>
              </a:rPr>
              <a:t>огапоу</a:t>
            </a:r>
            <a:r>
              <a:rPr lang="ru-RU" sz="1000" kern="0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kern="0" cap="all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000" kern="0" cap="all" dirty="0" err="1">
                <a:latin typeface="Times New Roman" pitchFamily="18" charset="0"/>
                <a:cs typeface="Times New Roman" pitchFamily="18" charset="0"/>
              </a:rPr>
              <a:t>яковлевский</a:t>
            </a:r>
            <a:r>
              <a:rPr lang="ru-RU" sz="1000" kern="0" cap="all" dirty="0">
                <a:latin typeface="Times New Roman" pitchFamily="18" charset="0"/>
                <a:cs typeface="Times New Roman" pitchFamily="18" charset="0"/>
              </a:rPr>
              <a:t> политехнический  техникум»</a:t>
            </a:r>
            <a:endParaRPr lang="ru-RU" sz="1000" kern="0" cap="all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cap="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Арбузова </a:t>
            </a:r>
            <a:r>
              <a:rPr lang="ru-RU" sz="1000" kern="0" cap="all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Е.И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3714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000" dirty="0" smtClean="0"/>
              <a:t>ОСНОВНЫЕ БЛОКИ РАБОТ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850605"/>
              </p:ext>
            </p:extLst>
          </p:nvPr>
        </p:nvGraphicFramePr>
        <p:xfrm>
          <a:off x="323528" y="1117394"/>
          <a:ext cx="8352928" cy="5523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7350"/>
                <a:gridCol w="3557265"/>
                <a:gridCol w="611736"/>
                <a:gridCol w="1376407"/>
                <a:gridCol w="1021349"/>
                <a:gridCol w="531450"/>
                <a:gridCol w="607371"/>
              </a:tblGrid>
              <a:tr h="37590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Длительность, дней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Начало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latin typeface="Times New Roman"/>
                          <a:ea typeface="Times New Roman"/>
                          <a:cs typeface="Times New Roman"/>
                        </a:rPr>
                        <a:t>Оконча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b="1" dirty="0" err="1">
                          <a:latin typeface="Times New Roman"/>
                          <a:ea typeface="Times New Roman"/>
                          <a:cs typeface="Times New Roman"/>
                        </a:rPr>
                        <a:t>ние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38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Старт проекта.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01.11.2022 г.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01.11.2022 г.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текущей карты процесса.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02.11.2022 г.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03.11.2022 г.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Поиск и выявление проблем.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07.11.2022 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08.11.2022 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целевой карты процесса.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09.11.2022 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11.11.2022 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«дорожной карты» реализации проекта.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14.11.2022г.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14.11.2022г.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плана реализации проекта.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15.11.2022 г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17.11.2022 г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Защита карточки проекта.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18.11.2022 г.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18.11.2022 г.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2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Промежуточный контроль выполнения мероприятий проекта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21.11.2022 г.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15.12.2022 г.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52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Оценка результатов проекта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16.12.2022 г.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16.12.2022 г.</a:t>
                      </a: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25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Внедрение улучшений: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19.12.2022 г. </a:t>
                      </a:r>
                      <a:endParaRPr lang="ru-RU" sz="1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27.12.2022 г.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25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Окончание проекта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28.12.2022 г.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28.12.2022 г.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8953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Times New Roman"/>
                          <a:cs typeface="Times New Roman"/>
                        </a:rPr>
                        <a:t>42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388" name="Прямоугольник 2"/>
          <p:cNvSpPr>
            <a:spLocks noChangeArrowheads="1"/>
          </p:cNvSpPr>
          <p:nvPr/>
        </p:nvSpPr>
        <p:spPr bwMode="auto">
          <a:xfrm>
            <a:off x="539750" y="549275"/>
            <a:ext cx="8353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 smtClean="0">
                <a:solidFill>
                  <a:srgbClr val="464646"/>
                </a:solidFill>
                <a:latin typeface="Arial" panose="020B0604020202020204" pitchFamily="34" charset="0"/>
              </a:rPr>
              <a:t>Проект </a:t>
            </a:r>
            <a:r>
              <a:rPr lang="ru-RU" sz="1600" kern="0" dirty="0">
                <a:solidFill>
                  <a:prstClr val="black"/>
                </a:solidFill>
              </a:rPr>
              <a:t>«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Оптимизация процесса оформления протокола родительского собрания при дистанционном проведении</a:t>
            </a:r>
            <a:r>
              <a:rPr lang="ru-RU" sz="1600" dirty="0"/>
              <a:t>»</a:t>
            </a:r>
            <a:r>
              <a:rPr lang="ru-RU" sz="1600" kern="0" dirty="0">
                <a:solidFill>
                  <a:prstClr val="black"/>
                </a:solidFill>
              </a:rPr>
              <a:t> </a:t>
            </a:r>
            <a:endParaRPr lang="ru-RU" altLang="ru-RU" sz="1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205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0044" y="908720"/>
            <a:ext cx="3259138" cy="71437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5W1H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88913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464646"/>
                </a:solidFill>
              </a:rPr>
              <a:t>Проект </a:t>
            </a:r>
            <a:r>
              <a:rPr lang="ru-RU" sz="2000" kern="0" dirty="0">
                <a:solidFill>
                  <a:prstClr val="black"/>
                </a:solidFill>
              </a:rPr>
              <a:t>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Оптимизация процесса оформления протокола родительского собрания при дистанционном проведении</a:t>
            </a:r>
            <a:r>
              <a:rPr lang="ru-RU" sz="2000" dirty="0"/>
              <a:t>»</a:t>
            </a:r>
            <a:r>
              <a:rPr lang="ru-RU" sz="2000" kern="0" dirty="0">
                <a:solidFill>
                  <a:prstClr val="black"/>
                </a:solidFill>
              </a:rPr>
              <a:t> </a:t>
            </a:r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11912"/>
              </p:ext>
            </p:extLst>
          </p:nvPr>
        </p:nvGraphicFramePr>
        <p:xfrm>
          <a:off x="1476375" y="1628775"/>
          <a:ext cx="7056784" cy="2756916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792088"/>
                <a:gridCol w="1268144"/>
                <a:gridCol w="4996552"/>
              </a:tblGrid>
              <a:tr h="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Временные потери  формировании протокола родительского собрания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Кто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Куратор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Теряет время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Когда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При формировании протокола родительского собрания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Почему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Согласование даты проведения собрания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Почему</a:t>
                      </a:r>
                      <a:endParaRPr lang="ru-RU" sz="1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Невозможность родителей приехать в установленные сроки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2196" name="TextBox 3"/>
          <p:cNvSpPr txBox="1">
            <a:spLocks noChangeArrowheads="1"/>
          </p:cNvSpPr>
          <p:nvPr/>
        </p:nvSpPr>
        <p:spPr bwMode="auto">
          <a:xfrm>
            <a:off x="1681163" y="2163763"/>
            <a:ext cx="325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7030A0"/>
                </a:solidFill>
              </a:rPr>
              <a:t>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2197" name="TextBox 7"/>
          <p:cNvSpPr txBox="1">
            <a:spLocks noChangeArrowheads="1"/>
          </p:cNvSpPr>
          <p:nvPr/>
        </p:nvSpPr>
        <p:spPr bwMode="auto">
          <a:xfrm>
            <a:off x="1681163" y="2533650"/>
            <a:ext cx="325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92198" name="TextBox 10"/>
          <p:cNvSpPr txBox="1">
            <a:spLocks noChangeArrowheads="1"/>
          </p:cNvSpPr>
          <p:nvPr/>
        </p:nvSpPr>
        <p:spPr bwMode="auto">
          <a:xfrm>
            <a:off x="1681163" y="2820988"/>
            <a:ext cx="325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92199" name="TextBox 11"/>
          <p:cNvSpPr txBox="1">
            <a:spLocks noChangeArrowheads="1"/>
          </p:cNvSpPr>
          <p:nvPr/>
        </p:nvSpPr>
        <p:spPr bwMode="auto">
          <a:xfrm>
            <a:off x="1671424" y="3703674"/>
            <a:ext cx="32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92201" name="TextBox 13"/>
          <p:cNvSpPr txBox="1">
            <a:spLocks noChangeArrowheads="1"/>
          </p:cNvSpPr>
          <p:nvPr/>
        </p:nvSpPr>
        <p:spPr bwMode="auto">
          <a:xfrm>
            <a:off x="1681163" y="3356992"/>
            <a:ext cx="32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7030A0"/>
                </a:solidFill>
              </a:rPr>
              <a:t>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013176"/>
            <a:ext cx="78488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Принятое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решение: 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разработать СОК создания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протокола родительского собрания при дистанционном проведении.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Вклад в достижение цели</a:t>
            </a:r>
            <a:r>
              <a:rPr lang="ru-RU" alt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altLang="ru-RU" sz="1400" dirty="0">
                <a:solidFill>
                  <a:srgbClr val="DA1F2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195 -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290</a:t>
            </a:r>
            <a:r>
              <a:rPr lang="ru-RU" altLang="ru-RU" sz="1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 ( </a:t>
            </a:r>
            <a:r>
              <a:rPr lang="ru-RU" alt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24% </a:t>
            </a:r>
            <a:r>
              <a:rPr lang="ru-RU" alt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25%)</a:t>
            </a:r>
            <a:endParaRPr lang="ru-RU" altLang="ru-RU" sz="14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1477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0044" y="908720"/>
            <a:ext cx="3259138" cy="71437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5W1H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62" name="Прямоугольник 9"/>
          <p:cNvSpPr>
            <a:spLocks noChangeArrowheads="1"/>
          </p:cNvSpPr>
          <p:nvPr/>
        </p:nvSpPr>
        <p:spPr bwMode="auto">
          <a:xfrm>
            <a:off x="646906" y="4869160"/>
            <a:ext cx="78501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Принятое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решение: 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разработать СОК создания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протокола родительского собрания при дистанционном проведении.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Вклад в достижение цели</a:t>
            </a:r>
            <a:r>
              <a:rPr lang="ru-RU" altLang="ru-RU" sz="1400" dirty="0">
                <a:latin typeface="Franklin Gothic Book"/>
                <a:ea typeface="Calibri" pitchFamily="34" charset="0"/>
                <a:cs typeface="Times New Roman" pitchFamily="18" charset="0"/>
              </a:rPr>
              <a:t>:</a:t>
            </a:r>
            <a:r>
              <a:rPr lang="ru-RU" altLang="ru-RU" sz="1400" dirty="0">
                <a:solidFill>
                  <a:srgbClr val="DA1F28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от </a:t>
            </a:r>
            <a:r>
              <a:rPr lang="ru-RU" sz="1400" dirty="0" smtClean="0"/>
              <a:t>150-205 мин </a:t>
            </a:r>
            <a:r>
              <a:rPr lang="ru-RU" altLang="ru-RU" sz="1400" dirty="0" smtClean="0">
                <a:latin typeface="Franklin Gothic Book"/>
                <a:ea typeface="Calibri" pitchFamily="34" charset="0"/>
                <a:cs typeface="Times New Roman" pitchFamily="18" charset="0"/>
              </a:rPr>
              <a:t>( 17% </a:t>
            </a:r>
            <a:r>
              <a:rPr lang="ru-RU" altLang="ru-RU" sz="1400" dirty="0">
                <a:latin typeface="Franklin Gothic Book"/>
                <a:ea typeface="Calibri" pitchFamily="34" charset="0"/>
                <a:cs typeface="Times New Roman" pitchFamily="18" charset="0"/>
              </a:rPr>
              <a:t>-  </a:t>
            </a:r>
            <a:r>
              <a:rPr lang="ru-RU" altLang="ru-RU" sz="1400" dirty="0" smtClean="0">
                <a:solidFill>
                  <a:srgbClr val="000000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19%)</a:t>
            </a:r>
            <a:endParaRPr lang="ru-RU" altLang="ru-RU" sz="1400" dirty="0">
              <a:solidFill>
                <a:srgbClr val="000000"/>
              </a:solidFill>
              <a:latin typeface="Franklin Gothic Book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850" y="188913"/>
            <a:ext cx="84963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000" dirty="0" smtClean="0">
                <a:solidFill>
                  <a:srgbClr val="464646"/>
                </a:solidFill>
              </a:rPr>
              <a:t> </a:t>
            </a:r>
            <a:r>
              <a:rPr lang="ru-RU" sz="2000" kern="0" dirty="0">
                <a:solidFill>
                  <a:prstClr val="black"/>
                </a:solidFill>
              </a:rPr>
              <a:t>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Оптимизация процесса оформления протокола родительского собрания при дистанционном проведении</a:t>
            </a:r>
            <a:r>
              <a:rPr lang="ru-RU" sz="2000" dirty="0"/>
              <a:t>»</a:t>
            </a:r>
            <a:r>
              <a:rPr lang="ru-RU" sz="2000" kern="0" dirty="0">
                <a:solidFill>
                  <a:prstClr val="black"/>
                </a:solidFill>
              </a:rPr>
              <a:t> </a:t>
            </a:r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092308"/>
              </p:ext>
            </p:extLst>
          </p:nvPr>
        </p:nvGraphicFramePr>
        <p:xfrm>
          <a:off x="1476375" y="1628775"/>
          <a:ext cx="7056784" cy="3072384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792088"/>
                <a:gridCol w="1268144"/>
                <a:gridCol w="4996552"/>
              </a:tblGrid>
              <a:tr h="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5. Временные потери при корректировке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даты проведения собрания в учебной группе с родителями и обучающимися </a:t>
                      </a:r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Кто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Куратор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Теряет время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Когда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eaLnBrk="1" fontAlgn="t" hangingPunct="1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При дополнительном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согласовании даты проведения собрания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Почему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 корректировке даты проведения собрания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Почему</a:t>
                      </a:r>
                      <a:endParaRPr lang="ru-RU" sz="1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Согласование</a:t>
                      </a:r>
                      <a:r>
                        <a:rPr lang="ru-RU" sz="18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даты проведения собрания с администрацией и с родителями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2196" name="TextBox 3"/>
          <p:cNvSpPr txBox="1">
            <a:spLocks noChangeArrowheads="1"/>
          </p:cNvSpPr>
          <p:nvPr/>
        </p:nvSpPr>
        <p:spPr bwMode="auto">
          <a:xfrm>
            <a:off x="1787089" y="2163763"/>
            <a:ext cx="325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2197" name="TextBox 7"/>
          <p:cNvSpPr txBox="1">
            <a:spLocks noChangeArrowheads="1"/>
          </p:cNvSpPr>
          <p:nvPr/>
        </p:nvSpPr>
        <p:spPr bwMode="auto">
          <a:xfrm>
            <a:off x="1681163" y="2533650"/>
            <a:ext cx="325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92198" name="TextBox 10"/>
          <p:cNvSpPr txBox="1">
            <a:spLocks noChangeArrowheads="1"/>
          </p:cNvSpPr>
          <p:nvPr/>
        </p:nvSpPr>
        <p:spPr bwMode="auto">
          <a:xfrm>
            <a:off x="1681163" y="2820988"/>
            <a:ext cx="325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92199" name="TextBox 11"/>
          <p:cNvSpPr txBox="1">
            <a:spLocks noChangeArrowheads="1"/>
          </p:cNvSpPr>
          <p:nvPr/>
        </p:nvSpPr>
        <p:spPr bwMode="auto">
          <a:xfrm>
            <a:off x="1654175" y="3100388"/>
            <a:ext cx="32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92201" name="TextBox 13"/>
          <p:cNvSpPr txBox="1">
            <a:spLocks noChangeArrowheads="1"/>
          </p:cNvSpPr>
          <p:nvPr/>
        </p:nvSpPr>
        <p:spPr bwMode="auto">
          <a:xfrm>
            <a:off x="1718469" y="3641440"/>
            <a:ext cx="32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364" y="4011328"/>
            <a:ext cx="427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5998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0044" y="908720"/>
            <a:ext cx="3259138" cy="71437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5W1H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62" name="Прямоугольник 9"/>
          <p:cNvSpPr>
            <a:spLocks noChangeArrowheads="1"/>
          </p:cNvSpPr>
          <p:nvPr/>
        </p:nvSpPr>
        <p:spPr bwMode="auto">
          <a:xfrm>
            <a:off x="395536" y="5194665"/>
            <a:ext cx="78501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Принятое решение: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разработать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СОК создания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протокола родительского собрания при дистанционном проведении</a:t>
            </a:r>
            <a:endParaRPr lang="ru-RU" altLang="ru-RU" sz="14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Вклад в достижение цели</a:t>
            </a: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altLang="ru-RU" sz="1400" dirty="0">
                <a:solidFill>
                  <a:srgbClr val="DA1F2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</a:t>
            </a:r>
            <a:r>
              <a:rPr lang="ru-RU" alt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alt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 – 190 мин (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15 - 16%)</a:t>
            </a:r>
            <a:endParaRPr lang="ru-RU" altLang="ru-RU" sz="14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850" y="188913"/>
            <a:ext cx="84963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000" dirty="0">
                <a:solidFill>
                  <a:srgbClr val="464646"/>
                </a:solidFill>
              </a:rPr>
              <a:t> </a:t>
            </a:r>
            <a:r>
              <a:rPr lang="ru-RU" sz="2000" kern="0" dirty="0">
                <a:solidFill>
                  <a:prstClr val="black"/>
                </a:solidFill>
              </a:rPr>
              <a:t>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Оптимизация процесса оформления протокола родительского собрания при дистанционном проведении</a:t>
            </a:r>
            <a:r>
              <a:rPr lang="ru-RU" sz="2000" dirty="0"/>
              <a:t>»</a:t>
            </a:r>
            <a:r>
              <a:rPr lang="ru-RU" sz="2000" kern="0" dirty="0">
                <a:solidFill>
                  <a:prstClr val="black"/>
                </a:solidFill>
              </a:rPr>
              <a:t> </a:t>
            </a:r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975264"/>
              </p:ext>
            </p:extLst>
          </p:nvPr>
        </p:nvGraphicFramePr>
        <p:xfrm>
          <a:off x="1476375" y="1628775"/>
          <a:ext cx="7056784" cy="3387852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792088"/>
                <a:gridCol w="1268144"/>
                <a:gridCol w="4996552"/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Временные потери при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информировании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обучающихся и родителей о дате проведения родительского собрания,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сообщении заместителю директора о дате проведения родительского собрания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Кто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Куратор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Теряет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Когда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При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информировании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обучающихся и родителей о дате проведения родительского собрания</a:t>
                      </a:r>
                      <a:endParaRPr lang="ru-RU" sz="18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Почему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Согласование даты проведения собрания 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Почему</a:t>
                      </a:r>
                      <a:endParaRPr lang="ru-RU" sz="1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Невозможность  присутствия всех родителей на собрании</a:t>
                      </a:r>
                      <a:r>
                        <a:rPr lang="ru-RU" sz="18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 указанную дату проведения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2196" name="TextBox 3"/>
          <p:cNvSpPr txBox="1">
            <a:spLocks noChangeArrowheads="1"/>
          </p:cNvSpPr>
          <p:nvPr/>
        </p:nvSpPr>
        <p:spPr bwMode="auto">
          <a:xfrm>
            <a:off x="1681161" y="4005064"/>
            <a:ext cx="325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2198" name="TextBox 10"/>
          <p:cNvSpPr txBox="1">
            <a:spLocks noChangeArrowheads="1"/>
          </p:cNvSpPr>
          <p:nvPr/>
        </p:nvSpPr>
        <p:spPr bwMode="auto">
          <a:xfrm>
            <a:off x="1681163" y="2820988"/>
            <a:ext cx="325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92199" name="TextBox 11"/>
          <p:cNvSpPr txBox="1">
            <a:spLocks noChangeArrowheads="1"/>
          </p:cNvSpPr>
          <p:nvPr/>
        </p:nvSpPr>
        <p:spPr bwMode="auto">
          <a:xfrm>
            <a:off x="1654175" y="3100388"/>
            <a:ext cx="32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92201" name="TextBox 13"/>
          <p:cNvSpPr txBox="1">
            <a:spLocks noChangeArrowheads="1"/>
          </p:cNvSpPr>
          <p:nvPr/>
        </p:nvSpPr>
        <p:spPr bwMode="auto">
          <a:xfrm>
            <a:off x="1688137" y="4293096"/>
            <a:ext cx="32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2" y="3408442"/>
            <a:ext cx="427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801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49250" y="603250"/>
            <a:ext cx="1795463" cy="50323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ДИАГРАММА ПАРЕТО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7485063" y="6289675"/>
            <a:ext cx="971550" cy="431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проблемы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389415"/>
              </p:ext>
            </p:extLst>
          </p:nvPr>
        </p:nvGraphicFramePr>
        <p:xfrm>
          <a:off x="2900363" y="112713"/>
          <a:ext cx="4433454" cy="6208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606"/>
                <a:gridCol w="492606"/>
                <a:gridCol w="454948"/>
                <a:gridCol w="530264"/>
                <a:gridCol w="492606"/>
                <a:gridCol w="492606"/>
                <a:gridCol w="444193"/>
                <a:gridCol w="541019"/>
                <a:gridCol w="492606"/>
              </a:tblGrid>
              <a:tr h="365201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9273" name="TextBox 2"/>
          <p:cNvSpPr txBox="1">
            <a:spLocks noChangeArrowheads="1"/>
          </p:cNvSpPr>
          <p:nvPr/>
        </p:nvSpPr>
        <p:spPr bwMode="auto">
          <a:xfrm>
            <a:off x="2030413" y="188913"/>
            <a:ext cx="4603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100" b="1">
                <a:solidFill>
                  <a:srgbClr val="000000"/>
                </a:solidFill>
                <a:latin typeface="Arial" charset="0"/>
                <a:cs typeface="Arial" charset="0"/>
              </a:rPr>
              <a:t>мин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90788" y="-4994"/>
            <a:ext cx="524503" cy="68634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endParaRPr 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ru-RU" sz="9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ru-RU" sz="9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ru-RU" sz="9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ru-RU" sz="9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1200</a:t>
            </a:r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ru-RU" sz="9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ru-RU" sz="9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1100</a:t>
            </a:r>
          </a:p>
          <a:p>
            <a:pPr eaLnBrk="1" hangingPunct="1"/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1000</a:t>
            </a:r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900</a:t>
            </a:r>
          </a:p>
          <a:p>
            <a:pPr eaLnBrk="1" hangingPunct="1"/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800</a:t>
            </a:r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700</a:t>
            </a:r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600</a:t>
            </a:r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500</a:t>
            </a:r>
          </a:p>
          <a:p>
            <a:pPr eaLnBrk="1" hangingPunct="1"/>
            <a:endParaRPr 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400</a:t>
            </a:r>
          </a:p>
          <a:p>
            <a:pPr eaLnBrk="1" hangingPunct="1"/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300</a:t>
            </a:r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200</a:t>
            </a:r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100</a:t>
            </a:r>
          </a:p>
          <a:p>
            <a:pPr eaLnBrk="1" hangingPunct="1"/>
            <a:endParaRPr lang="ru-RU" sz="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0</a:t>
            </a:r>
          </a:p>
          <a:p>
            <a:pPr eaLnBrk="1" hangingPunct="1"/>
            <a:endParaRPr 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9275" name="TextBox 4"/>
          <p:cNvSpPr txBox="1">
            <a:spLocks noChangeArrowheads="1"/>
          </p:cNvSpPr>
          <p:nvPr/>
        </p:nvSpPr>
        <p:spPr bwMode="auto">
          <a:xfrm>
            <a:off x="2895600" y="6321425"/>
            <a:ext cx="4689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1      2      3      4      5     6      7    </a:t>
            </a:r>
            <a:endParaRPr 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268310" y="454033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308984" y="561310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821934" y="501808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293453" y="382067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72396" y="4024888"/>
            <a:ext cx="4411662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15" idx="7"/>
          </p:cNvCxnSpPr>
          <p:nvPr/>
        </p:nvCxnSpPr>
        <p:spPr>
          <a:xfrm flipV="1">
            <a:off x="4398392" y="4267260"/>
            <a:ext cx="489034" cy="295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3415662" y="5145189"/>
            <a:ext cx="436750" cy="518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4792587" y="420376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771950" y="360854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5780614" y="2159108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5301764" y="2593383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770875" y="3244593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4268310" y="376094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3821934" y="4497455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3339462" y="5218962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4" name="Прямая соединительная линия 53"/>
          <p:cNvCxnSpPr>
            <a:endCxn id="45" idx="3"/>
          </p:cNvCxnSpPr>
          <p:nvPr/>
        </p:nvCxnSpPr>
        <p:spPr>
          <a:xfrm flipV="1">
            <a:off x="3902779" y="3891022"/>
            <a:ext cx="387849" cy="63875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4868787" y="2697069"/>
            <a:ext cx="455295" cy="65426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4334389" y="3358138"/>
            <a:ext cx="502565" cy="46895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endCxn id="42" idx="3"/>
          </p:cNvCxnSpPr>
          <p:nvPr/>
        </p:nvCxnSpPr>
        <p:spPr>
          <a:xfrm flipV="1">
            <a:off x="5422801" y="2289190"/>
            <a:ext cx="380131" cy="324431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1087437" y="5589240"/>
            <a:ext cx="92868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Овал 75"/>
          <p:cNvSpPr/>
          <p:nvPr/>
        </p:nvSpPr>
        <p:spPr>
          <a:xfrm>
            <a:off x="1101725" y="5094288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1087438" y="479583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9316" name="TextBox 279570"/>
          <p:cNvSpPr txBox="1">
            <a:spLocks noChangeArrowheads="1"/>
          </p:cNvSpPr>
          <p:nvPr/>
        </p:nvSpPr>
        <p:spPr bwMode="auto">
          <a:xfrm>
            <a:off x="433046" y="5341554"/>
            <a:ext cx="6206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Min</a:t>
            </a:r>
            <a:endParaRPr lang="ru-RU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Max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9317" name="TextBox 79"/>
          <p:cNvSpPr txBox="1">
            <a:spLocks noChangeArrowheads="1"/>
          </p:cNvSpPr>
          <p:nvPr/>
        </p:nvSpPr>
        <p:spPr bwMode="auto">
          <a:xfrm>
            <a:off x="468313" y="4675188"/>
            <a:ext cx="619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Min</a:t>
            </a:r>
          </a:p>
          <a:p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Max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79572" name="Прямоугольник 279571"/>
          <p:cNvSpPr/>
          <p:nvPr/>
        </p:nvSpPr>
        <p:spPr>
          <a:xfrm>
            <a:off x="292100" y="1417638"/>
            <a:ext cx="2198688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cap="all" dirty="0" smtClean="0">
                <a:solidFill>
                  <a:prstClr val="black"/>
                </a:solidFill>
              </a:rPr>
              <a:t>Проект</a:t>
            </a:r>
            <a:r>
              <a:rPr lang="ru-RU" dirty="0" smtClean="0">
                <a:solidFill>
                  <a:srgbClr val="464646"/>
                </a:solidFill>
              </a:rPr>
              <a:t> </a:t>
            </a:r>
            <a:r>
              <a:rPr lang="ru-RU" kern="0" dirty="0">
                <a:solidFill>
                  <a:prstClr val="black"/>
                </a:solidFill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Оптимизация процесса оформления протокола родительского собрания при дистанционном проведении</a:t>
            </a:r>
            <a:r>
              <a:rPr lang="ru-RU" dirty="0"/>
              <a:t>»</a:t>
            </a:r>
            <a:r>
              <a:rPr lang="ru-RU" kern="0" dirty="0">
                <a:solidFill>
                  <a:prstClr val="black"/>
                </a:solidFill>
              </a:rPr>
              <a:t> 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 cap="all" dirty="0" smtClean="0">
                <a:solidFill>
                  <a:prstClr val="black"/>
                </a:solidFill>
              </a:rPr>
              <a:t> </a:t>
            </a:r>
            <a:endParaRPr lang="en-US" b="1" cap="all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789">
            <a:off x="5443533" y="3624853"/>
            <a:ext cx="285517" cy="3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44">
            <a:off x="3968473" y="4585621"/>
            <a:ext cx="399051" cy="46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570" y="2745783"/>
            <a:ext cx="4419600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8993">
            <a:off x="5907787" y="1883504"/>
            <a:ext cx="339218" cy="42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765505"/>
            <a:ext cx="933450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592" y="3456700"/>
            <a:ext cx="1762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50" y="1918504"/>
            <a:ext cx="1762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9146">
            <a:off x="5934638" y="3435240"/>
            <a:ext cx="285517" cy="3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9842">
            <a:off x="4924954" y="3795181"/>
            <a:ext cx="456215" cy="53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0" name="Прямая соединительная линия 49"/>
          <p:cNvCxnSpPr>
            <a:stCxn id="48" idx="0"/>
          </p:cNvCxnSpPr>
          <p:nvPr/>
        </p:nvCxnSpPr>
        <p:spPr>
          <a:xfrm flipV="1">
            <a:off x="3415662" y="4562648"/>
            <a:ext cx="505876" cy="65631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6741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rmAutofit fontScale="90000"/>
          </a:bodyPr>
          <a:lstStyle/>
          <a:p>
            <a:r>
              <a:rPr lang="ru-RU" altLang="ru-RU" sz="1600" b="1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160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kern="0" dirty="0" smtClean="0">
                <a:solidFill>
                  <a:prstClr val="black"/>
                </a:solidFill>
              </a:rPr>
              <a:t>«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Оптимизация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процесса оформления протокола родительского собрания при дистанционном проведении</a:t>
            </a:r>
            <a:r>
              <a:rPr lang="ru-RU" sz="1600" dirty="0"/>
              <a:t>»</a:t>
            </a:r>
            <a:r>
              <a:rPr lang="ru-RU" sz="1600" kern="0" dirty="0">
                <a:solidFill>
                  <a:prstClr val="black"/>
                </a:solidFill>
              </a:rPr>
              <a:t> </a:t>
            </a:r>
            <a:r>
              <a:rPr lang="ru-RU" alt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/>
              <a:t>СТАНДАРТНАЯ  </a:t>
            </a:r>
            <a:r>
              <a:rPr lang="ru-RU" sz="2200" b="1" dirty="0"/>
              <a:t>ОПЕРАЦИОННАЯ  ПРОЦЕДУРА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7F2F15-DE69-4D73-8338-93BDB2AB0213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3089780"/>
              </p:ext>
            </p:extLst>
          </p:nvPr>
        </p:nvGraphicFramePr>
        <p:xfrm>
          <a:off x="323528" y="1412776"/>
          <a:ext cx="8321115" cy="5229970"/>
        </p:xfrm>
        <a:graphic>
          <a:graphicData uri="http://schemas.openxmlformats.org/drawingml/2006/table">
            <a:tbl>
              <a:tblPr firstRow="1" firstCol="1" bandRow="1"/>
              <a:tblGrid>
                <a:gridCol w="1619707"/>
                <a:gridCol w="1164742"/>
                <a:gridCol w="123616"/>
                <a:gridCol w="123616"/>
                <a:gridCol w="123616"/>
                <a:gridCol w="1065003"/>
                <a:gridCol w="123616"/>
                <a:gridCol w="721389"/>
                <a:gridCol w="791750"/>
                <a:gridCol w="1654547"/>
                <a:gridCol w="809513"/>
              </a:tblGrid>
              <a:tr h="102539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Областное государственное 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автономное профессиональное образовательное учреждение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7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Яковлевский</a:t>
                      </a:r>
                      <a:r>
                        <a:rPr lang="ru-RU" sz="7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политехнический техникум»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01" marR="37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Стандартная операционная карта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«Оптимизация процесса оформления протокола родительского собрания при дистанционном проведении» 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01" marR="37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УТВЕРЖДАЮ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Председатель </a:t>
                      </a: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МК кураторов учебных групп ОГАПОУ «</a:t>
                      </a:r>
                      <a:r>
                        <a:rPr lang="ru-RU" sz="7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Яковлевский</a:t>
                      </a: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политехнический  техникум» </a:t>
                      </a:r>
                      <a:endParaRPr lang="ru-RU" sz="7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Арбузова </a:t>
                      </a: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Е.И</a:t>
                      </a:r>
                      <a:r>
                        <a:rPr lang="ru-RU" sz="7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._______________________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Дата </a:t>
                      </a:r>
                      <a:r>
                        <a:rPr lang="ru-RU" sz="7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28.12.2022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01" marR="37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6348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Общее время выполнения операционной процедуры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01" marR="37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50-60 мин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01" marR="37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СИЗ: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01" marR="37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СОК 1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01" marR="37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Лист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01" marR="37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939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Материалы: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01" marR="37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Протокол родительского собрания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01" marR="37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601" marR="37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601" marR="37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Версия СОК 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01" marR="37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1/1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01" marR="37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7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Влияние операции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01" marR="37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Качество</a:t>
                      </a: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37601" marR="37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Безопасность</a:t>
                      </a:r>
                    </a:p>
                  </a:txBody>
                  <a:tcPr marL="37601" marR="37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Экология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01" marR="37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Общие и профессиональные компетенции</a:t>
                      </a:r>
                    </a:p>
                  </a:txBody>
                  <a:tcPr marL="37601" marR="37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Разработчики: 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Арбузова Е.И., </a:t>
                      </a:r>
                      <a:r>
                        <a:rPr lang="ru-RU" sz="7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Зерина</a:t>
                      </a: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О.В., кураторы групп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01" marR="37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646">
                <a:tc gridSpan="6"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Войти в локальную сеть техникума «Обмен» (1-2 мин)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601" marR="37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Открыть папку « Для кураторов» (3-5 мин)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01" marR="37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8699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7601" marR="37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601" marR="37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6348"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3.Открыть  образец протокола родительского собрания(1-2 мин)             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01" marR="37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Заполнить протокол родительского собрания (15 – 25 мин)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01" marR="37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1816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01" marR="37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01" marR="37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60" name="Рисунок 13" descr="Описание: https://ae01.alicdn.com/kf/Hc57b822dee624ab9ac3da04597b380e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280" y="2727708"/>
            <a:ext cx="321841" cy="32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Рисунок 14" descr="Описание: https://imgaz.staticbg.com/images/oaupload/banggood/images/27/CF/21a4f865-60a1-44bd-83d6-1330d84040a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647" y="2727709"/>
            <a:ext cx="360809" cy="36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Рисунок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945" y="3427006"/>
            <a:ext cx="397356" cy="28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Рисунок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525" y="3467548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Рисунок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19948"/>
            <a:ext cx="2190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73"/>
          <a:stretch>
            <a:fillRect/>
          </a:stretch>
        </p:blipFill>
        <p:spPr bwMode="auto">
          <a:xfrm>
            <a:off x="5304842" y="5445224"/>
            <a:ext cx="2075469" cy="113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Ромб 12"/>
          <p:cNvSpPr/>
          <p:nvPr/>
        </p:nvSpPr>
        <p:spPr>
          <a:xfrm>
            <a:off x="6888163" y="10898188"/>
            <a:ext cx="285750" cy="209550"/>
          </a:xfrm>
          <a:prstGeom prst="diamond">
            <a:avLst/>
          </a:prstGeom>
          <a:solidFill>
            <a:srgbClr val="FFC00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Прямоугольный треугольник 13"/>
          <p:cNvSpPr/>
          <p:nvPr/>
        </p:nvSpPr>
        <p:spPr>
          <a:xfrm>
            <a:off x="3810232" y="3442919"/>
            <a:ext cx="272871" cy="291329"/>
          </a:xfrm>
          <a:prstGeom prst="rtTriangle">
            <a:avLst/>
          </a:prstGeom>
          <a:solidFill>
            <a:srgbClr val="92D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2053" name="Рисунок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" r="35768"/>
          <a:stretch>
            <a:fillRect/>
          </a:stretch>
        </p:blipFill>
        <p:spPr bwMode="auto">
          <a:xfrm>
            <a:off x="1067868" y="4241926"/>
            <a:ext cx="2199451" cy="92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1" t="10773" r="13937" b="26414"/>
          <a:stretch>
            <a:fillRect/>
          </a:stretch>
        </p:blipFill>
        <p:spPr bwMode="auto">
          <a:xfrm>
            <a:off x="1935163" y="7051675"/>
            <a:ext cx="2035175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Рисунок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1" t="10773" r="13937" b="26414"/>
          <a:stretch>
            <a:fillRect/>
          </a:stretch>
        </p:blipFill>
        <p:spPr bwMode="auto">
          <a:xfrm>
            <a:off x="5304843" y="4202564"/>
            <a:ext cx="2075469" cy="96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5" t="3131" r="23778" b="-3131"/>
          <a:stretch>
            <a:fillRect/>
          </a:stretch>
        </p:blipFill>
        <p:spPr bwMode="auto">
          <a:xfrm>
            <a:off x="1019163" y="5445224"/>
            <a:ext cx="2248156" cy="113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282032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600" b="1" dirty="0" smtClean="0">
                <a:solidFill>
                  <a:srgbClr val="464646"/>
                </a:solidFill>
              </a:rPr>
              <a:t> </a:t>
            </a:r>
            <a:r>
              <a:rPr lang="ru-RU" sz="1600" b="1" kern="0" dirty="0">
                <a:solidFill>
                  <a:prstClr val="black"/>
                </a:solidFill>
              </a:rPr>
              <a:t>«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Оптимизация процесса оформления протокола родительского собрания при дистанционном проведении</a:t>
            </a:r>
            <a:r>
              <a:rPr lang="ru-RU" sz="1600" b="1" dirty="0"/>
              <a:t>»</a:t>
            </a:r>
            <a:r>
              <a:rPr lang="ru-RU" sz="1600" b="1" kern="0" dirty="0">
                <a:solidFill>
                  <a:prstClr val="black"/>
                </a:solidFill>
              </a:rPr>
              <a:t> </a:t>
            </a:r>
            <a:r>
              <a:rPr lang="ru-RU" sz="2200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Продукт проекта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7F2F15-DE69-4D73-8338-93BDB2AB0213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pic>
        <p:nvPicPr>
          <p:cNvPr id="22" name="Объект 21"/>
          <p:cNvPicPr>
            <a:picLocks noGrp="1"/>
          </p:cNvPicPr>
          <p:nvPr>
            <p:ph idx="1"/>
          </p:nvPr>
        </p:nvPicPr>
        <p:blipFill>
          <a:blip r:embed="rId2"/>
          <a:srcRect r="23973"/>
          <a:stretch/>
        </p:blipFill>
        <p:spPr bwMode="auto">
          <a:xfrm>
            <a:off x="971600" y="1556792"/>
            <a:ext cx="6552728" cy="495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42705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88" y="205315"/>
            <a:ext cx="7878329" cy="48738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dirty="0" smtClean="0">
                <a:solidFill>
                  <a:srgbClr val="464646"/>
                </a:solidFill>
              </a:rPr>
              <a:t/>
            </a:r>
            <a:br>
              <a:rPr lang="ru-RU" sz="1800" dirty="0" smtClean="0">
                <a:solidFill>
                  <a:srgbClr val="464646"/>
                </a:solidFill>
              </a:rPr>
            </a:br>
            <a:r>
              <a:rPr lang="ru-RU" sz="1800" dirty="0" smtClean="0">
                <a:solidFill>
                  <a:srgbClr val="464646"/>
                </a:solidFill>
              </a:rPr>
              <a:t>Проект </a:t>
            </a:r>
            <a:r>
              <a:rPr lang="ru-RU" sz="1800" dirty="0">
                <a:solidFill>
                  <a:srgbClr val="464646"/>
                </a:solidFill>
              </a:rPr>
              <a:t>«Оптимизация процесса формирования сводной ведомости за семестр»</a:t>
            </a:r>
            <a:r>
              <a:rPr lang="ru-RU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/>
              <a:t>Карта текущего состояния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67125"/>
              </p:ext>
            </p:extLst>
          </p:nvPr>
        </p:nvGraphicFramePr>
        <p:xfrm>
          <a:off x="491326" y="1273444"/>
          <a:ext cx="7886700" cy="6903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6707"/>
                <a:gridCol w="2034650"/>
                <a:gridCol w="640588"/>
                <a:gridCol w="4684755"/>
              </a:tblGrid>
              <a:tr h="23010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</a:tr>
              <a:tr h="23010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шага процесса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Доработка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Потери/проблемы</a:t>
                      </a:r>
                    </a:p>
                  </a:txBody>
                  <a:tcPr marL="68580" marR="68580" marT="34293" marB="34293"/>
                </a:tc>
              </a:tr>
              <a:tr h="23010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0688" y="1382713"/>
            <a:ext cx="519112" cy="123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0688" y="1508125"/>
            <a:ext cx="519112" cy="123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0688" y="1611313"/>
            <a:ext cx="519112" cy="161925"/>
          </a:xfrm>
          <a:prstGeom prst="rect">
            <a:avLst/>
          </a:prstGeom>
          <a:solidFill>
            <a:srgbClr val="FFFF79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flipH="1">
            <a:off x="3132138" y="1444625"/>
            <a:ext cx="577850" cy="328613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Пятно 2 11"/>
          <p:cNvSpPr/>
          <p:nvPr/>
        </p:nvSpPr>
        <p:spPr>
          <a:xfrm>
            <a:off x="4932363" y="1382713"/>
            <a:ext cx="647700" cy="39052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486098"/>
              </p:ext>
            </p:extLst>
          </p:nvPr>
        </p:nvGraphicFramePr>
        <p:xfrm>
          <a:off x="420688" y="1955800"/>
          <a:ext cx="6096000" cy="282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/>
              </a:tblGrid>
              <a:tr h="28257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будет   30.12.2021г.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402" marB="34402"/>
                </a:tc>
              </a:tr>
            </a:tbl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679444" y="6052646"/>
            <a:ext cx="6281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ВПП (время протекания процесса)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205 – 305 мин 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2699792" y="3574194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6225982" y="3539663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3923928" y="3550634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491326" y="606681"/>
            <a:ext cx="7886700" cy="373062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endParaRPr lang="ru-RU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939799" y="3455703"/>
            <a:ext cx="62623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6422834" y="3496191"/>
            <a:ext cx="55675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947" y="3138343"/>
            <a:ext cx="288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ВХОД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87175" y="3020307"/>
            <a:ext cx="2205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ВЫХОД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953416"/>
              </p:ext>
            </p:extLst>
          </p:nvPr>
        </p:nvGraphicFramePr>
        <p:xfrm>
          <a:off x="1566028" y="2420229"/>
          <a:ext cx="4856806" cy="3040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007"/>
                <a:gridCol w="861691"/>
                <a:gridCol w="235007"/>
                <a:gridCol w="855800"/>
                <a:gridCol w="162562"/>
                <a:gridCol w="235007"/>
                <a:gridCol w="940027"/>
                <a:gridCol w="235007"/>
                <a:gridCol w="861691"/>
                <a:gridCol w="235007"/>
              </a:tblGrid>
              <a:tr h="225609">
                <a:tc rowSpan="4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Шаг 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1907"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Замести-</a:t>
                      </a:r>
                      <a:r>
                        <a:rPr lang="ru-RU" sz="1200" b="0" i="1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тель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д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иректора 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Кураторы </a:t>
                      </a:r>
                    </a:p>
                    <a:p>
                      <a:pPr algn="ct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Кураторы </a:t>
                      </a:r>
                    </a:p>
                    <a:p>
                      <a:pPr algn="ct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Кураторы 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741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Дает  задание провести родитель-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ское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собрание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Информируют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обучаю-</a:t>
                      </a:r>
                      <a:r>
                        <a:rPr lang="ru-RU" sz="1000" b="0" baseline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щихся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и родителей о дате проведения род. собрания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Проводят родительское собрание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в режиме ВКС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и собирают подписи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родителей в протокол</a:t>
                      </a:r>
                    </a:p>
                    <a:p>
                      <a:pPr algn="ctr"/>
                      <a:endParaRPr lang="ru-RU" sz="1000" b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Сдают протоколы и явочный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лист зам директора в электронном виде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66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10 – 15 мин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120 -180  мин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60 -90  мин</a:t>
                      </a:r>
                    </a:p>
                    <a:p>
                      <a:endParaRPr lang="ru-RU" sz="1000" dirty="0"/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15- 20 мин</a:t>
                      </a:r>
                    </a:p>
                    <a:p>
                      <a:endParaRPr lang="ru-RU" sz="1000" dirty="0"/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Стрелка вправо 21"/>
          <p:cNvSpPr/>
          <p:nvPr/>
        </p:nvSpPr>
        <p:spPr>
          <a:xfrm>
            <a:off x="5092048" y="3550634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1580101" y="3574194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54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539610" cy="638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885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745" y="404664"/>
            <a:ext cx="7488832" cy="3730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dirty="0" smtClean="0">
                <a:solidFill>
                  <a:srgbClr val="464646"/>
                </a:solidFill>
              </a:rPr>
              <a:t>Карта текущего состояния</a:t>
            </a:r>
            <a:endParaRPr lang="ru-RU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312210"/>
              </p:ext>
            </p:extLst>
          </p:nvPr>
        </p:nvGraphicFramePr>
        <p:xfrm>
          <a:off x="352680" y="754929"/>
          <a:ext cx="7886700" cy="4727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6707"/>
                <a:gridCol w="1962642"/>
                <a:gridCol w="712596"/>
                <a:gridCol w="4684755"/>
              </a:tblGrid>
              <a:tr h="120354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Исполнитель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</a:tr>
              <a:tr h="120354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Описание шага процесса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Доработка                                           Потери/проблемы</a:t>
                      </a:r>
                    </a:p>
                  </a:txBody>
                  <a:tcPr marL="68580" marR="68580" marT="34336" marB="34336"/>
                </a:tc>
              </a:tr>
              <a:tr h="120354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0688" y="1054100"/>
            <a:ext cx="519112" cy="123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0688" y="1177925"/>
            <a:ext cx="519112" cy="123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0688" y="1301750"/>
            <a:ext cx="519112" cy="138113"/>
          </a:xfrm>
          <a:prstGeom prst="rect">
            <a:avLst/>
          </a:prstGeom>
          <a:solidFill>
            <a:srgbClr val="FFFF79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" name="Выгнутая вверх стрелка 10"/>
          <p:cNvSpPr/>
          <p:nvPr/>
        </p:nvSpPr>
        <p:spPr>
          <a:xfrm flipH="1">
            <a:off x="3281321" y="1177925"/>
            <a:ext cx="833437" cy="280987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ятно 2 11"/>
          <p:cNvSpPr/>
          <p:nvPr/>
        </p:nvSpPr>
        <p:spPr>
          <a:xfrm>
            <a:off x="4715515" y="743315"/>
            <a:ext cx="441519" cy="33337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48798"/>
              </p:ext>
            </p:extLst>
          </p:nvPr>
        </p:nvGraphicFramePr>
        <p:xfrm>
          <a:off x="797143" y="1532629"/>
          <a:ext cx="7500546" cy="3363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26"/>
                <a:gridCol w="204388"/>
                <a:gridCol w="686494"/>
                <a:gridCol w="173956"/>
                <a:gridCol w="637974"/>
                <a:gridCol w="174660"/>
                <a:gridCol w="660782"/>
                <a:gridCol w="171575"/>
                <a:gridCol w="637044"/>
                <a:gridCol w="162562"/>
                <a:gridCol w="728818"/>
                <a:gridCol w="171575"/>
                <a:gridCol w="638311"/>
                <a:gridCol w="174084"/>
                <a:gridCol w="638311"/>
                <a:gridCol w="174084"/>
                <a:gridCol w="632840"/>
                <a:gridCol w="162562"/>
              </a:tblGrid>
              <a:tr h="22794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Шаг 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38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Замести-</a:t>
                      </a:r>
                      <a:r>
                        <a:rPr lang="ru-RU" sz="900" b="0" i="1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тель</a:t>
                      </a:r>
                      <a:r>
                        <a:rPr lang="ru-RU" sz="900" b="0" i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1" baseline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900" b="0" i="1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иректо-ра</a:t>
                      </a:r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1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Курато-ры</a:t>
                      </a:r>
                      <a:endParaRPr lang="ru-RU" sz="900" b="0" i="1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Курато-ры</a:t>
                      </a:r>
                      <a:r>
                        <a:rPr kumimoji="0" lang="ru-RU" sz="9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Кураторы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1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Замес-</a:t>
                      </a:r>
                      <a:r>
                        <a:rPr lang="ru-RU" sz="900" b="0" i="1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титель</a:t>
                      </a:r>
                      <a:r>
                        <a:rPr lang="ru-RU" sz="900" b="0" i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1" baseline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900" b="0" i="1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иректо-ра</a:t>
                      </a:r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9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Замес-</a:t>
                      </a:r>
                      <a:r>
                        <a:rPr lang="ru-RU" sz="900" b="0" i="1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титель</a:t>
                      </a:r>
                      <a:r>
                        <a:rPr lang="ru-RU" sz="900" b="0" i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1" baseline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900" b="0" i="1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иректо-ра</a:t>
                      </a:r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endParaRPr lang="ru-RU" sz="9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Замес-</a:t>
                      </a:r>
                      <a:r>
                        <a:rPr lang="ru-RU" sz="900" b="0" i="1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титель</a:t>
                      </a:r>
                      <a:r>
                        <a:rPr lang="ru-RU" sz="900" b="0" i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1" baseline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900" b="0" i="1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иректо-ра</a:t>
                      </a:r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1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Курато-ры</a:t>
                      </a:r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1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Курато-ры</a:t>
                      </a:r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endParaRPr lang="ru-RU" sz="900" b="0" i="1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538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Дает  задание провести родитель-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ское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собрание</a:t>
                      </a:r>
                    </a:p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Получают задания и анализируют тематику родительского собрания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Информируют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обучаю-</a:t>
                      </a:r>
                      <a:r>
                        <a:rPr lang="ru-RU" sz="1000" b="0" baseline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щихся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000" b="0" baseline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родител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-ей о дате </a:t>
                      </a:r>
                      <a:r>
                        <a:rPr lang="ru-RU" sz="1000" b="0" baseline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проведе-ния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род. собрания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Сообщают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зам.директора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о дате проведения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род.собрания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Сверяет предложенные даты проведения собрания по группам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Согласовывает предложенные даты проведения собрания с администрацией техникума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Сообща-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ет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куратор-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ам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о новой дате проведения собрания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Корректирует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дату проведения собрания в учебной группе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Информируют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обучаю-</a:t>
                      </a:r>
                      <a:r>
                        <a:rPr lang="ru-RU" sz="1000" b="0" baseline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щихся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000" b="0" baseline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родител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-ей о новой  дате </a:t>
                      </a:r>
                      <a:r>
                        <a:rPr lang="ru-RU" sz="1000" b="0" baseline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проведе-ния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род. собрания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10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10 – 15 мин</a:t>
                      </a:r>
                    </a:p>
                    <a:p>
                      <a:pPr marL="0" indent="0" algn="ctr">
                        <a:buNone/>
                      </a:pPr>
                      <a:endParaRPr lang="ru-RU" sz="10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10 -15 мин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120 -180  мин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5 -10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мин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55 – 65 мин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45 - 60 мин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15-25 мин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25- 35 мин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60 -120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мин 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076736"/>
              </p:ext>
            </p:extLst>
          </p:nvPr>
        </p:nvGraphicFramePr>
        <p:xfrm>
          <a:off x="1037964" y="1242693"/>
          <a:ext cx="1775159" cy="2055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5159"/>
              </a:tblGrid>
              <a:tr h="1797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0000FF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Как есть  03.11.2022г.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09" marB="34209"/>
                </a:tc>
              </a:tr>
            </a:tbl>
          </a:graphicData>
        </a:graphic>
      </p:graphicFrame>
      <p:sp>
        <p:nvSpPr>
          <p:cNvPr id="18" name="Пятно 2 17"/>
          <p:cNvSpPr/>
          <p:nvPr/>
        </p:nvSpPr>
        <p:spPr>
          <a:xfrm>
            <a:off x="4122715" y="2349855"/>
            <a:ext cx="407035" cy="312419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3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1471734" y="3264691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4786280" y="3237031"/>
            <a:ext cx="192087" cy="246062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5723724" y="3245776"/>
            <a:ext cx="192088" cy="246062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6574744" y="3238619"/>
            <a:ext cx="192087" cy="246062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7354788" y="3264691"/>
            <a:ext cx="190500" cy="246062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3152579" y="3244569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4005796" y="3244982"/>
            <a:ext cx="190500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336582"/>
              </p:ext>
            </p:extLst>
          </p:nvPr>
        </p:nvGraphicFramePr>
        <p:xfrm>
          <a:off x="1161469" y="4941168"/>
          <a:ext cx="6472078" cy="172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904"/>
                <a:gridCol w="6208174"/>
              </a:tblGrid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Перечень потерь/проблем</a:t>
                      </a:r>
                      <a:endParaRPr lang="ru-RU" sz="800" b="1" dirty="0">
                        <a:solidFill>
                          <a:srgbClr val="0070C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800" dirty="0" smtClean="0">
                          <a:latin typeface="+mn-lt"/>
                          <a:cs typeface="Times New Roman" panose="02020603050405020304" pitchFamily="18" charset="0"/>
                        </a:rPr>
                        <a:t>1.</a:t>
                      </a:r>
                      <a:endParaRPr lang="ru-RU" sz="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Лишнее перемещение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800" dirty="0" smtClean="0">
                          <a:latin typeface="+mn-lt"/>
                          <a:cs typeface="Times New Roman" panose="02020603050405020304" pitchFamily="18" charset="0"/>
                        </a:rPr>
                        <a:t>2.</a:t>
                      </a:r>
                      <a:endParaRPr lang="ru-RU" sz="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потери при получении задания у замдиректора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800" dirty="0" smtClean="0">
                          <a:latin typeface="+mn-lt"/>
                          <a:cs typeface="Times New Roman" panose="02020603050405020304" pitchFamily="18" charset="0"/>
                        </a:rPr>
                        <a:t>3.</a:t>
                      </a:r>
                      <a:endParaRPr lang="ru-RU" sz="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 потери при получении формы отчета и журнала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800" dirty="0" smtClean="0">
                          <a:latin typeface="+mn-lt"/>
                          <a:cs typeface="Times New Roman" panose="02020603050405020304" pitchFamily="18" charset="0"/>
                        </a:rPr>
                        <a:t>4.</a:t>
                      </a:r>
                      <a:endParaRPr lang="ru-RU" sz="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 потери  по причине допущенных ошибок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800" dirty="0" smtClean="0"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 потери  по причине возврата на доработку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800" dirty="0" smtClean="0"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Расход бумаги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800" dirty="0" smtClean="0"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 потери  при корректировке отчета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800" dirty="0" smtClean="0">
                          <a:latin typeface="+mn-lt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 потери  при ожидании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секретаря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498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ВПП (время протекания процесса) </a:t>
                      </a:r>
                      <a:r>
                        <a:rPr lang="ru-RU" sz="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785 – 1170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Выгнутая вверх стрелка 29"/>
          <p:cNvSpPr/>
          <p:nvPr/>
        </p:nvSpPr>
        <p:spPr>
          <a:xfrm flipH="1">
            <a:off x="5485227" y="1177925"/>
            <a:ext cx="1208880" cy="332739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335419" y="90273"/>
            <a:ext cx="8629069" cy="386399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1100" dirty="0" smtClean="0">
                <a:solidFill>
                  <a:srgbClr val="464646"/>
                </a:solidFill>
              </a:rPr>
              <a:t>Проект </a:t>
            </a:r>
            <a:r>
              <a:rPr lang="ru-RU" sz="1100" kern="0" dirty="0">
                <a:solidFill>
                  <a:prstClr val="black"/>
                </a:solidFill>
              </a:rPr>
              <a:t>«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Оптимизация процесса оформления протокола родительского собрания при дистанционном проведении</a:t>
            </a:r>
            <a:r>
              <a:rPr lang="ru-RU" sz="1100" dirty="0"/>
              <a:t>»</a:t>
            </a:r>
            <a:r>
              <a:rPr lang="ru-RU" sz="1100" kern="0" dirty="0">
                <a:solidFill>
                  <a:prstClr val="black"/>
                </a:solidFill>
              </a:rPr>
              <a:t> </a:t>
            </a:r>
            <a:endParaRPr lang="ru-RU" sz="11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514905" y="3310587"/>
            <a:ext cx="227916" cy="4514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8382334" y="3310587"/>
            <a:ext cx="30969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3224" y="2882928"/>
            <a:ext cx="124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ВХОД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742302" y="2797661"/>
            <a:ext cx="144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ВЫХОД</a:t>
            </a:r>
            <a:endParaRPr lang="ru-RU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254" y="2189152"/>
            <a:ext cx="43338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Пятно 2 32"/>
          <p:cNvSpPr/>
          <p:nvPr/>
        </p:nvSpPr>
        <p:spPr>
          <a:xfrm>
            <a:off x="5236175" y="2484719"/>
            <a:ext cx="301877" cy="314253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1" name="Стрелка вправо 30"/>
          <p:cNvSpPr/>
          <p:nvPr/>
        </p:nvSpPr>
        <p:spPr>
          <a:xfrm>
            <a:off x="2363193" y="3237031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4" name="Пятно 2 33"/>
          <p:cNvSpPr/>
          <p:nvPr/>
        </p:nvSpPr>
        <p:spPr>
          <a:xfrm>
            <a:off x="6521638" y="2172331"/>
            <a:ext cx="298300" cy="335120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5" name="Пятно 2 34"/>
          <p:cNvSpPr/>
          <p:nvPr/>
        </p:nvSpPr>
        <p:spPr>
          <a:xfrm>
            <a:off x="7468205" y="2100888"/>
            <a:ext cx="298300" cy="335120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39" name="Пятно 2 38"/>
          <p:cNvSpPr/>
          <p:nvPr/>
        </p:nvSpPr>
        <p:spPr>
          <a:xfrm>
            <a:off x="1619672" y="2327593"/>
            <a:ext cx="301877" cy="314253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1</a:t>
            </a:r>
          </a:p>
        </p:txBody>
      </p:sp>
      <p:sp>
        <p:nvSpPr>
          <p:cNvPr id="36" name="Выгнутая вверх стрелка 35"/>
          <p:cNvSpPr/>
          <p:nvPr/>
        </p:nvSpPr>
        <p:spPr>
          <a:xfrm flipH="1">
            <a:off x="2769354" y="743315"/>
            <a:ext cx="833437" cy="280987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Выгнутая вверх стрелка 36"/>
          <p:cNvSpPr/>
          <p:nvPr/>
        </p:nvSpPr>
        <p:spPr>
          <a:xfrm flipH="1">
            <a:off x="4243864" y="1177925"/>
            <a:ext cx="833437" cy="280987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684743"/>
            <a:ext cx="7488832" cy="3730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464646"/>
                </a:solidFill>
              </a:rPr>
              <a:t>Карта текущего состояния</a:t>
            </a:r>
            <a:endParaRPr lang="ru-RU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27038" y="1054100"/>
          <a:ext cx="7886700" cy="4730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6707"/>
                <a:gridCol w="1962642"/>
                <a:gridCol w="712596"/>
                <a:gridCol w="4684755"/>
              </a:tblGrid>
              <a:tr h="15769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Исполнитель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</a:tr>
              <a:tr h="15769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Описание шага процесса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Доработка                                           Потери/проблемы</a:t>
                      </a:r>
                    </a:p>
                  </a:txBody>
                  <a:tcPr marL="68580" marR="68580" marT="34336" marB="34336"/>
                </a:tc>
              </a:tr>
              <a:tr h="15769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0688" y="1054100"/>
            <a:ext cx="519112" cy="123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0688" y="1177925"/>
            <a:ext cx="519112" cy="123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0688" y="1301750"/>
            <a:ext cx="519112" cy="138113"/>
          </a:xfrm>
          <a:prstGeom prst="rect">
            <a:avLst/>
          </a:prstGeom>
          <a:solidFill>
            <a:srgbClr val="FFFF79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flipH="1">
            <a:off x="2836863" y="1201738"/>
            <a:ext cx="833437" cy="280987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Пятно 2 11"/>
          <p:cNvSpPr/>
          <p:nvPr/>
        </p:nvSpPr>
        <p:spPr>
          <a:xfrm>
            <a:off x="5006975" y="1133475"/>
            <a:ext cx="574675" cy="37782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088606"/>
              </p:ext>
            </p:extLst>
          </p:nvPr>
        </p:nvGraphicFramePr>
        <p:xfrm>
          <a:off x="511081" y="1778235"/>
          <a:ext cx="7895728" cy="3211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952"/>
                <a:gridCol w="216024"/>
                <a:gridCol w="792088"/>
                <a:gridCol w="216024"/>
                <a:gridCol w="720080"/>
                <a:gridCol w="216024"/>
                <a:gridCol w="864096"/>
                <a:gridCol w="216024"/>
                <a:gridCol w="792088"/>
                <a:gridCol w="216024"/>
                <a:gridCol w="720080"/>
                <a:gridCol w="216024"/>
                <a:gridCol w="845550"/>
                <a:gridCol w="162562"/>
                <a:gridCol w="792088"/>
              </a:tblGrid>
              <a:tr h="29326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10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11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12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13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14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15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16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17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417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Родите-ли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Курато-ры</a:t>
                      </a:r>
                      <a:endParaRPr lang="ru-RU" sz="1200" b="0" i="1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Курато-ры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Курато-ры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Курато-ры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Курато-ры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endParaRPr lang="ru-RU" sz="12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Курато-ры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Курато-ры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95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Сдают протоколы и явочный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лист зам директора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488821">
                <a:tc>
                  <a:txBody>
                    <a:bodyPr/>
                    <a:lstStyle/>
                    <a:p>
                      <a:pPr algn="ctr"/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Предлагают  куратор-</a:t>
                      </a:r>
                      <a:r>
                        <a:rPr lang="ru-RU" sz="1000" b="0" baseline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ам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скорректировать даты проведения </a:t>
                      </a:r>
                      <a:r>
                        <a:rPr lang="ru-RU" sz="1000" b="0" baseline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род.собрания</a:t>
                      </a:r>
                      <a:endParaRPr lang="ru-RU" sz="1000" b="0" baseline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Сообщают обучающимся и родителям об окончательной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дате род. собрания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Проводят родительское собр.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Назначают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дополни-тельную</a:t>
                      </a:r>
                    </a:p>
                    <a:p>
                      <a:pPr algn="ctr"/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дату проведения  для отсутствующих родите-лей на собрании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Корректирует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дату проведения собрания в учебной группе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Собирают подписи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родителей в протокол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Формируют окончательный вариант протокола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15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120 – 160 мин</a:t>
                      </a:r>
                    </a:p>
                    <a:p>
                      <a:pPr marL="0" indent="0" algn="ctr">
                        <a:buNone/>
                      </a:pPr>
                      <a:endParaRPr lang="ru-RU" sz="10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30 -45 мин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60 -90  мин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20 -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мин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15 – 20 мин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120 - 180 мин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60 – 90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мин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15 - 20 мин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677338"/>
              </p:ext>
            </p:extLst>
          </p:nvPr>
        </p:nvGraphicFramePr>
        <p:xfrm>
          <a:off x="336550" y="1504950"/>
          <a:ext cx="6096000" cy="280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/>
              </a:tblGrid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Как есть  03.11.2022г.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09" marB="34209"/>
                </a:tc>
              </a:tr>
            </a:tbl>
          </a:graphicData>
        </a:graphic>
      </p:graphicFrame>
      <p:sp>
        <p:nvSpPr>
          <p:cNvPr id="18" name="Пятно 2 17"/>
          <p:cNvSpPr/>
          <p:nvPr/>
        </p:nvSpPr>
        <p:spPr>
          <a:xfrm>
            <a:off x="680244" y="1926010"/>
            <a:ext cx="407035" cy="312419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1339260" y="3371693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5389563" y="3370899"/>
            <a:ext cx="192087" cy="246062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6316176" y="3371693"/>
            <a:ext cx="192088" cy="246062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7380202" y="3369937"/>
            <a:ext cx="192087" cy="246062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3274378" y="3370105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4363695" y="3370105"/>
            <a:ext cx="190500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565192"/>
              </p:ext>
            </p:extLst>
          </p:nvPr>
        </p:nvGraphicFramePr>
        <p:xfrm>
          <a:off x="335419" y="5085184"/>
          <a:ext cx="7934141" cy="172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522"/>
                <a:gridCol w="7610619"/>
              </a:tblGrid>
              <a:tr h="163128">
                <a:tc gridSpan="2"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Перечень потерь/проблем</a:t>
                      </a:r>
                      <a:endParaRPr lang="ru-RU" sz="800" b="1" dirty="0">
                        <a:solidFill>
                          <a:srgbClr val="0070C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3128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ru-RU" sz="800" dirty="0" smtClean="0">
                          <a:latin typeface="+mn-lt"/>
                          <a:cs typeface="Times New Roman" panose="02020603050405020304" pitchFamily="18" charset="0"/>
                        </a:rPr>
                        <a:t>1.</a:t>
                      </a:r>
                      <a:endParaRPr lang="ru-RU" sz="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Лишнее перемещение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128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ru-RU" sz="800" dirty="0" smtClean="0">
                          <a:latin typeface="+mn-lt"/>
                          <a:cs typeface="Times New Roman" panose="02020603050405020304" pitchFamily="18" charset="0"/>
                        </a:rPr>
                        <a:t>2.</a:t>
                      </a:r>
                      <a:endParaRPr lang="ru-RU" sz="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потери при получении задания у замдиректора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128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ru-RU" sz="800" dirty="0" smtClean="0">
                          <a:latin typeface="+mn-lt"/>
                          <a:cs typeface="Times New Roman" panose="02020603050405020304" pitchFamily="18" charset="0"/>
                        </a:rPr>
                        <a:t>3.</a:t>
                      </a:r>
                      <a:endParaRPr lang="ru-RU" sz="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 потери при получении формы отчета и журнала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128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ru-RU" sz="800" dirty="0" smtClean="0">
                          <a:latin typeface="+mn-lt"/>
                          <a:cs typeface="Times New Roman" panose="02020603050405020304" pitchFamily="18" charset="0"/>
                        </a:rPr>
                        <a:t>4.</a:t>
                      </a:r>
                      <a:endParaRPr lang="ru-RU" sz="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 потери  по причине допущенных ошибок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128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ru-RU" sz="800" dirty="0" smtClean="0"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 потери  по причине возврата на доработку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128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ru-RU" sz="800" dirty="0" smtClean="0"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Расход бумаги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128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ru-RU" sz="800" dirty="0" smtClean="0"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 потери  при корректировке отчета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128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lang="ru-RU" sz="800" dirty="0" smtClean="0">
                          <a:latin typeface="+mn-lt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 потери  при ожидании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секретаря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59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ВПП (время протекания процесса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–  </a:t>
                      </a:r>
                      <a:r>
                        <a:rPr lang="ru-RU" sz="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785 – 1170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Выгнутая вверх стрелка 29"/>
          <p:cNvSpPr/>
          <p:nvPr/>
        </p:nvSpPr>
        <p:spPr>
          <a:xfrm flipH="1">
            <a:off x="5538052" y="1439863"/>
            <a:ext cx="1208880" cy="332739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335419" y="90273"/>
            <a:ext cx="8629069" cy="575079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464646"/>
                </a:solidFill>
              </a:rPr>
              <a:t>Проект </a:t>
            </a:r>
            <a:r>
              <a:rPr lang="ru-RU" sz="1600" kern="0" dirty="0">
                <a:solidFill>
                  <a:prstClr val="black"/>
                </a:solidFill>
              </a:rPr>
              <a:t>«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Оптимизация процесса оформления протокола родительского собрания при дистанционном проведении</a:t>
            </a:r>
            <a:r>
              <a:rPr lang="ru-RU" sz="1600" dirty="0"/>
              <a:t>»</a:t>
            </a:r>
            <a:r>
              <a:rPr lang="ru-RU" sz="1600" kern="0" dirty="0">
                <a:solidFill>
                  <a:prstClr val="black"/>
                </a:solidFill>
              </a:rPr>
              <a:t> </a:t>
            </a:r>
            <a:endParaRPr lang="ru-RU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179512" y="3349466"/>
            <a:ext cx="3118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8427942" y="3250652"/>
            <a:ext cx="30969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2269" y="2895921"/>
            <a:ext cx="124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ВХОД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65626" y="2878297"/>
            <a:ext cx="144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ВЫХОД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3" name="Пятно 2 32"/>
          <p:cNvSpPr/>
          <p:nvPr/>
        </p:nvSpPr>
        <p:spPr>
          <a:xfrm>
            <a:off x="3861509" y="1994670"/>
            <a:ext cx="301877" cy="314253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 smtClean="0">
                <a:solidFill>
                  <a:prstClr val="white"/>
                </a:solidFill>
              </a:rPr>
              <a:t>9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2368450" y="3349466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4" name="Пятно 2 33"/>
          <p:cNvSpPr/>
          <p:nvPr/>
        </p:nvSpPr>
        <p:spPr>
          <a:xfrm>
            <a:off x="4643264" y="1816831"/>
            <a:ext cx="727422" cy="335120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800" dirty="0" smtClean="0">
                <a:solidFill>
                  <a:prstClr val="white"/>
                </a:solidFill>
              </a:rPr>
              <a:t>10</a:t>
            </a:r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35" name="Пятно 2 34"/>
          <p:cNvSpPr/>
          <p:nvPr/>
        </p:nvSpPr>
        <p:spPr>
          <a:xfrm>
            <a:off x="6396236" y="1816831"/>
            <a:ext cx="768052" cy="355678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800" dirty="0" smtClean="0">
                <a:solidFill>
                  <a:prstClr val="white"/>
                </a:solidFill>
              </a:rPr>
              <a:t>11</a:t>
            </a:r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36" name="Пятно 2 35"/>
          <p:cNvSpPr/>
          <p:nvPr/>
        </p:nvSpPr>
        <p:spPr>
          <a:xfrm>
            <a:off x="2162617" y="2112038"/>
            <a:ext cx="301877" cy="314253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 smtClean="0">
                <a:solidFill>
                  <a:prstClr val="white"/>
                </a:solidFill>
              </a:rPr>
              <a:t>8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9813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772816"/>
            <a:ext cx="8686800" cy="5508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/>
              <a:t>Пирамида проблем</a:t>
            </a:r>
            <a:endParaRPr lang="ru-RU" sz="24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1520" y="332656"/>
            <a:ext cx="9022794" cy="648072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endParaRPr lang="ru-RU" sz="2000" dirty="0" smtClean="0">
              <a:solidFill>
                <a:srgbClr val="464646"/>
              </a:solidFill>
            </a:endParaRPr>
          </a:p>
          <a:p>
            <a:pPr>
              <a:defRPr/>
            </a:pPr>
            <a:endParaRPr lang="ru-RU" sz="2000" dirty="0">
              <a:solidFill>
                <a:srgbClr val="464646"/>
              </a:solidFill>
            </a:endParaRPr>
          </a:p>
          <a:p>
            <a:pPr>
              <a:defRPr/>
            </a:pPr>
            <a:endParaRPr lang="ru-RU" sz="2000" dirty="0" smtClean="0">
              <a:solidFill>
                <a:srgbClr val="464646"/>
              </a:solidFill>
            </a:endParaRPr>
          </a:p>
          <a:p>
            <a:pPr>
              <a:defRPr/>
            </a:pPr>
            <a:r>
              <a:rPr lang="ru-RU" sz="2000" cap="none" dirty="0" smtClean="0">
                <a:solidFill>
                  <a:srgbClr val="464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sz="2000" kern="0" dirty="0">
                <a:solidFill>
                  <a:prstClr val="black"/>
                </a:solidFill>
              </a:rPr>
              <a:t>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Оптимизация процесса оформления протокола родительского собрания при дистанционном проведении</a:t>
            </a:r>
            <a:r>
              <a:rPr lang="ru-RU" sz="2000" dirty="0"/>
              <a:t>»</a:t>
            </a:r>
            <a:r>
              <a:rPr lang="ru-RU" sz="2000" kern="0" dirty="0">
                <a:solidFill>
                  <a:prstClr val="black"/>
                </a:solidFill>
              </a:rPr>
              <a:t> </a:t>
            </a:r>
            <a:endParaRPr lang="ru-RU" sz="2000" dirty="0" smtClean="0">
              <a:solidFill>
                <a:srgbClr val="464646"/>
              </a:solidFill>
            </a:endParaRPr>
          </a:p>
          <a:p>
            <a:pPr>
              <a:defRPr/>
            </a:pPr>
            <a:endParaRPr lang="ru-RU" sz="2000" dirty="0" smtClean="0">
              <a:solidFill>
                <a:srgbClr val="464646"/>
              </a:solidFill>
            </a:endParaRPr>
          </a:p>
          <a:p>
            <a:pPr>
              <a:defRPr/>
            </a:pPr>
            <a:r>
              <a:rPr lang="ru-RU" sz="2000" dirty="0" smtClean="0">
                <a:solidFill>
                  <a:srgbClr val="464646"/>
                </a:solidFill>
              </a:rPr>
              <a:t>Введение в предметную область (описание ситуации «как есть»)</a:t>
            </a:r>
            <a:br>
              <a:rPr lang="ru-RU" sz="2000" dirty="0" smtClean="0">
                <a:solidFill>
                  <a:srgbClr val="464646"/>
                </a:solidFill>
              </a:rPr>
            </a:br>
            <a:endParaRPr lang="ru-RU" sz="2000" dirty="0">
              <a:solidFill>
                <a:srgbClr val="464646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1928813" y="2428875"/>
            <a:ext cx="1928812" cy="1500188"/>
          </a:xfrm>
          <a:prstGeom prst="triangle">
            <a:avLst>
              <a:gd name="adj" fmla="val 49662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Трапеция 8"/>
          <p:cNvSpPr/>
          <p:nvPr/>
        </p:nvSpPr>
        <p:spPr>
          <a:xfrm>
            <a:off x="1357313" y="4000500"/>
            <a:ext cx="3071812" cy="857250"/>
          </a:xfrm>
          <a:prstGeom prst="trapezoid">
            <a:avLst>
              <a:gd name="adj" fmla="val 5963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>
              <a:ln w="18000">
                <a:solidFill>
                  <a:srgbClr val="DA1F28">
                    <a:satMod val="140000"/>
                  </a:srgb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Трапеция 9"/>
          <p:cNvSpPr/>
          <p:nvPr/>
        </p:nvSpPr>
        <p:spPr>
          <a:xfrm>
            <a:off x="571500" y="4929188"/>
            <a:ext cx="4643438" cy="1214437"/>
          </a:xfrm>
          <a:prstGeom prst="trapezoid">
            <a:avLst>
              <a:gd name="adj" fmla="val 61229"/>
            </a:avLst>
          </a:prstGeom>
          <a:solidFill>
            <a:srgbClr val="5C7A5C"/>
          </a:solidFill>
          <a:ln>
            <a:solidFill>
              <a:srgbClr val="5C7A5C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367" name="TextBox 10"/>
          <p:cNvSpPr txBox="1">
            <a:spLocks noChangeArrowheads="1"/>
          </p:cNvSpPr>
          <p:nvPr/>
        </p:nvSpPr>
        <p:spPr bwMode="auto">
          <a:xfrm>
            <a:off x="1500188" y="5214938"/>
            <a:ext cx="2643187" cy="307975"/>
          </a:xfrm>
          <a:prstGeom prst="rect">
            <a:avLst/>
          </a:prstGeom>
          <a:noFill/>
          <a:ln w="9525">
            <a:solidFill>
              <a:srgbClr val="5C7A5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panose="020B0604020202020204" pitchFamily="34" charset="0"/>
              </a:rPr>
              <a:t>Уровень ПОО</a:t>
            </a:r>
          </a:p>
        </p:txBody>
      </p:sp>
      <p:sp>
        <p:nvSpPr>
          <p:cNvPr id="15368" name="TextBox 11"/>
          <p:cNvSpPr txBox="1">
            <a:spLocks noChangeArrowheads="1"/>
          </p:cNvSpPr>
          <p:nvPr/>
        </p:nvSpPr>
        <p:spPr bwMode="auto">
          <a:xfrm>
            <a:off x="1785938" y="4071938"/>
            <a:ext cx="1857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уровень</a:t>
            </a:r>
          </a:p>
        </p:txBody>
      </p:sp>
      <p:sp>
        <p:nvSpPr>
          <p:cNvPr id="15369" name="TextBox 12"/>
          <p:cNvSpPr txBox="1">
            <a:spLocks noChangeArrowheads="1"/>
          </p:cNvSpPr>
          <p:nvPr/>
        </p:nvSpPr>
        <p:spPr bwMode="auto">
          <a:xfrm>
            <a:off x="2143125" y="3286125"/>
            <a:ext cx="1357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уровень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4583131"/>
            <a:ext cx="4364037" cy="2246769"/>
          </a:xfrm>
          <a:prstGeom prst="rect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t" hangingPunct="1"/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Лишнее перемещение</a:t>
            </a:r>
          </a:p>
          <a:p>
            <a:pPr eaLnBrk="1" fontAlgn="t" hangingPunct="1"/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Временные потери при получении задания у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заместителя директора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t" hangingPunct="1"/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Временные потери при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анализе тематики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родительского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собрания</a:t>
            </a:r>
          </a:p>
          <a:p>
            <a:pPr eaLnBrk="1" fontAlgn="t" hangingPunct="1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Временные потери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согласовании предложений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даты проведения собрания с администрацией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техникума.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t" hangingPunct="1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Временные потери  по причине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дополнительного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нформирования родителей.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t" hangingPunct="1"/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Расход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бумаги.</a:t>
            </a:r>
          </a:p>
          <a:p>
            <a:pPr eaLnBrk="1" fontAlgn="t" hangingPunct="1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тонера.</a:t>
            </a:r>
          </a:p>
          <a:p>
            <a:pPr eaLnBrk="1" fontAlgn="t" hangingPunct="1"/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Временные потери  при корректировке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даты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проведения собрания в учебной группе</a:t>
            </a:r>
          </a:p>
          <a:p>
            <a:pPr eaLnBrk="1" fontAlgn="t" hangingPunct="1"/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Временные потери  при ожидании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сведений от родителей.</a:t>
            </a:r>
          </a:p>
          <a:p>
            <a:pPr eaLnBrk="1" fontAlgn="t" hangingPunct="1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Временные потери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дополнительных индивидуальных встречах с  отсутствующими на собрании родителями.</a:t>
            </a:r>
          </a:p>
        </p:txBody>
      </p:sp>
    </p:spTree>
    <p:extLst>
      <p:ext uri="{BB962C8B-B14F-4D97-AF65-F5344CB8AC3E}">
        <p14:creationId xmlns:p14="http://schemas.microsoft.com/office/powerpoint/2010/main" val="1147858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155" y="620688"/>
            <a:ext cx="8319317" cy="3730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/>
              <a:t>Карта Идеального состояния на 03.11.2022 </a:t>
            </a:r>
            <a:r>
              <a:rPr lang="ru-RU" sz="2000" dirty="0" smtClean="0"/>
              <a:t>г.</a:t>
            </a:r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491326" y="1273444"/>
          <a:ext cx="7886700" cy="6903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6707"/>
                <a:gridCol w="2034650"/>
                <a:gridCol w="640588"/>
                <a:gridCol w="4684755"/>
              </a:tblGrid>
              <a:tr h="23010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</a:tr>
              <a:tr h="23010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шага процесса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Доработка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Потери/проблемы</a:t>
                      </a:r>
                    </a:p>
                  </a:txBody>
                  <a:tcPr marL="68580" marR="68580" marT="34293" marB="34293"/>
                </a:tc>
              </a:tr>
              <a:tr h="23010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0688" y="1382713"/>
            <a:ext cx="519112" cy="123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0688" y="1508125"/>
            <a:ext cx="519112" cy="123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0688" y="1611313"/>
            <a:ext cx="519112" cy="161925"/>
          </a:xfrm>
          <a:prstGeom prst="rect">
            <a:avLst/>
          </a:prstGeom>
          <a:solidFill>
            <a:srgbClr val="FFFF79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flipH="1">
            <a:off x="3132138" y="1444625"/>
            <a:ext cx="577850" cy="328613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Пятно 2 11"/>
          <p:cNvSpPr/>
          <p:nvPr/>
        </p:nvSpPr>
        <p:spPr>
          <a:xfrm>
            <a:off x="4932363" y="1382713"/>
            <a:ext cx="647700" cy="39052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4282" y="5572140"/>
            <a:ext cx="6373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ВПП (время протекания процесса)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85 – 125 мин  (89% - 90%)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016769"/>
              </p:ext>
            </p:extLst>
          </p:nvPr>
        </p:nvGraphicFramePr>
        <p:xfrm>
          <a:off x="1608143" y="2043822"/>
          <a:ext cx="3324219" cy="3190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51"/>
                <a:gridCol w="831055"/>
                <a:gridCol w="226651"/>
                <a:gridCol w="755505"/>
                <a:gridCol w="226651"/>
                <a:gridCol w="831055"/>
                <a:gridCol w="226651"/>
              </a:tblGrid>
              <a:tr h="228134">
                <a:tc rowSpan="4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Шаг 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9954"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Зам.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1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Директо-ра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Кураторы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Кураторы 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872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Дает  задание провести родитель-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ское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собрание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Проводят и собирают подписи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родителей в протокол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Сдают протоколы и явочный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лист зам директора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134">
                <a:tc vMerge="1">
                  <a:txBody>
                    <a:bodyPr/>
                    <a:lstStyle/>
                    <a:p>
                      <a:endParaRPr lang="ru-RU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10– 15 мин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60 - 90 мин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15- 20 мин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3" name="Стрелка вправо 22"/>
          <p:cNvSpPr/>
          <p:nvPr/>
        </p:nvSpPr>
        <p:spPr>
          <a:xfrm>
            <a:off x="2722844" y="3566666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3690456" y="3596811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214282" y="116632"/>
            <a:ext cx="8678198" cy="373062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464646"/>
                </a:solidFill>
              </a:rPr>
              <a:t>Проект </a:t>
            </a:r>
            <a:r>
              <a:rPr lang="ru-RU" sz="1600" kern="0" dirty="0">
                <a:solidFill>
                  <a:prstClr val="black"/>
                </a:solidFill>
              </a:rPr>
              <a:t>«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Оптимизация процесса оформления протокола родительского собрания при дистанционном проведении</a:t>
            </a:r>
            <a:r>
              <a:rPr lang="ru-RU" sz="1600" dirty="0"/>
              <a:t>»</a:t>
            </a:r>
            <a:r>
              <a:rPr lang="ru-RU" sz="1600" kern="0" dirty="0">
                <a:solidFill>
                  <a:prstClr val="black"/>
                </a:solidFill>
              </a:rPr>
              <a:t> </a:t>
            </a:r>
            <a:endParaRPr lang="ru-RU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939799" y="3455703"/>
            <a:ext cx="62623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5023305" y="3455703"/>
            <a:ext cx="55675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947" y="3138343"/>
            <a:ext cx="288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ВХОД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063" y="3075652"/>
            <a:ext cx="1962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ВЫХОД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579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784556"/>
              </p:ext>
            </p:extLst>
          </p:nvPr>
        </p:nvGraphicFramePr>
        <p:xfrm>
          <a:off x="363538" y="1268413"/>
          <a:ext cx="4176464" cy="4023126"/>
        </p:xfrm>
        <a:graphic>
          <a:graphicData uri="http://schemas.openxmlformats.org/drawingml/2006/table">
            <a:tbl>
              <a:tblPr firstRow="1" bandRow="1"/>
              <a:tblGrid>
                <a:gridCol w="251158"/>
                <a:gridCol w="3205226"/>
                <a:gridCol w="720080"/>
              </a:tblGrid>
              <a:tr h="435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66" marR="51466" marT="25734" marB="25734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Проблема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66" marR="51466" marT="25734" marB="25734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Время, мин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7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6" marR="51466" marT="25734" marB="25734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Временные потери при получении задания у заместителя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иректора , 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анализе тематики  родительского собрания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-30</a:t>
                      </a:r>
                      <a:endParaRPr lang="ru-RU" sz="10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7356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6" marR="51466" marT="25734" marB="25734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Временные потери при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информировании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обучающихся и родителей о дате проведения родительского собрания,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сообщении заместителю директора о дате проведения родительского собрания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125-190</a:t>
                      </a:r>
                      <a:endParaRPr lang="ru-RU" sz="10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3747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6" marR="51466" marT="25734" marB="25734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Временные потери  при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сверке и согласовании данных по дате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проведения собрания с администрацией техникума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100-125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187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6" marR="51466" marT="25734" marB="25734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Лишние перемещения.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100 -180</a:t>
                      </a:r>
                      <a:endParaRPr lang="ru-RU" sz="10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2526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6" marR="51466" marT="25734" marB="25734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Временные потери при корректировке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даты проведения собрания в учебной группе с родителями и обучающимися </a:t>
                      </a:r>
                      <a:endParaRPr lang="ru-RU" sz="10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150-205</a:t>
                      </a:r>
                    </a:p>
                    <a:p>
                      <a:pPr algn="ctr"/>
                      <a:endParaRPr lang="ru-RU" sz="1000" dirty="0" smtClean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2240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19191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6" marR="51466" marT="25734" marB="25734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Временные потери  при проведении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родительского собрания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95-150</a:t>
                      </a:r>
                    </a:p>
                    <a:p>
                      <a:pPr algn="ctr"/>
                      <a:endParaRPr lang="ru-RU" sz="1000" dirty="0" smtClean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6" marR="51466" marT="25734" marB="25734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Временные потери  при формировании протокола родительского собрания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195 - 290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1449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66" marR="51466" marT="25734" marB="25734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785 - 1170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627952"/>
              </p:ext>
            </p:extLst>
          </p:nvPr>
        </p:nvGraphicFramePr>
        <p:xfrm>
          <a:off x="4788024" y="1268760"/>
          <a:ext cx="3816425" cy="4070061"/>
        </p:xfrm>
        <a:graphic>
          <a:graphicData uri="http://schemas.openxmlformats.org/drawingml/2006/table">
            <a:tbl>
              <a:tblPr/>
              <a:tblGrid>
                <a:gridCol w="252949"/>
                <a:gridCol w="2900732"/>
                <a:gridCol w="662744"/>
              </a:tblGrid>
              <a:tr h="3987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Проблема</a:t>
                      </a: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Время, мин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4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7.Временные потери  при формировании протокола родительского собрания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195 - 290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33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5.Временные потери при корректировке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даты проведения собрания в учебной группе с родителями и обучающимися </a:t>
                      </a:r>
                      <a:endParaRPr lang="ru-RU" sz="10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150-205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22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2. Временные потери при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информировании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обучающихся и родителей о дате проведения родительского собрания,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сообщении заместителю директора о дате проведения родительского собрания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125-190</a:t>
                      </a:r>
                      <a:endParaRPr lang="ru-RU" sz="10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338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4. Лишние перемещения.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100 -180</a:t>
                      </a:r>
                      <a:endParaRPr lang="ru-RU" sz="10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338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3. Временные потери  при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сверке и согласовании данных по дате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проведения собрания с администрацией техникума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100-125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301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6. Временные потери  при проведении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родительского собрания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95-150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338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1. Временные потери при получении задания у заместителя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иректора , 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анализе тематики  родительского собрания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-30</a:t>
                      </a:r>
                      <a:endParaRPr lang="ru-RU" sz="10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785 - 1170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8165" name="TextBox 5"/>
          <p:cNvSpPr txBox="1">
            <a:spLocks noChangeArrowheads="1"/>
          </p:cNvSpPr>
          <p:nvPr/>
        </p:nvSpPr>
        <p:spPr bwMode="auto">
          <a:xfrm>
            <a:off x="582613" y="719138"/>
            <a:ext cx="2717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t>Выявленные проблемы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72807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464646"/>
                </a:solidFill>
              </a:rPr>
              <a:t>Проект </a:t>
            </a:r>
            <a:r>
              <a:rPr lang="ru-RU" kern="0" dirty="0">
                <a:solidFill>
                  <a:prstClr val="black"/>
                </a:solidFill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Оптимизация процесса оформления протокола родительского собрания при дистанционном проведении</a:t>
            </a:r>
            <a:r>
              <a:rPr lang="ru-RU" dirty="0"/>
              <a:t>»</a:t>
            </a:r>
            <a:r>
              <a:rPr lang="ru-RU" kern="0" dirty="0">
                <a:solidFill>
                  <a:prstClr val="black"/>
                </a:solidFill>
              </a:rPr>
              <a:t> 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35553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6868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Анализ проблем, разработка решений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79498"/>
              </p:ext>
            </p:extLst>
          </p:nvPr>
        </p:nvGraphicFramePr>
        <p:xfrm>
          <a:off x="179512" y="692696"/>
          <a:ext cx="8784975" cy="5985472"/>
        </p:xfrm>
        <a:graphic>
          <a:graphicData uri="http://schemas.openxmlformats.org/drawingml/2006/table">
            <a:tbl>
              <a:tblPr/>
              <a:tblGrid>
                <a:gridCol w="360040"/>
                <a:gridCol w="2736304"/>
                <a:gridCol w="2951710"/>
                <a:gridCol w="2736921"/>
              </a:tblGrid>
              <a:tr h="4750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№ п/п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Проблемы*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Первопричины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Решения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32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 бумаги, тонера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Необходимость печати  протокола родительского собрания для кураторов учебных групп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Создание протокола родительского собрания в </a:t>
                      </a: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электронном виде.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787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Затраты времени на распечатку  бумажной формы протокола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Распечатка  протоколов для 19 групп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Создание протокола родительского собрания в </a:t>
                      </a: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электронном виде.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70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Временные потери при получении задания у заместителя директора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Необходимость печати  протокола родительского собрания для кураторов учебных групп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Создание протокола родительского собрания в </a:t>
                      </a: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электронном виде.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778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Временные потери при  анализе тематики родительского собрания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Необходимость печати сценария родительского собрания</a:t>
                      </a:r>
                      <a:endParaRPr kumimoji="0" lang="ru-RU" alt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СОК проведения родительского собрания.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Временные потери при согласовании предложений даты проведения собрания с администрацией техникума.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Необходимость сверять данные журналов учебных занятий и данных внесенных в сводную ведомость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Создание протокола родительского собрания в </a:t>
                      </a: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электронном виде.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075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6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Временные потери  при корректировке  даты проведения собрания в учебной группе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Человеческий фактор (невозможность родителей собраться в предполагаемую дату)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Создание протокола родительского собрания в </a:t>
                      </a: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электронном виде.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63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Лишние перемещения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СОК проведения родительского собрания.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8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Временные потери  при ожидании сведений от родителей.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Создание протокола родительского собрания в </a:t>
                      </a: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электронном виде.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9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Временные потери при дополнительных индивидуальных встречах с  отсутствующими на собрании родителями.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Создание протокола родительского собрания в </a:t>
                      </a: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электронном виде.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154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FE8CFC5-42E6-462F-9AED-831501801C5E}" type="slidenum">
              <a:rPr lang="ru-RU" altLang="ru-RU" sz="1400" smtClean="0">
                <a:solidFill>
                  <a:srgbClr val="268EA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ru-RU" altLang="ru-RU" sz="1400" smtClean="0">
              <a:solidFill>
                <a:srgbClr val="268E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21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88" y="205315"/>
            <a:ext cx="7886700" cy="3730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/>
              <a:t>Карта целевого состояния</a:t>
            </a:r>
            <a:endParaRPr lang="ru-RU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976010"/>
              </p:ext>
            </p:extLst>
          </p:nvPr>
        </p:nvGraphicFramePr>
        <p:xfrm>
          <a:off x="491326" y="1273444"/>
          <a:ext cx="7886700" cy="6903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6707"/>
                <a:gridCol w="2034650"/>
                <a:gridCol w="640588"/>
                <a:gridCol w="4684755"/>
              </a:tblGrid>
              <a:tr h="23010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</a:tr>
              <a:tr h="23010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шага процесса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Доработка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Потери/проблемы</a:t>
                      </a:r>
                    </a:p>
                  </a:txBody>
                  <a:tcPr marL="68580" marR="68580" marT="34293" marB="34293"/>
                </a:tc>
              </a:tr>
              <a:tr h="23010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0688" y="1382713"/>
            <a:ext cx="519112" cy="123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0688" y="1508125"/>
            <a:ext cx="519112" cy="123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0688" y="1611313"/>
            <a:ext cx="519112" cy="161925"/>
          </a:xfrm>
          <a:prstGeom prst="rect">
            <a:avLst/>
          </a:prstGeom>
          <a:solidFill>
            <a:srgbClr val="FFFF79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flipH="1">
            <a:off x="3132138" y="1444625"/>
            <a:ext cx="577850" cy="328613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Пятно 2 11"/>
          <p:cNvSpPr/>
          <p:nvPr/>
        </p:nvSpPr>
        <p:spPr>
          <a:xfrm>
            <a:off x="4932363" y="1382713"/>
            <a:ext cx="647700" cy="39052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616883"/>
              </p:ext>
            </p:extLst>
          </p:nvPr>
        </p:nvGraphicFramePr>
        <p:xfrm>
          <a:off x="420688" y="1955800"/>
          <a:ext cx="6096000" cy="282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/>
              </a:tblGrid>
              <a:tr h="28257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будет   11.11.2022 г.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402" marB="34402"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30020"/>
              </p:ext>
            </p:extLst>
          </p:nvPr>
        </p:nvGraphicFramePr>
        <p:xfrm>
          <a:off x="6516216" y="4873777"/>
          <a:ext cx="2132840" cy="1279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865"/>
                <a:gridCol w="164464"/>
                <a:gridCol w="364170"/>
                <a:gridCol w="162560"/>
                <a:gridCol w="369927"/>
                <a:gridCol w="369927"/>
                <a:gridCol w="369927"/>
              </a:tblGrid>
              <a:tr h="57144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Шаг 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Шаг 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Крест 2"/>
          <p:cNvSpPr/>
          <p:nvPr/>
        </p:nvSpPr>
        <p:spPr>
          <a:xfrm rot="2637252">
            <a:off x="6770679" y="5172883"/>
            <a:ext cx="798513" cy="798513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1" name="Крест 30"/>
          <p:cNvSpPr/>
          <p:nvPr/>
        </p:nvSpPr>
        <p:spPr>
          <a:xfrm rot="2637252">
            <a:off x="7335220" y="5098440"/>
            <a:ext cx="798513" cy="798513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24" name="Крест 23"/>
          <p:cNvSpPr/>
          <p:nvPr/>
        </p:nvSpPr>
        <p:spPr>
          <a:xfrm rot="2637252">
            <a:off x="8224712" y="5106451"/>
            <a:ext cx="798513" cy="798513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2065" y="6136680"/>
            <a:ext cx="6159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ВПП (время протекания процесса)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205 – 305 мин (73% - 74%)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584643"/>
              </p:ext>
            </p:extLst>
          </p:nvPr>
        </p:nvGraphicFramePr>
        <p:xfrm>
          <a:off x="1566027" y="2339406"/>
          <a:ext cx="4856806" cy="3040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007"/>
                <a:gridCol w="861691"/>
                <a:gridCol w="235007"/>
                <a:gridCol w="855800"/>
                <a:gridCol w="162562"/>
                <a:gridCol w="235007"/>
                <a:gridCol w="940027"/>
                <a:gridCol w="235007"/>
                <a:gridCol w="861691"/>
                <a:gridCol w="235007"/>
              </a:tblGrid>
              <a:tr h="225609">
                <a:tc rowSpan="4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Шаг 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1907"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Замести-</a:t>
                      </a:r>
                      <a:r>
                        <a:rPr lang="ru-RU" sz="1200" b="0" i="1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тель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д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иректора 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Кураторы </a:t>
                      </a:r>
                    </a:p>
                    <a:p>
                      <a:pPr algn="ct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Кураторы </a:t>
                      </a:r>
                    </a:p>
                    <a:p>
                      <a:pPr algn="ct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Кураторы 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741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Дает  задание провести родитель-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ское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собрание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Информируют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обучаю-</a:t>
                      </a:r>
                      <a:r>
                        <a:rPr lang="ru-RU" sz="1000" b="0" baseline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щихся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и родителей о дате проведения род. собрания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Проводят родительское собрание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в режиме ВКС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и собирают подписи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родителей в протокол</a:t>
                      </a:r>
                    </a:p>
                    <a:p>
                      <a:pPr algn="ctr"/>
                      <a:endParaRPr lang="ru-RU" sz="1000" b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Сдают протоколы и явочный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лист зам директора в электронном виде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66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10 – 15 мин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120 -180  мин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60 -90  мин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15- 20 мин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Стрелка вправо 22"/>
          <p:cNvSpPr/>
          <p:nvPr/>
        </p:nvSpPr>
        <p:spPr>
          <a:xfrm>
            <a:off x="2723827" y="3738507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3923928" y="3769603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5076055" y="3816510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491326" y="606681"/>
            <a:ext cx="8329146" cy="373062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464646"/>
                </a:solidFill>
              </a:rPr>
              <a:t>Проект </a:t>
            </a:r>
            <a:r>
              <a:rPr lang="ru-RU" sz="1600" kern="0" dirty="0">
                <a:solidFill>
                  <a:prstClr val="black"/>
                </a:solidFill>
              </a:rPr>
              <a:t>«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Оптимизация процесса оформления протокола родительского собрания при дистанционном проведении</a:t>
            </a:r>
            <a:r>
              <a:rPr lang="ru-RU" sz="1600" dirty="0"/>
              <a:t>»</a:t>
            </a:r>
            <a:r>
              <a:rPr lang="ru-RU" sz="1600" kern="0" dirty="0">
                <a:solidFill>
                  <a:prstClr val="black"/>
                </a:solidFill>
              </a:rPr>
              <a:t> </a:t>
            </a:r>
            <a:endParaRPr lang="ru-RU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939799" y="3455703"/>
            <a:ext cx="62623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6651006" y="3496191"/>
            <a:ext cx="55675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93947" y="3138343"/>
            <a:ext cx="288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ВХОД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207764" y="3020307"/>
            <a:ext cx="2205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29" name="Крест 28"/>
          <p:cNvSpPr/>
          <p:nvPr/>
        </p:nvSpPr>
        <p:spPr>
          <a:xfrm rot="2637252">
            <a:off x="6301957" y="5172884"/>
            <a:ext cx="798513" cy="798513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0" name="Крест 29"/>
          <p:cNvSpPr/>
          <p:nvPr/>
        </p:nvSpPr>
        <p:spPr>
          <a:xfrm rot="2637252">
            <a:off x="7755578" y="5192373"/>
            <a:ext cx="798513" cy="798513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28890</TotalTime>
  <Words>1980</Words>
  <Application>Microsoft Office PowerPoint</Application>
  <PresentationFormat>Экран (4:3)</PresentationFormat>
  <Paragraphs>576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Трек</vt:lpstr>
      <vt:lpstr>1_Трек</vt:lpstr>
      <vt:lpstr>2_Трек</vt:lpstr>
      <vt:lpstr>3_Трек</vt:lpstr>
      <vt:lpstr>1_Тема Office</vt:lpstr>
      <vt:lpstr>2_Тема Office</vt:lpstr>
      <vt:lpstr>Презентация бережливого проекта Оптимизация процесса оформления протокола родительского собрания при дистанционном проведении </vt:lpstr>
      <vt:lpstr>Презентация PowerPoint</vt:lpstr>
      <vt:lpstr>Карта текущего состояния</vt:lpstr>
      <vt:lpstr>Карта текущего состояния</vt:lpstr>
      <vt:lpstr>Пирамида проблем</vt:lpstr>
      <vt:lpstr>Карта Идеального состояния на 03.11.2022 г.</vt:lpstr>
      <vt:lpstr>Презентация PowerPoint</vt:lpstr>
      <vt:lpstr>Анализ проблем, разработка решений </vt:lpstr>
      <vt:lpstr>Карта целевого состояния</vt:lpstr>
      <vt:lpstr>ОСНОВНЫЕ БЛОКИ РАБОТ</vt:lpstr>
      <vt:lpstr>МЕТОД 5W1H</vt:lpstr>
      <vt:lpstr>МЕТОД 5W1H</vt:lpstr>
      <vt:lpstr>МЕТОД 5W1H</vt:lpstr>
      <vt:lpstr>ДИАГРАММА ПАРЕТО</vt:lpstr>
      <vt:lpstr>Проект «Оптимизация процесса оформления протокола родительского собрания при дистанционном проведении»   СТАНДАРТНАЯ  ОПЕРАЦИОННАЯ  ПРОЦЕДУРА</vt:lpstr>
      <vt:lpstr>Проект  «Оптимизация процесса оформления протокола родительского собрания при дистанционном проведении»   Продукт проекта </vt:lpstr>
      <vt:lpstr> Проект «Оптимизация процесса формирования сводной ведомости за семестр» Карта текущего состояния</vt:lpstr>
    </vt:vector>
  </TitlesOfParts>
  <Company>GUP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 Гончаренко</dc:creator>
  <cp:lastModifiedBy>ADMIN</cp:lastModifiedBy>
  <cp:revision>1249</cp:revision>
  <cp:lastPrinted>2022-01-17T08:01:56Z</cp:lastPrinted>
  <dcterms:created xsi:type="dcterms:W3CDTF">2010-02-20T13:06:54Z</dcterms:created>
  <dcterms:modified xsi:type="dcterms:W3CDTF">2023-01-17T13:17:00Z</dcterms:modified>
</cp:coreProperties>
</file>