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notesMasterIdLst>
    <p:notesMasterId r:id="rId27"/>
  </p:notesMasterIdLst>
  <p:sldIdLst>
    <p:sldId id="256" r:id="rId9"/>
    <p:sldId id="274" r:id="rId10"/>
    <p:sldId id="258" r:id="rId11"/>
    <p:sldId id="259" r:id="rId12"/>
    <p:sldId id="260" r:id="rId13"/>
    <p:sldId id="261" r:id="rId14"/>
    <p:sldId id="262" r:id="rId15"/>
    <p:sldId id="263" r:id="rId16"/>
    <p:sldId id="269" r:id="rId17"/>
    <p:sldId id="264" r:id="rId18"/>
    <p:sldId id="271" r:id="rId19"/>
    <p:sldId id="266" r:id="rId20"/>
    <p:sldId id="267" r:id="rId21"/>
    <p:sldId id="268" r:id="rId22"/>
    <p:sldId id="265" r:id="rId23"/>
    <p:sldId id="273" r:id="rId24"/>
    <p:sldId id="270" r:id="rId25"/>
    <p:sldId id="272" r:id="rId26"/>
  </p:sldIdLst>
  <p:sldSz cx="9144000" cy="6858000" type="screen4x3"/>
  <p:notesSz cx="6858000" cy="9144000"/>
  <p:defaultTextStyle>
    <a:defPPr>
      <a:defRPr lang="ru-RU"/>
    </a:defPPr>
    <a:lvl1pPr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1pPr>
    <a:lvl2pPr marL="4572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2pPr>
    <a:lvl3pPr marL="9144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3pPr>
    <a:lvl4pPr marL="13716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4pPr>
    <a:lvl5pPr marL="18288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5pPr>
    <a:lvl6pPr marL="2286000" algn="l" defTabSz="914400">
      <a:defRPr>
        <a:solidFill>
          <a:schemeClr val="tx1"/>
        </a:solidFill>
        <a:latin typeface="Arial"/>
        <a:ea typeface="+mn-ea"/>
        <a:cs typeface="Arial"/>
      </a:defRPr>
    </a:lvl6pPr>
    <a:lvl7pPr marL="2743200" algn="l" defTabSz="914400">
      <a:defRPr>
        <a:solidFill>
          <a:schemeClr val="tx1"/>
        </a:solidFill>
        <a:latin typeface="Arial"/>
        <a:ea typeface="+mn-ea"/>
        <a:cs typeface="Arial"/>
      </a:defRPr>
    </a:lvl7pPr>
    <a:lvl8pPr marL="3200400" algn="l" defTabSz="914400">
      <a:defRPr>
        <a:solidFill>
          <a:schemeClr val="tx1"/>
        </a:solidFill>
        <a:latin typeface="Arial"/>
        <a:ea typeface="+mn-ea"/>
        <a:cs typeface="Arial"/>
      </a:defRPr>
    </a:lvl8pPr>
    <a:lvl9pPr marL="3657600" algn="l" defTabSz="914400">
      <a:defRPr>
        <a:solidFill>
          <a:schemeClr val="tx1"/>
        </a:solidFill>
        <a:latin typeface="Arial"/>
        <a:ea typeface="+mn-ea"/>
        <a:cs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FD9CFFA-51AC-79AB-ECDA-1DA4E96E717C}">
  <a:tblStyle styleId="{CE76BCF4-63AC-E9A6-7FBA-2E412BDC3024}" styleName="Нет стиля, нет сетки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DFD9CFFA-51AC-79AB-ECDA-1DA4E96E717C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30422" cy="497526"/>
          </a:xfrm>
          <a:prstGeom prst="rect">
            <a:avLst/>
          </a:prstGeom>
        </p:spPr>
        <p:txBody>
          <a:bodyPr vert="horz" lIns="91160" tIns="45578" rIns="91160" bIns="45578" rtlCol="0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idx="1"/>
          </p:nvPr>
        </p:nvSpPr>
        <p:spPr bwMode="auto">
          <a:xfrm>
            <a:off x="3829148" y="1"/>
            <a:ext cx="2930421" cy="497526"/>
          </a:xfrm>
          <a:prstGeom prst="rect">
            <a:avLst/>
          </a:prstGeom>
        </p:spPr>
        <p:txBody>
          <a:bodyPr vert="horz" lIns="91160" tIns="45578" rIns="91160" bIns="45578" rtlCol="0"/>
          <a:lstStyle>
            <a:lvl1pPr algn="r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FB44CA-5AD0-4B1B-9B99-2DBD5F203D67}" type="datetimeFigureOut">
              <a:rPr lang="ru-RU"/>
              <a:t>17.01.2023</a:t>
            </a:fld>
            <a:endParaRPr lang="ru-RU"/>
          </a:p>
        </p:txBody>
      </p:sp>
      <p:sp>
        <p:nvSpPr>
          <p:cNvPr id="6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893763" y="744538"/>
            <a:ext cx="4973637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0" tIns="45578" rIns="91160" bIns="45578" rtlCol="0" anchor="ctr"/>
          <a:lstStyle/>
          <a:p>
            <a:pPr lvl="0">
              <a:defRPr/>
            </a:pPr>
            <a:endParaRPr lang="ru-RU"/>
          </a:p>
        </p:txBody>
      </p:sp>
      <p:sp>
        <p:nvSpPr>
          <p:cNvPr id="7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5640" y="4722494"/>
            <a:ext cx="5409887" cy="4474531"/>
          </a:xfrm>
          <a:prstGeom prst="rect">
            <a:avLst/>
          </a:prstGeom>
        </p:spPr>
        <p:txBody>
          <a:bodyPr vert="horz" lIns="91160" tIns="45578" rIns="91160" bIns="45578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1" y="9443389"/>
            <a:ext cx="2930422" cy="497525"/>
          </a:xfrm>
          <a:prstGeom prst="rect">
            <a:avLst/>
          </a:prstGeom>
        </p:spPr>
        <p:txBody>
          <a:bodyPr vert="horz" lIns="91160" tIns="45578" rIns="91160" bIns="45578" rtlCol="0" anchor="b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29148" y="9443389"/>
            <a:ext cx="2930421" cy="497525"/>
          </a:xfrm>
          <a:prstGeom prst="rect">
            <a:avLst/>
          </a:prstGeom>
        </p:spPr>
        <p:txBody>
          <a:bodyPr vert="horz" wrap="square" lIns="91160" tIns="45578" rIns="91160" bIns="4557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fld id="{E021DA48-D20D-47EE-8524-F690EBDDF933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4540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Заметки 2"/>
          <p:cNvSpPr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defRPr/>
            </a:pPr>
            <a:r>
              <a:rPr lang="ru-RU"/>
              <a:t>Титульный слайд</a:t>
            </a:r>
            <a:endParaRPr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35890" indent="-283035">
              <a:defRPr>
                <a:solidFill>
                  <a:schemeClr val="tx1"/>
                </a:solidFill>
                <a:latin typeface="Arial"/>
              </a:defRPr>
            </a:lvl2pPr>
            <a:lvl3pPr marL="1132139" indent="-226428">
              <a:defRPr>
                <a:solidFill>
                  <a:schemeClr val="tx1"/>
                </a:solidFill>
                <a:latin typeface="Arial"/>
              </a:defRPr>
            </a:lvl3pPr>
            <a:lvl4pPr marL="1584994" indent="-226428">
              <a:defRPr>
                <a:solidFill>
                  <a:schemeClr val="tx1"/>
                </a:solidFill>
                <a:latin typeface="Arial"/>
              </a:defRPr>
            </a:lvl4pPr>
            <a:lvl5pPr marL="2037850" indent="-226428">
              <a:defRPr>
                <a:solidFill>
                  <a:schemeClr val="tx1"/>
                </a:solidFill>
                <a:latin typeface="Arial"/>
              </a:defRPr>
            </a:lvl5pPr>
            <a:lvl6pPr marL="2490706" indent="-226428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43561" indent="-226428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396416" indent="-226428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49271" indent="-226428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fld id="{6F276125-89CD-4476-891C-D01E769C12B8}" type="slidenum">
              <a:rPr lang="ru-RU">
                <a:solidFill>
                  <a:prstClr val="black"/>
                </a:solidFill>
                <a:latin typeface="Calibri"/>
              </a:rPr>
              <a:t>1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69D6900-F722-4039-A2AB-B2645AA832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FFBCAF5-8325-4AA7-8A96-FF166E02FD9E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69D6900-F722-4039-A2AB-B2645AA832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FFBCAF5-8325-4AA7-8A96-FF166E02FD9E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69D6900-F722-4039-A2AB-B2645AA832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FFBCAF5-8325-4AA7-8A96-FF166E02FD9E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 bwMode="auto">
          <a:xfrm>
            <a:off x="6286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69D6900-F722-4039-A2AB-B2645AA832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FFBCAF5-8325-4AA7-8A96-FF166E02FD9E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629841" y="365126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629842" y="2505074"/>
            <a:ext cx="3868340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Объект 5"/>
          <p:cNvSpPr>
            <a:spLocks noGrp="1"/>
          </p:cNvSpPr>
          <p:nvPr>
            <p:ph sz="quarter" idx="4"/>
          </p:nvPr>
        </p:nvSpPr>
        <p:spPr bwMode="auto">
          <a:xfrm>
            <a:off x="4629150" y="2505074"/>
            <a:ext cx="3887391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69D6900-F722-4039-A2AB-B2645AA832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FFBCAF5-8325-4AA7-8A96-FF166E02FD9E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69D6900-F722-4039-A2AB-B2645AA832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FFBCAF5-8325-4AA7-8A96-FF166E02FD9E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69D6900-F722-4039-A2AB-B2645AA832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FFBCAF5-8325-4AA7-8A96-FF166E02FD9E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69D6900-F722-4039-A2AB-B2645AA832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FFBCAF5-8325-4AA7-8A96-FF166E02FD9E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Рисунок 2"/>
          <p:cNvSpPr>
            <a:spLocks noGrp="1"/>
          </p:cNvSpPr>
          <p:nvPr>
            <p:ph type="pic" idx="1"/>
          </p:nvPr>
        </p:nvSpPr>
        <p:spPr bwMode="auto"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69D6900-F722-4039-A2AB-B2645AA832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FFBCAF5-8325-4AA7-8A96-FF166E02FD9E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69D6900-F722-4039-A2AB-B2645AA832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FFBCAF5-8325-4AA7-8A96-FF166E02FD9E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543675" y="365125"/>
            <a:ext cx="1971675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28650" y="365125"/>
            <a:ext cx="5800725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69D6900-F722-4039-A2AB-B2645AA832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FFBCAF5-8325-4AA7-8A96-FF166E02FD9E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6"/>
            <a:ext cx="8629650" cy="2381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Заголовок 28"/>
          <p:cNvSpPr>
            <a:spLocks noGrp="1"/>
          </p:cNvSpPr>
          <p:nvPr>
            <p:ph type="ctrTitle"/>
          </p:nvPr>
        </p:nvSpPr>
        <p:spPr bwMode="auto">
          <a:xfrm>
            <a:off x="381000" y="3538955"/>
            <a:ext cx="8458200" cy="1222375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Подзаголовок 8"/>
          <p:cNvSpPr>
            <a:spLocks noGrp="1"/>
          </p:cNvSpPr>
          <p:nvPr>
            <p:ph type="subTitle" idx="1"/>
          </p:nvPr>
        </p:nvSpPr>
        <p:spPr bwMode="auto"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7" name="Дата 1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DB159DC-14F9-49CE-8B10-CB9A5AF225AC}" type="datetime1">
              <a:rPr lang="ru-RU"/>
              <a:t>17.01.2023</a:t>
            </a:fld>
            <a:endParaRPr lang="ru-RU"/>
          </a:p>
        </p:txBody>
      </p:sp>
      <p:sp>
        <p:nvSpPr>
          <p:cNvPr id="8" name="Нижний колонтитул 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4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8905B-57AF-4E18-BE6B-F6D3F234AD5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2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Содержимое 26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2FA422EC-D11B-44B2-B151-D7E16421E2C4}" type="datetime1">
              <a:rPr lang="ru-RU"/>
              <a:t>17.01.2023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 bwMode="auto">
          <a:xfrm>
            <a:off x="3581400" y="76200"/>
            <a:ext cx="2895600" cy="28892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E948938-04E9-4FA3-9C69-2F54959540D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Текст 5"/>
          <p:cNvSpPr>
            <a:spLocks noGrp="1"/>
          </p:cNvSpPr>
          <p:nvPr>
            <p:ph type="body" idx="1"/>
          </p:nvPr>
        </p:nvSpPr>
        <p:spPr bwMode="auto"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Заголовок 7"/>
          <p:cNvSpPr>
            <a:spLocks noGrp="1"/>
          </p:cNvSpPr>
          <p:nvPr>
            <p:ph type="title"/>
          </p:nvPr>
        </p:nvSpPr>
        <p:spPr bwMode="auto"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AD7FF009-196A-423D-99B5-3FEDBD2C1B35}" type="datetime1">
              <a:rPr lang="ru-RU"/>
              <a:t>17.01.2023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803BBDCB-B690-4831-8F3D-797B6DE12BB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9"/>
          <p:cNvSpPr>
            <a:spLocks noGrp="1"/>
          </p:cNvSpPr>
          <p:nvPr>
            <p:ph type="title"/>
          </p:nvPr>
        </p:nvSpPr>
        <p:spPr bwMode="auto">
          <a:xfrm>
            <a:off x="301752" y="457200"/>
            <a:ext cx="8686800" cy="841248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Содержимое 13"/>
          <p:cNvSpPr>
            <a:spLocks noGrp="1"/>
          </p:cNvSpPr>
          <p:nvPr>
            <p:ph sz="half" idx="1"/>
          </p:nvPr>
        </p:nvSpPr>
        <p:spPr bwMode="auto">
          <a:xfrm>
            <a:off x="304800" y="1600200"/>
            <a:ext cx="4191000" cy="4724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12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343400" cy="4724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10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96EC07F-C6B7-44DB-91FE-3C5E4252708C}" type="datetime1">
              <a:rPr lang="ru-RU"/>
              <a:t>17.01.2023</a:t>
            </a:fld>
            <a:endParaRPr lang="ru-RU"/>
          </a:p>
        </p:txBody>
      </p:sp>
      <p:sp>
        <p:nvSpPr>
          <p:cNvPr id="8" name="Нижний колонтитул 2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82D106A7-C5E0-4DBF-8BF5-B953F795C2E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Заголовок 28"/>
          <p:cNvSpPr>
            <a:spLocks noGrp="1"/>
          </p:cNvSpPr>
          <p:nvPr>
            <p:ph type="title"/>
          </p:nvPr>
        </p:nvSpPr>
        <p:spPr bwMode="auto"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Текст 12"/>
          <p:cNvSpPr>
            <a:spLocks noGrp="1"/>
          </p:cNvSpPr>
          <p:nvPr>
            <p:ph type="body" idx="1"/>
          </p:nvPr>
        </p:nvSpPr>
        <p:spPr bwMode="auto"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Текст 24"/>
          <p:cNvSpPr>
            <a:spLocks noGrp="1"/>
          </p:cNvSpPr>
          <p:nvPr>
            <p:ph type="body" sz="half" idx="3"/>
          </p:nvPr>
        </p:nvSpPr>
        <p:spPr bwMode="auto"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Содержимое 3"/>
          <p:cNvSpPr>
            <a:spLocks noGrp="1"/>
          </p:cNvSpPr>
          <p:nvPr>
            <p:ph sz="quarter" idx="2"/>
          </p:nvPr>
        </p:nvSpPr>
        <p:spPr bwMode="auto"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Содержимое 27"/>
          <p:cNvSpPr>
            <a:spLocks noGrp="1"/>
          </p:cNvSpPr>
          <p:nvPr>
            <p:ph sz="quarter" idx="4"/>
          </p:nvPr>
        </p:nvSpPr>
        <p:spPr bwMode="auto"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615C7C9-C519-4500-B10A-796090DE9499}" type="datetime1">
              <a:rPr lang="ru-RU"/>
              <a:t>17.01.2023</a:t>
            </a:fld>
            <a:endParaRPr lang="ru-RU"/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7FF4C-C931-4886-9C84-2DC3BF6A2C2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29"/>
          <p:cNvSpPr>
            <a:spLocks noGrp="1"/>
          </p:cNvSpPr>
          <p:nvPr>
            <p:ph type="title"/>
          </p:nvPr>
        </p:nvSpPr>
        <p:spPr bwMode="auto">
          <a:xfrm>
            <a:off x="301752" y="457200"/>
            <a:ext cx="8686800" cy="841248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1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E6009AFA-9590-4956-B95A-A2BEA89A36A8}" type="datetime1">
              <a:rPr lang="ru-RU"/>
              <a:t>17.01.2023</a:t>
            </a:fld>
            <a:endParaRPr lang="ru-RU"/>
          </a:p>
        </p:txBody>
      </p:sp>
      <p:sp>
        <p:nvSpPr>
          <p:cNvPr id="6" name="Нижний колонтитул 20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Эффективное управление временем и ресурсами.                                                                                            </a:t>
            </a:r>
            <a:fld id="{F44DED03-ECD7-45ED-9C74-A1F76890AF5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CD94A3F4-D734-4FAD-A280-3C7CC41F048A}" type="datetime1">
              <a:rPr lang="ru-RU"/>
              <a:t>17.01.2023</a:t>
            </a:fld>
            <a:endParaRPr lang="ru-RU"/>
          </a:p>
        </p:txBody>
      </p:sp>
      <p:sp>
        <p:nvSpPr>
          <p:cNvPr id="5" name="Нижний колонтитул 2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FF8AFAE-44F3-4AED-99FD-8404730DEAD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6"/>
            <a:ext cx="8629650" cy="2381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Заголовок 11"/>
          <p:cNvSpPr>
            <a:spLocks noGrp="1"/>
          </p:cNvSpPr>
          <p:nvPr>
            <p:ph type="title"/>
          </p:nvPr>
        </p:nvSpPr>
        <p:spPr bwMode="auto"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Текст 25"/>
          <p:cNvSpPr>
            <a:spLocks noGrp="1"/>
          </p:cNvSpPr>
          <p:nvPr>
            <p:ph type="body" idx="2"/>
          </p:nvPr>
        </p:nvSpPr>
        <p:spPr bwMode="auto"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Содержимое 13"/>
          <p:cNvSpPr>
            <a:spLocks noGrp="1"/>
          </p:cNvSpPr>
          <p:nvPr>
            <p:ph sz="half" idx="1"/>
          </p:nvPr>
        </p:nvSpPr>
        <p:spPr bwMode="auto"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2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866A5A53-FA86-47A1-9256-5202251163DD}" type="datetime1">
              <a:rPr lang="ru-RU"/>
              <a:t>17.01.2023</a:t>
            </a:fld>
            <a:endParaRPr lang="ru-RU"/>
          </a:p>
        </p:txBody>
      </p:sp>
      <p:sp>
        <p:nvSpPr>
          <p:cNvPr id="9" name="Нижний колонтитул 28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4769E0CA-15EC-4658-9230-96D7C7D15C8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Рисунок 12"/>
          <p:cNvSpPr>
            <a:spLocks noGrp="1"/>
          </p:cNvSpPr>
          <p:nvPr>
            <p:ph type="pic" idx="1"/>
          </p:nvPr>
        </p:nvSpPr>
        <p:spPr bwMode="auto">
          <a:xfrm>
            <a:off x="3505199" y="616634"/>
            <a:ext cx="5029200" cy="365760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21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Заголовок 16"/>
          <p:cNvSpPr>
            <a:spLocks noGrp="1"/>
          </p:cNvSpPr>
          <p:nvPr>
            <p:ph type="title"/>
          </p:nvPr>
        </p:nvSpPr>
        <p:spPr bwMode="auto">
          <a:xfrm>
            <a:off x="381000" y="4993760"/>
            <a:ext cx="5867399" cy="522287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Текст 25"/>
          <p:cNvSpPr>
            <a:spLocks noGrp="1"/>
          </p:cNvSpPr>
          <p:nvPr>
            <p:ph type="body" sz="half" idx="2"/>
          </p:nvPr>
        </p:nvSpPr>
        <p:spPr bwMode="auto">
          <a:xfrm>
            <a:off x="381000" y="5533218"/>
            <a:ext cx="5867399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4171BDE-BA71-47C7-981E-2F067AC6FEFF}" type="datetime1">
              <a:rPr lang="ru-RU"/>
              <a:t>17.01.2023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30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9FF63340-DF4D-4380-8DAB-F87E1FBE61E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10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3636449C-A824-4933-A232-AE4ED0374C3C}" type="datetime1">
              <a:rPr lang="ru-RU"/>
              <a:t>17.01.2023</a:t>
            </a:fld>
            <a:endParaRPr lang="ru-RU"/>
          </a:p>
        </p:txBody>
      </p:sp>
      <p:sp>
        <p:nvSpPr>
          <p:cNvPr id="7" name="Нижний колонтитул 2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83847ABC-F4A5-41AD-8C00-28A6E21B833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858000" y="549276"/>
            <a:ext cx="18288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549276"/>
            <a:ext cx="62484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A16BE8D-E904-40D5-B6AF-B1E926AE9155}" type="datetime1">
              <a:rPr lang="ru-RU"/>
              <a:t>17.01.2023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8F319162-BC75-434E-B276-576D5310009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6"/>
            <a:ext cx="8629650" cy="2381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5" name="Заголовок 28"/>
          <p:cNvSpPr>
            <a:spLocks noGrp="1"/>
          </p:cNvSpPr>
          <p:nvPr>
            <p:ph type="ctrTitle"/>
          </p:nvPr>
        </p:nvSpPr>
        <p:spPr bwMode="auto">
          <a:xfrm>
            <a:off x="381000" y="3538955"/>
            <a:ext cx="8458200" cy="1222375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Подзаголовок 8"/>
          <p:cNvSpPr>
            <a:spLocks noGrp="1"/>
          </p:cNvSpPr>
          <p:nvPr>
            <p:ph type="subTitle" idx="1"/>
          </p:nvPr>
        </p:nvSpPr>
        <p:spPr bwMode="auto"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7" name="Дата 1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AE1F66E9-2E54-456B-AC48-39C23C141F46}" type="datetime1">
              <a:rPr lang="ru-RU">
                <a:solidFill>
                  <a:srgbClr val="2DA2BF">
                    <a:shade val="75000"/>
                  </a:srgbClr>
                </a:solidFill>
              </a:r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8" name="Нижний колонтитул 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9" name="Номер слайда 14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75269-8675-473E-AEC1-40CDAB9F6CC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2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Содержимое 26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46C78848-005F-486A-BC5C-3C993CCC2976}" type="datetime1">
              <a:rPr lang="ru-RU">
                <a:solidFill>
                  <a:srgbClr val="2DA2BF">
                    <a:shade val="75000"/>
                  </a:srgbClr>
                </a:solidFill>
              </a:r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 bwMode="auto">
          <a:xfrm>
            <a:off x="3581400" y="76200"/>
            <a:ext cx="2895600" cy="28892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68CFA37-EB7B-411D-9657-725862DE05F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5" name="Текст 5"/>
          <p:cNvSpPr>
            <a:spLocks noGrp="1"/>
          </p:cNvSpPr>
          <p:nvPr>
            <p:ph type="body" idx="1"/>
          </p:nvPr>
        </p:nvSpPr>
        <p:spPr bwMode="auto"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Заголовок 7"/>
          <p:cNvSpPr>
            <a:spLocks noGrp="1"/>
          </p:cNvSpPr>
          <p:nvPr>
            <p:ph type="title"/>
          </p:nvPr>
        </p:nvSpPr>
        <p:spPr bwMode="auto"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4BFAA662-228E-49E8-AC6A-8498DEDE01FA}" type="datetime1">
              <a:rPr lang="ru-RU">
                <a:solidFill>
                  <a:srgbClr val="2DA2BF">
                    <a:shade val="75000"/>
                  </a:srgbClr>
                </a:solidFill>
              </a:r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40621341-9A9A-486C-8021-AF57802DA59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9"/>
          <p:cNvSpPr>
            <a:spLocks noGrp="1"/>
          </p:cNvSpPr>
          <p:nvPr>
            <p:ph type="title"/>
          </p:nvPr>
        </p:nvSpPr>
        <p:spPr bwMode="auto">
          <a:xfrm>
            <a:off x="301752" y="457200"/>
            <a:ext cx="8686800" cy="841248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Содержимое 13"/>
          <p:cNvSpPr>
            <a:spLocks noGrp="1"/>
          </p:cNvSpPr>
          <p:nvPr>
            <p:ph sz="half" idx="1"/>
          </p:nvPr>
        </p:nvSpPr>
        <p:spPr bwMode="auto">
          <a:xfrm>
            <a:off x="304800" y="1600200"/>
            <a:ext cx="4191000" cy="4724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12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343400" cy="4724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10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8494E404-7EED-495E-9DB2-785290BE430C}" type="datetime1">
              <a:rPr lang="ru-RU">
                <a:solidFill>
                  <a:srgbClr val="2DA2BF">
                    <a:shade val="75000"/>
                  </a:srgbClr>
                </a:solidFill>
              </a:r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8" name="Нижний колонтитул 2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0576379-E6A5-4243-9333-44510B51A50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5" name="Заголовок 28"/>
          <p:cNvSpPr>
            <a:spLocks noGrp="1"/>
          </p:cNvSpPr>
          <p:nvPr>
            <p:ph type="title"/>
          </p:nvPr>
        </p:nvSpPr>
        <p:spPr bwMode="auto"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Текст 12"/>
          <p:cNvSpPr>
            <a:spLocks noGrp="1"/>
          </p:cNvSpPr>
          <p:nvPr>
            <p:ph type="body" idx="1"/>
          </p:nvPr>
        </p:nvSpPr>
        <p:spPr bwMode="auto"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Текст 24"/>
          <p:cNvSpPr>
            <a:spLocks noGrp="1"/>
          </p:cNvSpPr>
          <p:nvPr>
            <p:ph type="body" sz="half" idx="3"/>
          </p:nvPr>
        </p:nvSpPr>
        <p:spPr bwMode="auto"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Содержимое 3"/>
          <p:cNvSpPr>
            <a:spLocks noGrp="1"/>
          </p:cNvSpPr>
          <p:nvPr>
            <p:ph sz="quarter" idx="2"/>
          </p:nvPr>
        </p:nvSpPr>
        <p:spPr bwMode="auto"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Содержимое 27"/>
          <p:cNvSpPr>
            <a:spLocks noGrp="1"/>
          </p:cNvSpPr>
          <p:nvPr>
            <p:ph sz="quarter" idx="4"/>
          </p:nvPr>
        </p:nvSpPr>
        <p:spPr bwMode="auto"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36D502B-A282-4180-B6AF-0BAFCFF5FEE5}" type="datetime1">
              <a:rPr lang="ru-RU">
                <a:solidFill>
                  <a:srgbClr val="2DA2BF">
                    <a:shade val="75000"/>
                  </a:srgbClr>
                </a:solidFill>
              </a:r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BAF91-93B4-4CFA-8B03-63645C843D6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29"/>
          <p:cNvSpPr>
            <a:spLocks noGrp="1"/>
          </p:cNvSpPr>
          <p:nvPr>
            <p:ph type="title"/>
          </p:nvPr>
        </p:nvSpPr>
        <p:spPr bwMode="auto">
          <a:xfrm>
            <a:off x="301752" y="457200"/>
            <a:ext cx="8686800" cy="841248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1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36A6E7C6-AF3E-4187-9961-CA831C17E3FF}" type="datetime1">
              <a:rPr lang="ru-RU">
                <a:solidFill>
                  <a:srgbClr val="2DA2BF">
                    <a:shade val="75000"/>
                  </a:srgbClr>
                </a:solidFill>
              </a:r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0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Эффективное управление временем и ресурсами.                                                                                            </a:t>
            </a:r>
            <a:fld id="{CC794BDD-929E-43A9-9436-5369268A60D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C3625C2-66CA-453D-B7D1-8A7134EF668F}" type="datetime1">
              <a:rPr lang="ru-RU">
                <a:solidFill>
                  <a:srgbClr val="2DA2BF">
                    <a:shade val="75000"/>
                  </a:srgbClr>
                </a:solidFill>
              </a:r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0075710D-E693-419A-B55D-B79DE2C83BE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6"/>
            <a:ext cx="8629650" cy="2381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5" name="Заголовок 11"/>
          <p:cNvSpPr>
            <a:spLocks noGrp="1"/>
          </p:cNvSpPr>
          <p:nvPr>
            <p:ph type="title"/>
          </p:nvPr>
        </p:nvSpPr>
        <p:spPr bwMode="auto"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Текст 25"/>
          <p:cNvSpPr>
            <a:spLocks noGrp="1"/>
          </p:cNvSpPr>
          <p:nvPr>
            <p:ph type="body" idx="2"/>
          </p:nvPr>
        </p:nvSpPr>
        <p:spPr bwMode="auto"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Содержимое 13"/>
          <p:cNvSpPr>
            <a:spLocks noGrp="1"/>
          </p:cNvSpPr>
          <p:nvPr>
            <p:ph sz="half" idx="1"/>
          </p:nvPr>
        </p:nvSpPr>
        <p:spPr bwMode="auto"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2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CB6F831-4390-4551-B069-C8F7DB5A9D86}" type="datetime1">
              <a:rPr lang="ru-RU">
                <a:solidFill>
                  <a:srgbClr val="2DA2BF">
                    <a:shade val="75000"/>
                  </a:srgbClr>
                </a:solidFill>
              </a:r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9" name="Нижний колонтитул 28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026F21D3-78C1-4BBA-898E-0142C9C89D5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Рисунок 12"/>
          <p:cNvSpPr>
            <a:spLocks noGrp="1"/>
          </p:cNvSpPr>
          <p:nvPr>
            <p:ph type="pic" idx="1"/>
          </p:nvPr>
        </p:nvSpPr>
        <p:spPr bwMode="auto">
          <a:xfrm>
            <a:off x="3505199" y="616634"/>
            <a:ext cx="5029200" cy="365760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21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Заголовок 16"/>
          <p:cNvSpPr>
            <a:spLocks noGrp="1"/>
          </p:cNvSpPr>
          <p:nvPr>
            <p:ph type="title"/>
          </p:nvPr>
        </p:nvSpPr>
        <p:spPr bwMode="auto">
          <a:xfrm>
            <a:off x="381000" y="4993760"/>
            <a:ext cx="5867399" cy="522287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Текст 25"/>
          <p:cNvSpPr>
            <a:spLocks noGrp="1"/>
          </p:cNvSpPr>
          <p:nvPr>
            <p:ph type="body" sz="half" idx="2"/>
          </p:nvPr>
        </p:nvSpPr>
        <p:spPr bwMode="auto">
          <a:xfrm>
            <a:off x="381000" y="5533218"/>
            <a:ext cx="5867399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C763A1E1-9907-41BC-9AC6-8E751E02544E}" type="datetime1">
              <a:rPr lang="ru-RU">
                <a:solidFill>
                  <a:srgbClr val="2DA2BF">
                    <a:shade val="75000"/>
                  </a:srgbClr>
                </a:solidFill>
              </a:r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9" name="Номер слайда 30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7E74331-F606-4302-9EA6-54E97DE84BD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10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E6E28D6-47B4-48CE-87A5-1E5FC5267426}" type="datetime1">
              <a:rPr lang="ru-RU">
                <a:solidFill>
                  <a:srgbClr val="2DA2BF">
                    <a:shade val="75000"/>
                  </a:srgbClr>
                </a:solidFill>
              </a:r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62B0D0C-D6D8-47A7-B746-AB01B103C92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858000" y="549276"/>
            <a:ext cx="18288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549276"/>
            <a:ext cx="62484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EA08B9FE-10CA-4289-9445-384C5C1D7F60}" type="datetime1">
              <a:rPr lang="ru-RU">
                <a:solidFill>
                  <a:srgbClr val="2DA2BF">
                    <a:shade val="75000"/>
                  </a:srgbClr>
                </a:solidFill>
              </a:r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EF10655F-428B-4ECC-A4AC-526CDBD371E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6"/>
            <a:ext cx="8629650" cy="2381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5" name="Заголовок 28"/>
          <p:cNvSpPr>
            <a:spLocks noGrp="1"/>
          </p:cNvSpPr>
          <p:nvPr>
            <p:ph type="ctrTitle"/>
          </p:nvPr>
        </p:nvSpPr>
        <p:spPr bwMode="auto">
          <a:xfrm>
            <a:off x="381000" y="3538955"/>
            <a:ext cx="8458200" cy="1222375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Подзаголовок 8"/>
          <p:cNvSpPr>
            <a:spLocks noGrp="1"/>
          </p:cNvSpPr>
          <p:nvPr>
            <p:ph type="subTitle" idx="1"/>
          </p:nvPr>
        </p:nvSpPr>
        <p:spPr bwMode="auto"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7" name="Дата 1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DB159DC-14F9-49CE-8B10-CB9A5AF225AC}" type="datetime1">
              <a:rPr lang="ru-RU">
                <a:solidFill>
                  <a:srgbClr val="2DA2BF">
                    <a:shade val="75000"/>
                  </a:srgbClr>
                </a:solidFill>
              </a:r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8" name="Нижний колонтитул 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9" name="Номер слайда 14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8905B-57AF-4E18-BE6B-F6D3F234AD5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2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Содержимое 26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2FA422EC-D11B-44B2-B151-D7E16421E2C4}" type="datetime1">
              <a:rPr lang="ru-RU">
                <a:solidFill>
                  <a:srgbClr val="2DA2BF">
                    <a:shade val="75000"/>
                  </a:srgbClr>
                </a:solidFill>
              </a:r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 bwMode="auto">
          <a:xfrm>
            <a:off x="3581400" y="76200"/>
            <a:ext cx="2895600" cy="28892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E948938-04E9-4FA3-9C69-2F54959540D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5" name="Текст 5"/>
          <p:cNvSpPr>
            <a:spLocks noGrp="1"/>
          </p:cNvSpPr>
          <p:nvPr>
            <p:ph type="body" idx="1"/>
          </p:nvPr>
        </p:nvSpPr>
        <p:spPr bwMode="auto"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Заголовок 7"/>
          <p:cNvSpPr>
            <a:spLocks noGrp="1"/>
          </p:cNvSpPr>
          <p:nvPr>
            <p:ph type="title"/>
          </p:nvPr>
        </p:nvSpPr>
        <p:spPr bwMode="auto"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AD7FF009-196A-423D-99B5-3FEDBD2C1B35}" type="datetime1">
              <a:rPr lang="ru-RU">
                <a:solidFill>
                  <a:srgbClr val="2DA2BF">
                    <a:shade val="75000"/>
                  </a:srgbClr>
                </a:solidFill>
              </a:r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803BBDCB-B690-4831-8F3D-797B6DE12BB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9"/>
          <p:cNvSpPr>
            <a:spLocks noGrp="1"/>
          </p:cNvSpPr>
          <p:nvPr>
            <p:ph type="title"/>
          </p:nvPr>
        </p:nvSpPr>
        <p:spPr bwMode="auto">
          <a:xfrm>
            <a:off x="301752" y="457200"/>
            <a:ext cx="8686800" cy="841248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Содержимое 13"/>
          <p:cNvSpPr>
            <a:spLocks noGrp="1"/>
          </p:cNvSpPr>
          <p:nvPr>
            <p:ph sz="half" idx="1"/>
          </p:nvPr>
        </p:nvSpPr>
        <p:spPr bwMode="auto">
          <a:xfrm>
            <a:off x="304800" y="1600200"/>
            <a:ext cx="4191000" cy="4724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12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343400" cy="4724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10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96EC07F-C6B7-44DB-91FE-3C5E4252708C}" type="datetime1">
              <a:rPr lang="ru-RU">
                <a:solidFill>
                  <a:srgbClr val="2DA2BF">
                    <a:shade val="75000"/>
                  </a:srgbClr>
                </a:solidFill>
              </a:r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8" name="Нижний колонтитул 2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82D106A7-C5E0-4DBF-8BF5-B953F795C2E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5" name="Заголовок 28"/>
          <p:cNvSpPr>
            <a:spLocks noGrp="1"/>
          </p:cNvSpPr>
          <p:nvPr>
            <p:ph type="title"/>
          </p:nvPr>
        </p:nvSpPr>
        <p:spPr bwMode="auto"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Текст 12"/>
          <p:cNvSpPr>
            <a:spLocks noGrp="1"/>
          </p:cNvSpPr>
          <p:nvPr>
            <p:ph type="body" idx="1"/>
          </p:nvPr>
        </p:nvSpPr>
        <p:spPr bwMode="auto"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Текст 24"/>
          <p:cNvSpPr>
            <a:spLocks noGrp="1"/>
          </p:cNvSpPr>
          <p:nvPr>
            <p:ph type="body" sz="half" idx="3"/>
          </p:nvPr>
        </p:nvSpPr>
        <p:spPr bwMode="auto"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Содержимое 3"/>
          <p:cNvSpPr>
            <a:spLocks noGrp="1"/>
          </p:cNvSpPr>
          <p:nvPr>
            <p:ph sz="quarter" idx="2"/>
          </p:nvPr>
        </p:nvSpPr>
        <p:spPr bwMode="auto"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Содержимое 27"/>
          <p:cNvSpPr>
            <a:spLocks noGrp="1"/>
          </p:cNvSpPr>
          <p:nvPr>
            <p:ph sz="quarter" idx="4"/>
          </p:nvPr>
        </p:nvSpPr>
        <p:spPr bwMode="auto"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615C7C9-C519-4500-B10A-796090DE9499}" type="datetime1">
              <a:rPr lang="ru-RU">
                <a:solidFill>
                  <a:srgbClr val="2DA2BF">
                    <a:shade val="75000"/>
                  </a:srgbClr>
                </a:solidFill>
              </a:r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7FF4C-C931-4886-9C84-2DC3BF6A2C2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29"/>
          <p:cNvSpPr>
            <a:spLocks noGrp="1"/>
          </p:cNvSpPr>
          <p:nvPr>
            <p:ph type="title"/>
          </p:nvPr>
        </p:nvSpPr>
        <p:spPr bwMode="auto">
          <a:xfrm>
            <a:off x="301752" y="457200"/>
            <a:ext cx="8686800" cy="841248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1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E6009AFA-9590-4956-B95A-A2BEA89A36A8}" type="datetime1">
              <a:rPr lang="ru-RU">
                <a:solidFill>
                  <a:srgbClr val="2DA2BF">
                    <a:shade val="75000"/>
                  </a:srgbClr>
                </a:solidFill>
              </a:r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0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Эффективное управление временем и ресурсами.                                                                                            </a:t>
            </a:r>
            <a:fld id="{F44DED03-ECD7-45ED-9C74-A1F76890AF5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CD94A3F4-D734-4FAD-A280-3C7CC41F048A}" type="datetime1">
              <a:rPr lang="ru-RU">
                <a:solidFill>
                  <a:srgbClr val="2DA2BF">
                    <a:shade val="75000"/>
                  </a:srgbClr>
                </a:solidFill>
              </a:r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FF8AFAE-44F3-4AED-99FD-8404730DEAD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6"/>
            <a:ext cx="8629650" cy="2381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5" name="Заголовок 11"/>
          <p:cNvSpPr>
            <a:spLocks noGrp="1"/>
          </p:cNvSpPr>
          <p:nvPr>
            <p:ph type="title"/>
          </p:nvPr>
        </p:nvSpPr>
        <p:spPr bwMode="auto"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Текст 25"/>
          <p:cNvSpPr>
            <a:spLocks noGrp="1"/>
          </p:cNvSpPr>
          <p:nvPr>
            <p:ph type="body" idx="2"/>
          </p:nvPr>
        </p:nvSpPr>
        <p:spPr bwMode="auto"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Содержимое 13"/>
          <p:cNvSpPr>
            <a:spLocks noGrp="1"/>
          </p:cNvSpPr>
          <p:nvPr>
            <p:ph sz="half" idx="1"/>
          </p:nvPr>
        </p:nvSpPr>
        <p:spPr bwMode="auto"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2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866A5A53-FA86-47A1-9256-5202251163DD}" type="datetime1">
              <a:rPr lang="ru-RU">
                <a:solidFill>
                  <a:srgbClr val="2DA2BF">
                    <a:shade val="75000"/>
                  </a:srgbClr>
                </a:solidFill>
              </a:r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9" name="Нижний колонтитул 28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4769E0CA-15EC-4658-9230-96D7C7D15C8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Рисунок 12"/>
          <p:cNvSpPr>
            <a:spLocks noGrp="1"/>
          </p:cNvSpPr>
          <p:nvPr>
            <p:ph type="pic" idx="1"/>
          </p:nvPr>
        </p:nvSpPr>
        <p:spPr bwMode="auto">
          <a:xfrm>
            <a:off x="3505199" y="616634"/>
            <a:ext cx="5029200" cy="365760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21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Заголовок 16"/>
          <p:cNvSpPr>
            <a:spLocks noGrp="1"/>
          </p:cNvSpPr>
          <p:nvPr>
            <p:ph type="title"/>
          </p:nvPr>
        </p:nvSpPr>
        <p:spPr bwMode="auto">
          <a:xfrm>
            <a:off x="381000" y="4993760"/>
            <a:ext cx="5867399" cy="522287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Текст 25"/>
          <p:cNvSpPr>
            <a:spLocks noGrp="1"/>
          </p:cNvSpPr>
          <p:nvPr>
            <p:ph type="body" sz="half" idx="2"/>
          </p:nvPr>
        </p:nvSpPr>
        <p:spPr bwMode="auto">
          <a:xfrm>
            <a:off x="381000" y="5533218"/>
            <a:ext cx="5867399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4171BDE-BA71-47C7-981E-2F067AC6FEFF}" type="datetime1">
              <a:rPr lang="ru-RU">
                <a:solidFill>
                  <a:srgbClr val="2DA2BF">
                    <a:shade val="75000"/>
                  </a:srgbClr>
                </a:solidFill>
              </a:r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9" name="Номер слайда 30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9FF63340-DF4D-4380-8DAB-F87E1FBE61E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10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3636449C-A824-4933-A232-AE4ED0374C3C}" type="datetime1">
              <a:rPr lang="ru-RU">
                <a:solidFill>
                  <a:srgbClr val="2DA2BF">
                    <a:shade val="75000"/>
                  </a:srgbClr>
                </a:solidFill>
              </a:r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83847ABC-F4A5-41AD-8C00-28A6E21B833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858000" y="549276"/>
            <a:ext cx="18288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549276"/>
            <a:ext cx="62484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A16BE8D-E904-40D5-B6AF-B1E926AE9155}" type="datetime1">
              <a:rPr lang="ru-RU">
                <a:solidFill>
                  <a:srgbClr val="2DA2BF">
                    <a:shade val="75000"/>
                  </a:srgbClr>
                </a:solidFill>
              </a:r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8F319162-BC75-434E-B276-576D5310009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9"/>
            <a:ext cx="8629650" cy="2380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/>
            </a:endParaRPr>
          </a:p>
        </p:txBody>
      </p:sp>
      <p:sp>
        <p:nvSpPr>
          <p:cNvPr id="5" name="Заголовок 28"/>
          <p:cNvSpPr>
            <a:spLocks noGrp="1"/>
          </p:cNvSpPr>
          <p:nvPr>
            <p:ph type="ctrTitle"/>
          </p:nvPr>
        </p:nvSpPr>
        <p:spPr bwMode="auto">
          <a:xfrm>
            <a:off x="381000" y="3538956"/>
            <a:ext cx="8458200" cy="1222375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Подзаголовок 8"/>
          <p:cNvSpPr>
            <a:spLocks noGrp="1"/>
          </p:cNvSpPr>
          <p:nvPr>
            <p:ph type="subTitle" idx="1"/>
          </p:nvPr>
        </p:nvSpPr>
        <p:spPr bwMode="auto"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7" name="Дата 1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419C1AB9-5613-48A7-B137-B7DED19F2555}" type="datetime1">
              <a:rPr lang="ru-RU">
                <a:solidFill>
                  <a:srgbClr val="2DA2BF">
                    <a:shade val="75000"/>
                  </a:srgbClr>
                </a:solidFill>
              </a:r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8" name="Нижний колонтитул 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9" name="Номер слайда 14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56319-AE09-4AAA-BFF8-B6342AFA70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2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Содержимое 26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37FC785-B2D4-408F-96BB-A28FE8860B3B}" type="datetime1">
              <a:rPr lang="ru-RU">
                <a:solidFill>
                  <a:srgbClr val="2DA2BF">
                    <a:shade val="75000"/>
                  </a:srgbClr>
                </a:solidFill>
              </a:r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 bwMode="auto">
          <a:xfrm>
            <a:off x="3581400" y="76200"/>
            <a:ext cx="2895600" cy="28892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0CB74F0D-8650-4427-962A-DAD8DB4AB8A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4"/>
            <a:ext cx="8629650" cy="2380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/>
            </a:endParaRPr>
          </a:p>
        </p:txBody>
      </p:sp>
      <p:sp>
        <p:nvSpPr>
          <p:cNvPr id="5" name="Текст 5"/>
          <p:cNvSpPr>
            <a:spLocks noGrp="1"/>
          </p:cNvSpPr>
          <p:nvPr>
            <p:ph type="body" idx="1"/>
          </p:nvPr>
        </p:nvSpPr>
        <p:spPr bwMode="auto"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Заголовок 7"/>
          <p:cNvSpPr>
            <a:spLocks noGrp="1"/>
          </p:cNvSpPr>
          <p:nvPr>
            <p:ph type="title"/>
          </p:nvPr>
        </p:nvSpPr>
        <p:spPr bwMode="auto">
          <a:xfrm>
            <a:off x="180475" y="2947086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4E08C211-0506-495C-BB29-FE07B000EEE7}" type="datetime1">
              <a:rPr lang="ru-RU">
                <a:solidFill>
                  <a:srgbClr val="2DA2BF">
                    <a:shade val="75000"/>
                  </a:srgbClr>
                </a:solidFill>
              </a:r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0C62E8A8-5C17-47A9-8BE8-31DA4AE4704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9"/>
          <p:cNvSpPr>
            <a:spLocks noGrp="1"/>
          </p:cNvSpPr>
          <p:nvPr>
            <p:ph type="title"/>
          </p:nvPr>
        </p:nvSpPr>
        <p:spPr bwMode="auto">
          <a:xfrm>
            <a:off x="301752" y="457200"/>
            <a:ext cx="8686800" cy="841248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Содержимое 13"/>
          <p:cNvSpPr>
            <a:spLocks noGrp="1"/>
          </p:cNvSpPr>
          <p:nvPr>
            <p:ph sz="half" idx="1"/>
          </p:nvPr>
        </p:nvSpPr>
        <p:spPr bwMode="auto">
          <a:xfrm>
            <a:off x="304800" y="1600200"/>
            <a:ext cx="4191000" cy="4724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12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343400" cy="4724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10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9EC63420-B11E-4DC0-BE40-07ACF1BF6A9E}" type="datetime1">
              <a:rPr lang="ru-RU">
                <a:solidFill>
                  <a:srgbClr val="2DA2BF">
                    <a:shade val="75000"/>
                  </a:srgbClr>
                </a:solidFill>
              </a:r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8" name="Нижний колонтитул 2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F597EB8-66F2-47FE-A5DA-ED53C7E0449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1"/>
            <a:ext cx="8629650" cy="2380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/>
            </a:endParaRPr>
          </a:p>
        </p:txBody>
      </p:sp>
      <p:sp>
        <p:nvSpPr>
          <p:cNvPr id="5" name="Заголовок 28"/>
          <p:cNvSpPr>
            <a:spLocks noGrp="1"/>
          </p:cNvSpPr>
          <p:nvPr>
            <p:ph type="title"/>
          </p:nvPr>
        </p:nvSpPr>
        <p:spPr bwMode="auto">
          <a:xfrm>
            <a:off x="304800" y="5410202"/>
            <a:ext cx="8610600" cy="882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Текст 12"/>
          <p:cNvSpPr>
            <a:spLocks noGrp="1"/>
          </p:cNvSpPr>
          <p:nvPr>
            <p:ph type="body" idx="1"/>
          </p:nvPr>
        </p:nvSpPr>
        <p:spPr bwMode="auto">
          <a:xfrm>
            <a:off x="281444" y="666749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Текст 24"/>
          <p:cNvSpPr>
            <a:spLocks noGrp="1"/>
          </p:cNvSpPr>
          <p:nvPr>
            <p:ph type="body" sz="half" idx="3"/>
          </p:nvPr>
        </p:nvSpPr>
        <p:spPr bwMode="auto">
          <a:xfrm>
            <a:off x="4645031" y="666749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Содержимое 3"/>
          <p:cNvSpPr>
            <a:spLocks noGrp="1"/>
          </p:cNvSpPr>
          <p:nvPr>
            <p:ph sz="quarter" idx="2"/>
          </p:nvPr>
        </p:nvSpPr>
        <p:spPr bwMode="auto"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Содержимое 27"/>
          <p:cNvSpPr>
            <a:spLocks noGrp="1"/>
          </p:cNvSpPr>
          <p:nvPr>
            <p:ph sz="quarter" idx="4"/>
          </p:nvPr>
        </p:nvSpPr>
        <p:spPr bwMode="auto"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2F5BB39F-A77F-4D2A-9551-ADA9644561B2}" type="datetime1">
              <a:rPr lang="ru-RU">
                <a:solidFill>
                  <a:srgbClr val="2DA2BF">
                    <a:shade val="75000"/>
                  </a:srgbClr>
                </a:solidFill>
              </a:r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65C91-461E-474C-8C4B-46B69DC9FE6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29"/>
          <p:cNvSpPr>
            <a:spLocks noGrp="1"/>
          </p:cNvSpPr>
          <p:nvPr>
            <p:ph type="title"/>
          </p:nvPr>
        </p:nvSpPr>
        <p:spPr bwMode="auto">
          <a:xfrm>
            <a:off x="301752" y="457200"/>
            <a:ext cx="8686800" cy="841248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1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AEC9D125-37AF-4943-8BF9-A947820A3C21}" type="datetime1">
              <a:rPr lang="ru-RU">
                <a:solidFill>
                  <a:srgbClr val="2DA2BF">
                    <a:shade val="75000"/>
                  </a:srgbClr>
                </a:solidFill>
              </a:r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0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Эффективное управление временем и ресурсами.                                                                                            </a:t>
            </a:r>
            <a:fld id="{5AFAA24F-AA9F-4B8C-909E-D40A2F67274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0748495B-CE66-42A8-80C0-FEC0B978764E}" type="datetime1">
              <a:rPr lang="ru-RU">
                <a:solidFill>
                  <a:srgbClr val="2DA2BF">
                    <a:shade val="75000"/>
                  </a:srgbClr>
                </a:solidFill>
              </a:r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5F04FF2-2A80-4E91-9836-0DFA957C6F4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9"/>
            <a:ext cx="8629650" cy="2380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/>
            </a:endParaRPr>
          </a:p>
        </p:txBody>
      </p:sp>
      <p:sp>
        <p:nvSpPr>
          <p:cNvPr id="5" name="Заголовок 11"/>
          <p:cNvSpPr>
            <a:spLocks noGrp="1"/>
          </p:cNvSpPr>
          <p:nvPr>
            <p:ph type="title"/>
          </p:nvPr>
        </p:nvSpPr>
        <p:spPr bwMode="auto"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Текст 25"/>
          <p:cNvSpPr>
            <a:spLocks noGrp="1"/>
          </p:cNvSpPr>
          <p:nvPr>
            <p:ph type="body" idx="2"/>
          </p:nvPr>
        </p:nvSpPr>
        <p:spPr bwMode="auto">
          <a:xfrm>
            <a:off x="457206" y="609599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Содержимое 13"/>
          <p:cNvSpPr>
            <a:spLocks noGrp="1"/>
          </p:cNvSpPr>
          <p:nvPr>
            <p:ph sz="half" idx="1"/>
          </p:nvPr>
        </p:nvSpPr>
        <p:spPr bwMode="auto">
          <a:xfrm>
            <a:off x="3575050" y="609599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2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B46ED3E-9D2A-4BB6-A1F3-EB5D0F5284AE}" type="datetime1">
              <a:rPr lang="ru-RU">
                <a:solidFill>
                  <a:srgbClr val="2DA2BF">
                    <a:shade val="75000"/>
                  </a:srgbClr>
                </a:solidFill>
              </a:r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9" name="Нижний колонтитул 28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C27B12C2-2B59-4C3B-857A-4B614C2FD50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Рисунок 12"/>
          <p:cNvSpPr>
            <a:spLocks noGrp="1"/>
          </p:cNvSpPr>
          <p:nvPr>
            <p:ph type="pic" idx="1"/>
          </p:nvPr>
        </p:nvSpPr>
        <p:spPr bwMode="auto">
          <a:xfrm>
            <a:off x="3505199" y="616634"/>
            <a:ext cx="5029200" cy="365760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21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Заголовок 16"/>
          <p:cNvSpPr>
            <a:spLocks noGrp="1"/>
          </p:cNvSpPr>
          <p:nvPr>
            <p:ph type="title"/>
          </p:nvPr>
        </p:nvSpPr>
        <p:spPr bwMode="auto">
          <a:xfrm>
            <a:off x="381000" y="4993763"/>
            <a:ext cx="5867399" cy="522287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Текст 25"/>
          <p:cNvSpPr>
            <a:spLocks noGrp="1"/>
          </p:cNvSpPr>
          <p:nvPr>
            <p:ph type="body" sz="half" idx="2"/>
          </p:nvPr>
        </p:nvSpPr>
        <p:spPr bwMode="auto">
          <a:xfrm>
            <a:off x="381000" y="5533217"/>
            <a:ext cx="5867399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329B1D40-791F-44FD-8567-9D966131354A}" type="datetime1">
              <a:rPr lang="ru-RU">
                <a:solidFill>
                  <a:srgbClr val="2DA2BF">
                    <a:shade val="75000"/>
                  </a:srgbClr>
                </a:solidFill>
              </a:r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9" name="Номер слайда 30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008D5B1E-942B-421E-B2A0-03F843B841E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10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E2815E75-CFE8-4C34-9FFC-8294DD8DD8DC}" type="datetime1">
              <a:rPr lang="ru-RU">
                <a:solidFill>
                  <a:srgbClr val="2DA2BF">
                    <a:shade val="75000"/>
                  </a:srgbClr>
                </a:solidFill>
              </a:r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215CD3C1-FEC5-4672-AFF9-E9DCA495415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858000" y="549277"/>
            <a:ext cx="18288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549277"/>
            <a:ext cx="62484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887779D7-2D86-453E-B8C5-756D0CA43E27}" type="datetime1">
              <a:rPr lang="ru-RU">
                <a:solidFill>
                  <a:srgbClr val="2DA2BF">
                    <a:shade val="75000"/>
                  </a:srgbClr>
                </a:solidFill>
              </a:r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4954EFE-E65A-44B5-88BE-784409EBEEA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6"/>
            <a:ext cx="8629650" cy="2381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5" name="Заголовок 28"/>
          <p:cNvSpPr>
            <a:spLocks noGrp="1"/>
          </p:cNvSpPr>
          <p:nvPr>
            <p:ph type="ctrTitle"/>
          </p:nvPr>
        </p:nvSpPr>
        <p:spPr bwMode="auto">
          <a:xfrm>
            <a:off x="381000" y="3538955"/>
            <a:ext cx="8458200" cy="1222375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Подзаголовок 8"/>
          <p:cNvSpPr>
            <a:spLocks noGrp="1"/>
          </p:cNvSpPr>
          <p:nvPr>
            <p:ph type="subTitle" idx="1"/>
          </p:nvPr>
        </p:nvSpPr>
        <p:spPr bwMode="auto"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7" name="Дата 1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DB159DC-14F9-49CE-8B10-CB9A5AF225AC}" type="datetime1">
              <a:rPr lang="ru-RU">
                <a:solidFill>
                  <a:srgbClr val="2DA2BF">
                    <a:shade val="75000"/>
                  </a:srgbClr>
                </a:solidFill>
              </a:r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8" name="Нижний колонтитул 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9" name="Номер слайда 14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8905B-57AF-4E18-BE6B-F6D3F234AD5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2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Содержимое 26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2FA422EC-D11B-44B2-B151-D7E16421E2C4}" type="datetime1">
              <a:rPr lang="ru-RU">
                <a:solidFill>
                  <a:srgbClr val="2DA2BF">
                    <a:shade val="75000"/>
                  </a:srgbClr>
                </a:solidFill>
              </a:r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 bwMode="auto">
          <a:xfrm>
            <a:off x="3581400" y="76200"/>
            <a:ext cx="2895600" cy="28892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E948938-04E9-4FA3-9C69-2F54959540D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5" name="Текст 5"/>
          <p:cNvSpPr>
            <a:spLocks noGrp="1"/>
          </p:cNvSpPr>
          <p:nvPr>
            <p:ph type="body" idx="1"/>
          </p:nvPr>
        </p:nvSpPr>
        <p:spPr bwMode="auto"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Заголовок 7"/>
          <p:cNvSpPr>
            <a:spLocks noGrp="1"/>
          </p:cNvSpPr>
          <p:nvPr>
            <p:ph type="title"/>
          </p:nvPr>
        </p:nvSpPr>
        <p:spPr bwMode="auto"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AD7FF009-196A-423D-99B5-3FEDBD2C1B35}" type="datetime1">
              <a:rPr lang="ru-RU">
                <a:solidFill>
                  <a:srgbClr val="2DA2BF">
                    <a:shade val="75000"/>
                  </a:srgbClr>
                </a:solidFill>
              </a:r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803BBDCB-B690-4831-8F3D-797B6DE12BB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9"/>
          <p:cNvSpPr>
            <a:spLocks noGrp="1"/>
          </p:cNvSpPr>
          <p:nvPr>
            <p:ph type="title"/>
          </p:nvPr>
        </p:nvSpPr>
        <p:spPr bwMode="auto">
          <a:xfrm>
            <a:off x="301752" y="457200"/>
            <a:ext cx="8686800" cy="841248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Содержимое 13"/>
          <p:cNvSpPr>
            <a:spLocks noGrp="1"/>
          </p:cNvSpPr>
          <p:nvPr>
            <p:ph sz="half" idx="1"/>
          </p:nvPr>
        </p:nvSpPr>
        <p:spPr bwMode="auto">
          <a:xfrm>
            <a:off x="304800" y="1600200"/>
            <a:ext cx="4191000" cy="4724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12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343400" cy="4724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10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96EC07F-C6B7-44DB-91FE-3C5E4252708C}" type="datetime1">
              <a:rPr lang="ru-RU">
                <a:solidFill>
                  <a:srgbClr val="2DA2BF">
                    <a:shade val="75000"/>
                  </a:srgbClr>
                </a:solidFill>
              </a:r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8" name="Нижний колонтитул 2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82D106A7-C5E0-4DBF-8BF5-B953F795C2E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5" name="Заголовок 28"/>
          <p:cNvSpPr>
            <a:spLocks noGrp="1"/>
          </p:cNvSpPr>
          <p:nvPr>
            <p:ph type="title"/>
          </p:nvPr>
        </p:nvSpPr>
        <p:spPr bwMode="auto"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Текст 12"/>
          <p:cNvSpPr>
            <a:spLocks noGrp="1"/>
          </p:cNvSpPr>
          <p:nvPr>
            <p:ph type="body" idx="1"/>
          </p:nvPr>
        </p:nvSpPr>
        <p:spPr bwMode="auto"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Текст 24"/>
          <p:cNvSpPr>
            <a:spLocks noGrp="1"/>
          </p:cNvSpPr>
          <p:nvPr>
            <p:ph type="body" sz="half" idx="3"/>
          </p:nvPr>
        </p:nvSpPr>
        <p:spPr bwMode="auto"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Содержимое 3"/>
          <p:cNvSpPr>
            <a:spLocks noGrp="1"/>
          </p:cNvSpPr>
          <p:nvPr>
            <p:ph sz="quarter" idx="2"/>
          </p:nvPr>
        </p:nvSpPr>
        <p:spPr bwMode="auto"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Содержимое 27"/>
          <p:cNvSpPr>
            <a:spLocks noGrp="1"/>
          </p:cNvSpPr>
          <p:nvPr>
            <p:ph sz="quarter" idx="4"/>
          </p:nvPr>
        </p:nvSpPr>
        <p:spPr bwMode="auto"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615C7C9-C519-4500-B10A-796090DE9499}" type="datetime1">
              <a:rPr lang="ru-RU">
                <a:solidFill>
                  <a:srgbClr val="2DA2BF">
                    <a:shade val="75000"/>
                  </a:srgbClr>
                </a:solidFill>
              </a:r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7FF4C-C931-4886-9C84-2DC3BF6A2C2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29"/>
          <p:cNvSpPr>
            <a:spLocks noGrp="1"/>
          </p:cNvSpPr>
          <p:nvPr>
            <p:ph type="title"/>
          </p:nvPr>
        </p:nvSpPr>
        <p:spPr bwMode="auto">
          <a:xfrm>
            <a:off x="301752" y="457200"/>
            <a:ext cx="8686800" cy="841248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1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E6009AFA-9590-4956-B95A-A2BEA89A36A8}" type="datetime1">
              <a:rPr lang="ru-RU">
                <a:solidFill>
                  <a:srgbClr val="2DA2BF">
                    <a:shade val="75000"/>
                  </a:srgbClr>
                </a:solidFill>
              </a:r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0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Эффективное управление временем и ресурсами.                                                                                            </a:t>
            </a:r>
            <a:fld id="{F44DED03-ECD7-45ED-9C74-A1F76890AF5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CD94A3F4-D734-4FAD-A280-3C7CC41F048A}" type="datetime1">
              <a:rPr lang="ru-RU">
                <a:solidFill>
                  <a:srgbClr val="2DA2BF">
                    <a:shade val="75000"/>
                  </a:srgbClr>
                </a:solidFill>
              </a:r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FF8AFAE-44F3-4AED-99FD-8404730DEAD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6"/>
            <a:ext cx="8629650" cy="2381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5" name="Заголовок 11"/>
          <p:cNvSpPr>
            <a:spLocks noGrp="1"/>
          </p:cNvSpPr>
          <p:nvPr>
            <p:ph type="title"/>
          </p:nvPr>
        </p:nvSpPr>
        <p:spPr bwMode="auto"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Текст 25"/>
          <p:cNvSpPr>
            <a:spLocks noGrp="1"/>
          </p:cNvSpPr>
          <p:nvPr>
            <p:ph type="body" idx="2"/>
          </p:nvPr>
        </p:nvSpPr>
        <p:spPr bwMode="auto"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Содержимое 13"/>
          <p:cNvSpPr>
            <a:spLocks noGrp="1"/>
          </p:cNvSpPr>
          <p:nvPr>
            <p:ph sz="half" idx="1"/>
          </p:nvPr>
        </p:nvSpPr>
        <p:spPr bwMode="auto"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2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866A5A53-FA86-47A1-9256-5202251163DD}" type="datetime1">
              <a:rPr lang="ru-RU">
                <a:solidFill>
                  <a:srgbClr val="2DA2BF">
                    <a:shade val="75000"/>
                  </a:srgbClr>
                </a:solidFill>
              </a:r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9" name="Нижний колонтитул 28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4769E0CA-15EC-4658-9230-96D7C7D15C8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Рисунок 12"/>
          <p:cNvSpPr>
            <a:spLocks noGrp="1"/>
          </p:cNvSpPr>
          <p:nvPr>
            <p:ph type="pic" idx="1"/>
          </p:nvPr>
        </p:nvSpPr>
        <p:spPr bwMode="auto">
          <a:xfrm>
            <a:off x="3505199" y="616634"/>
            <a:ext cx="5029200" cy="365760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21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Заголовок 16"/>
          <p:cNvSpPr>
            <a:spLocks noGrp="1"/>
          </p:cNvSpPr>
          <p:nvPr>
            <p:ph type="title"/>
          </p:nvPr>
        </p:nvSpPr>
        <p:spPr bwMode="auto">
          <a:xfrm>
            <a:off x="381000" y="4993760"/>
            <a:ext cx="5867399" cy="522287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Текст 25"/>
          <p:cNvSpPr>
            <a:spLocks noGrp="1"/>
          </p:cNvSpPr>
          <p:nvPr>
            <p:ph type="body" sz="half" idx="2"/>
          </p:nvPr>
        </p:nvSpPr>
        <p:spPr bwMode="auto">
          <a:xfrm>
            <a:off x="381000" y="5533218"/>
            <a:ext cx="5867399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4171BDE-BA71-47C7-981E-2F067AC6FEFF}" type="datetime1">
              <a:rPr lang="ru-RU">
                <a:solidFill>
                  <a:srgbClr val="2DA2BF">
                    <a:shade val="75000"/>
                  </a:srgbClr>
                </a:solidFill>
              </a:r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9" name="Номер слайда 30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9FF63340-DF4D-4380-8DAB-F87E1FBE61E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10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3636449C-A824-4933-A232-AE4ED0374C3C}" type="datetime1">
              <a:rPr lang="ru-RU">
                <a:solidFill>
                  <a:srgbClr val="2DA2BF">
                    <a:shade val="75000"/>
                  </a:srgbClr>
                </a:solidFill>
              </a:r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83847ABC-F4A5-41AD-8C00-28A6E21B833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858000" y="549276"/>
            <a:ext cx="18288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549276"/>
            <a:ext cx="62484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A16BE8D-E904-40D5-B6AF-B1E926AE9155}" type="datetime1">
              <a:rPr lang="ru-RU">
                <a:solidFill>
                  <a:srgbClr val="2DA2BF">
                    <a:shade val="75000"/>
                  </a:srgbClr>
                </a:solidFill>
              </a:r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8F319162-BC75-434E-B276-576D5310009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fld id="{B4C71EC6-210F-42DE-9C53-41977AD35B3D}" type="datetimeFigureOut">
              <a:rPr lang="ru-RU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17.01.2023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fld id="{B19B0651-EE4F-4900-A07F-96A6BFA9D0F0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fld id="{F69D6900-F722-4039-A2AB-B2645AA832A3}" type="datetimeFigureOut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t>17.01.2023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fld id="{8FFBCAF5-8325-4AA7-8A96-FF166E02FD9E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10"/>
          <p:cNvSpPr>
            <a:spLocks noGrp="1"/>
          </p:cNvSpPr>
          <p:nvPr>
            <p:ph type="dt" sz="half" idx="2"/>
          </p:nvPr>
        </p:nvSpPr>
        <p:spPr bwMode="auto">
          <a:xfrm>
            <a:off x="6477000" y="76200"/>
            <a:ext cx="2514600" cy="288924"/>
          </a:xfrm>
          <a:prstGeom prst="rect">
            <a:avLst/>
          </a:prstGeom>
        </p:spPr>
        <p:txBody>
          <a:bodyPr vert="horz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53CA58-E24D-48F9-916C-663261E72279}" type="datetime1">
              <a:rPr lang="ru-RU"/>
              <a:t>17.01.2023</a:t>
            </a:fld>
            <a:endParaRPr lang="ru-RU"/>
          </a:p>
        </p:txBody>
      </p:sp>
      <p:sp>
        <p:nvSpPr>
          <p:cNvPr id="7" name="Нижний колонтитул 27"/>
          <p:cNvSpPr>
            <a:spLocks noGrp="1"/>
          </p:cNvSpPr>
          <p:nvPr>
            <p:ph type="ftr" sz="quarter" idx="3"/>
          </p:nvPr>
        </p:nvSpPr>
        <p:spPr bwMode="auto">
          <a:xfrm>
            <a:off x="3124200" y="76200"/>
            <a:ext cx="3352800" cy="288924"/>
          </a:xfrm>
          <a:prstGeom prst="rect">
            <a:avLst/>
          </a:prstGeom>
        </p:spPr>
        <p:txBody>
          <a:bodyPr vert="horz"/>
          <a:lstStyle>
            <a:lvl1pPr algn="r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4"/>
          </p:nvPr>
        </p:nvSpPr>
        <p:spPr bwMode="auto">
          <a:xfrm>
            <a:off x="468313" y="6477000"/>
            <a:ext cx="8523287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68EA8"/>
                </a:solidFill>
                <a:latin typeface="Franklin Gothic Book"/>
              </a:defRPr>
            </a:lvl1pPr>
          </a:lstStyle>
          <a:p>
            <a:pPr>
              <a:defRPr/>
            </a:pPr>
            <a:fld id="{C0C9FBB0-551E-4EF2-8F0E-6AEB422DC497}" type="slidenum">
              <a:rPr lang="ru-RU"/>
              <a:t>‹#›</a:t>
            </a:fld>
            <a:endParaRPr lang="ru-RU"/>
          </a:p>
        </p:txBody>
      </p:sp>
      <p:sp>
        <p:nvSpPr>
          <p:cNvPr id="9" name="Заголовок 9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>
        <a:spcBef>
          <a:spcPts val="0"/>
        </a:spcBef>
        <a:spcAft>
          <a:spcPts val="0"/>
        </a:spcAft>
        <a:defRPr sz="3600" cap="all">
          <a:solidFill>
            <a:schemeClr val="tx2"/>
          </a:solidFill>
          <a:latin typeface="+mj-lt"/>
          <a:ea typeface="+mj-ea"/>
          <a:cs typeface="+mj-cs"/>
        </a:defRPr>
      </a:lvl1pPr>
      <a:lvl2pPr algn="l">
        <a:spcBef>
          <a:spcPts val="0"/>
        </a:spcBef>
        <a:spcAft>
          <a:spcPts val="0"/>
        </a:spcAft>
        <a:defRPr sz="3600">
          <a:solidFill>
            <a:schemeClr val="tx2"/>
          </a:solidFill>
          <a:latin typeface="Franklin Gothic Medium"/>
        </a:defRPr>
      </a:lvl2pPr>
      <a:lvl3pPr algn="l">
        <a:spcBef>
          <a:spcPts val="0"/>
        </a:spcBef>
        <a:spcAft>
          <a:spcPts val="0"/>
        </a:spcAft>
        <a:defRPr sz="3600">
          <a:solidFill>
            <a:schemeClr val="tx2"/>
          </a:solidFill>
          <a:latin typeface="Franklin Gothic Medium"/>
        </a:defRPr>
      </a:lvl3pPr>
      <a:lvl4pPr algn="l">
        <a:spcBef>
          <a:spcPts val="0"/>
        </a:spcBef>
        <a:spcAft>
          <a:spcPts val="0"/>
        </a:spcAft>
        <a:defRPr sz="3600">
          <a:solidFill>
            <a:schemeClr val="tx2"/>
          </a:solidFill>
          <a:latin typeface="Franklin Gothic Medium"/>
        </a:defRPr>
      </a:lvl4pPr>
      <a:lvl5pPr algn="l">
        <a:spcBef>
          <a:spcPts val="0"/>
        </a:spcBef>
        <a:spcAft>
          <a:spcPts val="0"/>
        </a:spcAft>
        <a:defRPr sz="3600">
          <a:solidFill>
            <a:schemeClr val="tx2"/>
          </a:solidFill>
          <a:latin typeface="Franklin Gothic Medium"/>
        </a:defRPr>
      </a:lvl5pPr>
      <a:lvl6pPr marL="457200" algn="l">
        <a:spcBef>
          <a:spcPts val="0"/>
        </a:spcBef>
        <a:spcAft>
          <a:spcPts val="0"/>
        </a:spcAft>
        <a:defRPr sz="3600">
          <a:solidFill>
            <a:schemeClr val="tx2"/>
          </a:solidFill>
          <a:latin typeface="Franklin Gothic Medium"/>
        </a:defRPr>
      </a:lvl6pPr>
      <a:lvl7pPr marL="914400" algn="l">
        <a:spcBef>
          <a:spcPts val="0"/>
        </a:spcBef>
        <a:spcAft>
          <a:spcPts val="0"/>
        </a:spcAft>
        <a:defRPr sz="3600">
          <a:solidFill>
            <a:schemeClr val="tx2"/>
          </a:solidFill>
          <a:latin typeface="Franklin Gothic Medium"/>
        </a:defRPr>
      </a:lvl7pPr>
      <a:lvl8pPr marL="1371600" algn="l">
        <a:spcBef>
          <a:spcPts val="0"/>
        </a:spcBef>
        <a:spcAft>
          <a:spcPts val="0"/>
        </a:spcAft>
        <a:defRPr sz="3600">
          <a:solidFill>
            <a:schemeClr val="tx2"/>
          </a:solidFill>
          <a:latin typeface="Franklin Gothic Medium"/>
        </a:defRPr>
      </a:lvl8pPr>
      <a:lvl9pPr marL="1828800" algn="l">
        <a:spcBef>
          <a:spcPts val="0"/>
        </a:spcBef>
        <a:spcAft>
          <a:spcPts val="0"/>
        </a:spcAft>
        <a:defRPr sz="3600">
          <a:solidFill>
            <a:schemeClr val="tx2"/>
          </a:solidFill>
          <a:latin typeface="Franklin Gothic Medium"/>
        </a:defRPr>
      </a:lvl9pPr>
    </p:titleStyle>
    <p:bodyStyle>
      <a:lvl1pPr marL="342900" indent="-342900" algn="l">
        <a:spcBef>
          <a:spcPts val="0"/>
        </a:spcBef>
        <a:spcAft>
          <a:spcPts val="0"/>
        </a:spcAft>
        <a:buClr>
          <a:schemeClr val="accent1"/>
        </a:buClr>
        <a:buSzPct val="70000"/>
        <a:buFont typeface="Wingdings 2"/>
        <a:buChar char="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>
        <a:spcBef>
          <a:spcPts val="0"/>
        </a:spcBef>
        <a:spcAft>
          <a:spcPts val="0"/>
        </a:spcAft>
        <a:buClr>
          <a:schemeClr val="accent1"/>
        </a:buClr>
        <a:buSzPct val="70000"/>
        <a:buFont typeface="Wingdings 2"/>
        <a:buChar char=""/>
        <a:defRPr sz="28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>
        <a:spcBef>
          <a:spcPts val="0"/>
        </a:spcBef>
        <a:spcAft>
          <a:spcPts val="0"/>
        </a:spcAft>
        <a:buClr>
          <a:schemeClr val="accent1"/>
        </a:buClr>
        <a:buSzPct val="70000"/>
        <a:buFont typeface="Wingdings 2"/>
        <a:buChar char=""/>
        <a:defRPr sz="24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>
        <a:spcBef>
          <a:spcPts val="0"/>
        </a:spcBef>
        <a:spcAft>
          <a:spcPts val="0"/>
        </a:spcAft>
        <a:buClr>
          <a:schemeClr val="accent1"/>
        </a:buClr>
        <a:buSzPct val="70000"/>
        <a:buFont typeface="Wingdings 2"/>
        <a:buChar char=""/>
        <a:defRPr sz="20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>
        <a:spcBef>
          <a:spcPts val="0"/>
        </a:spcBef>
        <a:spcAft>
          <a:spcPts val="0"/>
        </a:spcAft>
        <a:buClr>
          <a:schemeClr val="accent1"/>
        </a:buClr>
        <a:buSzPct val="60000"/>
        <a:buFont typeface="Wingdings 2"/>
        <a:buChar char=""/>
        <a:defRPr sz="20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>
        <a:spcBef>
          <a:spcPts val="0"/>
        </a:spcBef>
        <a:buClr>
          <a:schemeClr val="accent1"/>
        </a:buClr>
        <a:buSzPct val="60000"/>
        <a:buFont typeface="Wingdings 2"/>
        <a:buChar char=""/>
        <a:defRPr sz="18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>
        <a:spcBef>
          <a:spcPts val="0"/>
        </a:spcBef>
        <a:buClr>
          <a:schemeClr val="accent1"/>
        </a:buClr>
        <a:buSzPct val="60000"/>
        <a:buFont typeface="Wingdings 2"/>
        <a:buChar char=""/>
        <a:defRPr sz="16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>
        <a:spcBef>
          <a:spcPts val="0"/>
        </a:spcBef>
        <a:buClr>
          <a:schemeClr val="accent1"/>
        </a:buClr>
        <a:buSzPct val="60000"/>
        <a:buFont typeface="Wingdings 2"/>
        <a:buChar char=""/>
        <a:defRPr sz="16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>
        <a:spcBef>
          <a:spcPts val="0"/>
        </a:spcBef>
        <a:buClr>
          <a:schemeClr val="accent1"/>
        </a:buClr>
        <a:buSzPct val="60000"/>
        <a:buFont typeface="Wingdings 2"/>
        <a:buChar char=""/>
        <a:defRPr sz="14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5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10"/>
          <p:cNvSpPr>
            <a:spLocks noGrp="1"/>
          </p:cNvSpPr>
          <p:nvPr>
            <p:ph type="dt" sz="half" idx="2"/>
          </p:nvPr>
        </p:nvSpPr>
        <p:spPr bwMode="auto">
          <a:xfrm>
            <a:off x="6477000" y="76200"/>
            <a:ext cx="2514600" cy="288924"/>
          </a:xfrm>
          <a:prstGeom prst="rect">
            <a:avLst/>
          </a:prstGeom>
        </p:spPr>
        <p:txBody>
          <a:bodyPr vert="horz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CDB5BC-2F3D-4794-9EF9-1ABCBE985B9C}" type="datetime1">
              <a:rPr lang="ru-RU">
                <a:solidFill>
                  <a:srgbClr val="2DA2BF">
                    <a:shade val="75000"/>
                  </a:srgbClr>
                </a:solidFill>
              </a:r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7"/>
          <p:cNvSpPr>
            <a:spLocks noGrp="1"/>
          </p:cNvSpPr>
          <p:nvPr>
            <p:ph type="ftr" sz="quarter" idx="3"/>
          </p:nvPr>
        </p:nvSpPr>
        <p:spPr bwMode="auto">
          <a:xfrm>
            <a:off x="3124200" y="76200"/>
            <a:ext cx="3352800" cy="288924"/>
          </a:xfrm>
          <a:prstGeom prst="rect">
            <a:avLst/>
          </a:prstGeom>
        </p:spPr>
        <p:txBody>
          <a:bodyPr vert="horz"/>
          <a:lstStyle>
            <a:lvl1pPr algn="r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4"/>
          </p:nvPr>
        </p:nvSpPr>
        <p:spPr bwMode="auto">
          <a:xfrm>
            <a:off x="468313" y="6477000"/>
            <a:ext cx="8523287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68EA8"/>
                </a:solidFill>
                <a:latin typeface="Franklin Gothic Book"/>
              </a:defRPr>
            </a:lvl1pPr>
          </a:lstStyle>
          <a:p>
            <a:pPr>
              <a:defRPr/>
            </a:pPr>
            <a:fld id="{9D923649-796C-4BD6-9DA9-00CBA7DC2620}" type="slidenum">
              <a:rPr lang="ru-RU"/>
              <a:t>‹#›</a:t>
            </a:fld>
            <a:endParaRPr lang="ru-RU"/>
          </a:p>
        </p:txBody>
      </p:sp>
      <p:sp>
        <p:nvSpPr>
          <p:cNvPr id="9" name="Заголовок 9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1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>
        <a:spcBef>
          <a:spcPts val="0"/>
        </a:spcBef>
        <a:spcAft>
          <a:spcPts val="0"/>
        </a:spcAft>
        <a:defRPr sz="3600" cap="all">
          <a:solidFill>
            <a:schemeClr val="tx2"/>
          </a:solidFill>
          <a:latin typeface="+mj-lt"/>
          <a:ea typeface="+mj-ea"/>
          <a:cs typeface="+mj-cs"/>
        </a:defRPr>
      </a:lvl1pPr>
      <a:lvl2pPr algn="l">
        <a:spcBef>
          <a:spcPts val="0"/>
        </a:spcBef>
        <a:spcAft>
          <a:spcPts val="0"/>
        </a:spcAft>
        <a:defRPr sz="3600">
          <a:solidFill>
            <a:schemeClr val="tx2"/>
          </a:solidFill>
          <a:latin typeface="Franklin Gothic Medium"/>
        </a:defRPr>
      </a:lvl2pPr>
      <a:lvl3pPr algn="l">
        <a:spcBef>
          <a:spcPts val="0"/>
        </a:spcBef>
        <a:spcAft>
          <a:spcPts val="0"/>
        </a:spcAft>
        <a:defRPr sz="3600">
          <a:solidFill>
            <a:schemeClr val="tx2"/>
          </a:solidFill>
          <a:latin typeface="Franklin Gothic Medium"/>
        </a:defRPr>
      </a:lvl3pPr>
      <a:lvl4pPr algn="l">
        <a:spcBef>
          <a:spcPts val="0"/>
        </a:spcBef>
        <a:spcAft>
          <a:spcPts val="0"/>
        </a:spcAft>
        <a:defRPr sz="3600">
          <a:solidFill>
            <a:schemeClr val="tx2"/>
          </a:solidFill>
          <a:latin typeface="Franklin Gothic Medium"/>
        </a:defRPr>
      </a:lvl4pPr>
      <a:lvl5pPr algn="l">
        <a:spcBef>
          <a:spcPts val="0"/>
        </a:spcBef>
        <a:spcAft>
          <a:spcPts val="0"/>
        </a:spcAft>
        <a:defRPr sz="3600">
          <a:solidFill>
            <a:schemeClr val="tx2"/>
          </a:solidFill>
          <a:latin typeface="Franklin Gothic Medium"/>
        </a:defRPr>
      </a:lvl5pPr>
      <a:lvl6pPr marL="457200" algn="l">
        <a:spcBef>
          <a:spcPts val="0"/>
        </a:spcBef>
        <a:spcAft>
          <a:spcPts val="0"/>
        </a:spcAft>
        <a:defRPr sz="3600">
          <a:solidFill>
            <a:schemeClr val="tx2"/>
          </a:solidFill>
          <a:latin typeface="Franklin Gothic Medium"/>
        </a:defRPr>
      </a:lvl6pPr>
      <a:lvl7pPr marL="914400" algn="l">
        <a:spcBef>
          <a:spcPts val="0"/>
        </a:spcBef>
        <a:spcAft>
          <a:spcPts val="0"/>
        </a:spcAft>
        <a:defRPr sz="3600">
          <a:solidFill>
            <a:schemeClr val="tx2"/>
          </a:solidFill>
          <a:latin typeface="Franklin Gothic Medium"/>
        </a:defRPr>
      </a:lvl7pPr>
      <a:lvl8pPr marL="1371600" algn="l">
        <a:spcBef>
          <a:spcPts val="0"/>
        </a:spcBef>
        <a:spcAft>
          <a:spcPts val="0"/>
        </a:spcAft>
        <a:defRPr sz="3600">
          <a:solidFill>
            <a:schemeClr val="tx2"/>
          </a:solidFill>
          <a:latin typeface="Franklin Gothic Medium"/>
        </a:defRPr>
      </a:lvl8pPr>
      <a:lvl9pPr marL="1828800" algn="l">
        <a:spcBef>
          <a:spcPts val="0"/>
        </a:spcBef>
        <a:spcAft>
          <a:spcPts val="0"/>
        </a:spcAft>
        <a:defRPr sz="3600">
          <a:solidFill>
            <a:schemeClr val="tx2"/>
          </a:solidFill>
          <a:latin typeface="Franklin Gothic Medium"/>
        </a:defRPr>
      </a:lvl9pPr>
    </p:titleStyle>
    <p:bodyStyle>
      <a:lvl1pPr marL="342900" indent="-342900" algn="l">
        <a:spcBef>
          <a:spcPts val="0"/>
        </a:spcBef>
        <a:spcAft>
          <a:spcPts val="0"/>
        </a:spcAft>
        <a:buClr>
          <a:schemeClr val="accent1"/>
        </a:buClr>
        <a:buSzPct val="70000"/>
        <a:buFont typeface="Wingdings 2"/>
        <a:buChar char="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>
        <a:spcBef>
          <a:spcPts val="0"/>
        </a:spcBef>
        <a:spcAft>
          <a:spcPts val="0"/>
        </a:spcAft>
        <a:buClr>
          <a:schemeClr val="accent1"/>
        </a:buClr>
        <a:buSzPct val="70000"/>
        <a:buFont typeface="Wingdings 2"/>
        <a:buChar char=""/>
        <a:defRPr sz="28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>
        <a:spcBef>
          <a:spcPts val="0"/>
        </a:spcBef>
        <a:spcAft>
          <a:spcPts val="0"/>
        </a:spcAft>
        <a:buClr>
          <a:schemeClr val="accent1"/>
        </a:buClr>
        <a:buSzPct val="70000"/>
        <a:buFont typeface="Wingdings 2"/>
        <a:buChar char=""/>
        <a:defRPr sz="24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>
        <a:spcBef>
          <a:spcPts val="0"/>
        </a:spcBef>
        <a:spcAft>
          <a:spcPts val="0"/>
        </a:spcAft>
        <a:buClr>
          <a:schemeClr val="accent1"/>
        </a:buClr>
        <a:buSzPct val="70000"/>
        <a:buFont typeface="Wingdings 2"/>
        <a:buChar char=""/>
        <a:defRPr sz="20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>
        <a:spcBef>
          <a:spcPts val="0"/>
        </a:spcBef>
        <a:spcAft>
          <a:spcPts val="0"/>
        </a:spcAft>
        <a:buClr>
          <a:schemeClr val="accent1"/>
        </a:buClr>
        <a:buSzPct val="60000"/>
        <a:buFont typeface="Wingdings 2"/>
        <a:buChar char=""/>
        <a:defRPr sz="20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>
        <a:spcBef>
          <a:spcPts val="0"/>
        </a:spcBef>
        <a:buClr>
          <a:schemeClr val="accent1"/>
        </a:buClr>
        <a:buSzPct val="60000"/>
        <a:buFont typeface="Wingdings 2"/>
        <a:buChar char=""/>
        <a:defRPr sz="18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>
        <a:spcBef>
          <a:spcPts val="0"/>
        </a:spcBef>
        <a:buClr>
          <a:schemeClr val="accent1"/>
        </a:buClr>
        <a:buSzPct val="60000"/>
        <a:buFont typeface="Wingdings 2"/>
        <a:buChar char=""/>
        <a:defRPr sz="16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>
        <a:spcBef>
          <a:spcPts val="0"/>
        </a:spcBef>
        <a:buClr>
          <a:schemeClr val="accent1"/>
        </a:buClr>
        <a:buSzPct val="60000"/>
        <a:buFont typeface="Wingdings 2"/>
        <a:buChar char=""/>
        <a:defRPr sz="16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>
        <a:spcBef>
          <a:spcPts val="0"/>
        </a:spcBef>
        <a:buClr>
          <a:schemeClr val="accent1"/>
        </a:buClr>
        <a:buSzPct val="60000"/>
        <a:buFont typeface="Wingdings 2"/>
        <a:buChar char=""/>
        <a:defRPr sz="14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5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10"/>
          <p:cNvSpPr>
            <a:spLocks noGrp="1"/>
          </p:cNvSpPr>
          <p:nvPr>
            <p:ph type="dt" sz="half" idx="2"/>
          </p:nvPr>
        </p:nvSpPr>
        <p:spPr bwMode="auto">
          <a:xfrm>
            <a:off x="6477000" y="76200"/>
            <a:ext cx="2514600" cy="288924"/>
          </a:xfrm>
          <a:prstGeom prst="rect">
            <a:avLst/>
          </a:prstGeom>
        </p:spPr>
        <p:txBody>
          <a:bodyPr vert="horz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53CA58-E24D-48F9-916C-663261E72279}" type="datetime1">
              <a:rPr lang="ru-RU">
                <a:solidFill>
                  <a:srgbClr val="2DA2BF">
                    <a:shade val="75000"/>
                  </a:srgbClr>
                </a:solidFill>
              </a:r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7"/>
          <p:cNvSpPr>
            <a:spLocks noGrp="1"/>
          </p:cNvSpPr>
          <p:nvPr>
            <p:ph type="ftr" sz="quarter" idx="3"/>
          </p:nvPr>
        </p:nvSpPr>
        <p:spPr bwMode="auto">
          <a:xfrm>
            <a:off x="3124200" y="76200"/>
            <a:ext cx="3352800" cy="288924"/>
          </a:xfrm>
          <a:prstGeom prst="rect">
            <a:avLst/>
          </a:prstGeom>
        </p:spPr>
        <p:txBody>
          <a:bodyPr vert="horz"/>
          <a:lstStyle>
            <a:lvl1pPr algn="r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4"/>
          </p:nvPr>
        </p:nvSpPr>
        <p:spPr bwMode="auto">
          <a:xfrm>
            <a:off x="468313" y="6477000"/>
            <a:ext cx="8523287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68EA8"/>
                </a:solidFill>
                <a:latin typeface="Franklin Gothic Book"/>
              </a:defRPr>
            </a:lvl1pPr>
          </a:lstStyle>
          <a:p>
            <a:pPr>
              <a:defRPr/>
            </a:pPr>
            <a:fld id="{C0C9FBB0-551E-4EF2-8F0E-6AEB422DC497}" type="slidenum">
              <a:rPr lang="ru-RU"/>
              <a:t>‹#›</a:t>
            </a:fld>
            <a:endParaRPr lang="ru-RU"/>
          </a:p>
        </p:txBody>
      </p:sp>
      <p:sp>
        <p:nvSpPr>
          <p:cNvPr id="9" name="Заголовок 9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1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>
        <a:spcBef>
          <a:spcPts val="0"/>
        </a:spcBef>
        <a:spcAft>
          <a:spcPts val="0"/>
        </a:spcAft>
        <a:defRPr sz="3600" cap="all">
          <a:solidFill>
            <a:schemeClr val="tx2"/>
          </a:solidFill>
          <a:latin typeface="+mj-lt"/>
          <a:ea typeface="+mj-ea"/>
          <a:cs typeface="+mj-cs"/>
        </a:defRPr>
      </a:lvl1pPr>
      <a:lvl2pPr algn="l">
        <a:spcBef>
          <a:spcPts val="0"/>
        </a:spcBef>
        <a:spcAft>
          <a:spcPts val="0"/>
        </a:spcAft>
        <a:defRPr sz="3600">
          <a:solidFill>
            <a:schemeClr val="tx2"/>
          </a:solidFill>
          <a:latin typeface="Franklin Gothic Medium"/>
        </a:defRPr>
      </a:lvl2pPr>
      <a:lvl3pPr algn="l">
        <a:spcBef>
          <a:spcPts val="0"/>
        </a:spcBef>
        <a:spcAft>
          <a:spcPts val="0"/>
        </a:spcAft>
        <a:defRPr sz="3600">
          <a:solidFill>
            <a:schemeClr val="tx2"/>
          </a:solidFill>
          <a:latin typeface="Franklin Gothic Medium"/>
        </a:defRPr>
      </a:lvl3pPr>
      <a:lvl4pPr algn="l">
        <a:spcBef>
          <a:spcPts val="0"/>
        </a:spcBef>
        <a:spcAft>
          <a:spcPts val="0"/>
        </a:spcAft>
        <a:defRPr sz="3600">
          <a:solidFill>
            <a:schemeClr val="tx2"/>
          </a:solidFill>
          <a:latin typeface="Franklin Gothic Medium"/>
        </a:defRPr>
      </a:lvl4pPr>
      <a:lvl5pPr algn="l">
        <a:spcBef>
          <a:spcPts val="0"/>
        </a:spcBef>
        <a:spcAft>
          <a:spcPts val="0"/>
        </a:spcAft>
        <a:defRPr sz="3600">
          <a:solidFill>
            <a:schemeClr val="tx2"/>
          </a:solidFill>
          <a:latin typeface="Franklin Gothic Medium"/>
        </a:defRPr>
      </a:lvl5pPr>
      <a:lvl6pPr marL="457200" algn="l">
        <a:spcBef>
          <a:spcPts val="0"/>
        </a:spcBef>
        <a:spcAft>
          <a:spcPts val="0"/>
        </a:spcAft>
        <a:defRPr sz="3600">
          <a:solidFill>
            <a:schemeClr val="tx2"/>
          </a:solidFill>
          <a:latin typeface="Franklin Gothic Medium"/>
        </a:defRPr>
      </a:lvl6pPr>
      <a:lvl7pPr marL="914400" algn="l">
        <a:spcBef>
          <a:spcPts val="0"/>
        </a:spcBef>
        <a:spcAft>
          <a:spcPts val="0"/>
        </a:spcAft>
        <a:defRPr sz="3600">
          <a:solidFill>
            <a:schemeClr val="tx2"/>
          </a:solidFill>
          <a:latin typeface="Franklin Gothic Medium"/>
        </a:defRPr>
      </a:lvl7pPr>
      <a:lvl8pPr marL="1371600" algn="l">
        <a:spcBef>
          <a:spcPts val="0"/>
        </a:spcBef>
        <a:spcAft>
          <a:spcPts val="0"/>
        </a:spcAft>
        <a:defRPr sz="3600">
          <a:solidFill>
            <a:schemeClr val="tx2"/>
          </a:solidFill>
          <a:latin typeface="Franklin Gothic Medium"/>
        </a:defRPr>
      </a:lvl8pPr>
      <a:lvl9pPr marL="1828800" algn="l">
        <a:spcBef>
          <a:spcPts val="0"/>
        </a:spcBef>
        <a:spcAft>
          <a:spcPts val="0"/>
        </a:spcAft>
        <a:defRPr sz="3600">
          <a:solidFill>
            <a:schemeClr val="tx2"/>
          </a:solidFill>
          <a:latin typeface="Franklin Gothic Medium"/>
        </a:defRPr>
      </a:lvl9pPr>
    </p:titleStyle>
    <p:bodyStyle>
      <a:lvl1pPr marL="342900" indent="-342900" algn="l">
        <a:spcBef>
          <a:spcPts val="0"/>
        </a:spcBef>
        <a:spcAft>
          <a:spcPts val="0"/>
        </a:spcAft>
        <a:buClr>
          <a:schemeClr val="accent1"/>
        </a:buClr>
        <a:buSzPct val="70000"/>
        <a:buFont typeface="Wingdings 2"/>
        <a:buChar char="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>
        <a:spcBef>
          <a:spcPts val="0"/>
        </a:spcBef>
        <a:spcAft>
          <a:spcPts val="0"/>
        </a:spcAft>
        <a:buClr>
          <a:schemeClr val="accent1"/>
        </a:buClr>
        <a:buSzPct val="70000"/>
        <a:buFont typeface="Wingdings 2"/>
        <a:buChar char=""/>
        <a:defRPr sz="28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>
        <a:spcBef>
          <a:spcPts val="0"/>
        </a:spcBef>
        <a:spcAft>
          <a:spcPts val="0"/>
        </a:spcAft>
        <a:buClr>
          <a:schemeClr val="accent1"/>
        </a:buClr>
        <a:buSzPct val="70000"/>
        <a:buFont typeface="Wingdings 2"/>
        <a:buChar char=""/>
        <a:defRPr sz="24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>
        <a:spcBef>
          <a:spcPts val="0"/>
        </a:spcBef>
        <a:spcAft>
          <a:spcPts val="0"/>
        </a:spcAft>
        <a:buClr>
          <a:schemeClr val="accent1"/>
        </a:buClr>
        <a:buSzPct val="70000"/>
        <a:buFont typeface="Wingdings 2"/>
        <a:buChar char=""/>
        <a:defRPr sz="20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>
        <a:spcBef>
          <a:spcPts val="0"/>
        </a:spcBef>
        <a:spcAft>
          <a:spcPts val="0"/>
        </a:spcAft>
        <a:buClr>
          <a:schemeClr val="accent1"/>
        </a:buClr>
        <a:buSzPct val="60000"/>
        <a:buFont typeface="Wingdings 2"/>
        <a:buChar char=""/>
        <a:defRPr sz="20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>
        <a:spcBef>
          <a:spcPts val="0"/>
        </a:spcBef>
        <a:buClr>
          <a:schemeClr val="accent1"/>
        </a:buClr>
        <a:buSzPct val="60000"/>
        <a:buFont typeface="Wingdings 2"/>
        <a:buChar char=""/>
        <a:defRPr sz="18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>
        <a:spcBef>
          <a:spcPts val="0"/>
        </a:spcBef>
        <a:buClr>
          <a:schemeClr val="accent1"/>
        </a:buClr>
        <a:buSzPct val="60000"/>
        <a:buFont typeface="Wingdings 2"/>
        <a:buChar char=""/>
        <a:defRPr sz="16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>
        <a:spcBef>
          <a:spcPts val="0"/>
        </a:spcBef>
        <a:buClr>
          <a:schemeClr val="accent1"/>
        </a:buClr>
        <a:buSzPct val="60000"/>
        <a:buFont typeface="Wingdings 2"/>
        <a:buChar char=""/>
        <a:defRPr sz="16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>
        <a:spcBef>
          <a:spcPts val="0"/>
        </a:spcBef>
        <a:buClr>
          <a:schemeClr val="accent1"/>
        </a:buClr>
        <a:buSzPct val="60000"/>
        <a:buFont typeface="Wingdings 2"/>
        <a:buChar char=""/>
        <a:defRPr sz="14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901"/>
            <a:ext cx="8629650" cy="2380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/>
            </a:endParaRPr>
          </a:p>
        </p:txBody>
      </p:sp>
      <p:sp>
        <p:nvSpPr>
          <p:cNvPr id="5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10"/>
          <p:cNvSpPr>
            <a:spLocks noGrp="1"/>
          </p:cNvSpPr>
          <p:nvPr>
            <p:ph type="dt" sz="half" idx="2"/>
          </p:nvPr>
        </p:nvSpPr>
        <p:spPr bwMode="auto">
          <a:xfrm>
            <a:off x="6477000" y="76200"/>
            <a:ext cx="2514600" cy="288924"/>
          </a:xfrm>
          <a:prstGeom prst="rect">
            <a:avLst/>
          </a:prstGeom>
        </p:spPr>
        <p:txBody>
          <a:bodyPr vert="horz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0BEB0A-2EA1-4971-BC60-02A35A77F908}" type="datetime1">
              <a:rPr lang="ru-RU">
                <a:solidFill>
                  <a:srgbClr val="2DA2BF">
                    <a:shade val="75000"/>
                  </a:srgbClr>
                </a:solidFill>
              </a:r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7"/>
          <p:cNvSpPr>
            <a:spLocks noGrp="1"/>
          </p:cNvSpPr>
          <p:nvPr>
            <p:ph type="ftr" sz="quarter" idx="3"/>
          </p:nvPr>
        </p:nvSpPr>
        <p:spPr bwMode="auto">
          <a:xfrm>
            <a:off x="3124200" y="76200"/>
            <a:ext cx="3352800" cy="288924"/>
          </a:xfrm>
          <a:prstGeom prst="rect">
            <a:avLst/>
          </a:prstGeom>
        </p:spPr>
        <p:txBody>
          <a:bodyPr vert="horz"/>
          <a:lstStyle>
            <a:lvl1pPr algn="r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4"/>
          </p:nvPr>
        </p:nvSpPr>
        <p:spPr bwMode="auto">
          <a:xfrm>
            <a:off x="468313" y="6477000"/>
            <a:ext cx="8523287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68EA8"/>
                </a:solidFill>
                <a:latin typeface="Franklin Gothic Book"/>
                <a:cs typeface="Arial"/>
              </a:defRPr>
            </a:lvl1pPr>
          </a:lstStyle>
          <a:p>
            <a:pPr>
              <a:defRPr/>
            </a:pPr>
            <a:fld id="{08309B2F-49D0-4063-A2A7-17A840F67882}" type="slidenum">
              <a:rPr lang="ru-RU"/>
              <a:t>‹#›</a:t>
            </a:fld>
            <a:endParaRPr lang="ru-RU"/>
          </a:p>
        </p:txBody>
      </p:sp>
      <p:sp>
        <p:nvSpPr>
          <p:cNvPr id="9" name="Заголовок 9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901"/>
            <a:ext cx="8629650" cy="2380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/>
            </a:endParaRPr>
          </a:p>
        </p:txBody>
      </p:sp>
      <p:sp>
        <p:nvSpPr>
          <p:cNvPr id="11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9"/>
            <a:ext cx="8629650" cy="2380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>
        <a:spcBef>
          <a:spcPts val="0"/>
        </a:spcBef>
        <a:spcAft>
          <a:spcPts val="0"/>
        </a:spcAft>
        <a:defRPr sz="3600" cap="all">
          <a:solidFill>
            <a:schemeClr val="tx2"/>
          </a:solidFill>
          <a:latin typeface="+mj-lt"/>
          <a:ea typeface="+mj-ea"/>
          <a:cs typeface="+mj-cs"/>
        </a:defRPr>
      </a:lvl1pPr>
      <a:lvl2pPr algn="l">
        <a:spcBef>
          <a:spcPts val="0"/>
        </a:spcBef>
        <a:spcAft>
          <a:spcPts val="0"/>
        </a:spcAft>
        <a:defRPr sz="3600">
          <a:solidFill>
            <a:schemeClr val="tx2"/>
          </a:solidFill>
          <a:latin typeface="Franklin Gothic Medium"/>
        </a:defRPr>
      </a:lvl2pPr>
      <a:lvl3pPr algn="l">
        <a:spcBef>
          <a:spcPts val="0"/>
        </a:spcBef>
        <a:spcAft>
          <a:spcPts val="0"/>
        </a:spcAft>
        <a:defRPr sz="3600">
          <a:solidFill>
            <a:schemeClr val="tx2"/>
          </a:solidFill>
          <a:latin typeface="Franklin Gothic Medium"/>
        </a:defRPr>
      </a:lvl3pPr>
      <a:lvl4pPr algn="l">
        <a:spcBef>
          <a:spcPts val="0"/>
        </a:spcBef>
        <a:spcAft>
          <a:spcPts val="0"/>
        </a:spcAft>
        <a:defRPr sz="3600">
          <a:solidFill>
            <a:schemeClr val="tx2"/>
          </a:solidFill>
          <a:latin typeface="Franklin Gothic Medium"/>
        </a:defRPr>
      </a:lvl4pPr>
      <a:lvl5pPr algn="l">
        <a:spcBef>
          <a:spcPts val="0"/>
        </a:spcBef>
        <a:spcAft>
          <a:spcPts val="0"/>
        </a:spcAft>
        <a:defRPr sz="3600">
          <a:solidFill>
            <a:schemeClr val="tx2"/>
          </a:solidFill>
          <a:latin typeface="Franklin Gothic Medium"/>
        </a:defRPr>
      </a:lvl5pPr>
      <a:lvl6pPr marL="457200" algn="l">
        <a:spcBef>
          <a:spcPts val="0"/>
        </a:spcBef>
        <a:spcAft>
          <a:spcPts val="0"/>
        </a:spcAft>
        <a:defRPr sz="3600">
          <a:solidFill>
            <a:schemeClr val="tx2"/>
          </a:solidFill>
          <a:latin typeface="Franklin Gothic Medium"/>
        </a:defRPr>
      </a:lvl6pPr>
      <a:lvl7pPr marL="914400" algn="l">
        <a:spcBef>
          <a:spcPts val="0"/>
        </a:spcBef>
        <a:spcAft>
          <a:spcPts val="0"/>
        </a:spcAft>
        <a:defRPr sz="3600">
          <a:solidFill>
            <a:schemeClr val="tx2"/>
          </a:solidFill>
          <a:latin typeface="Franklin Gothic Medium"/>
        </a:defRPr>
      </a:lvl7pPr>
      <a:lvl8pPr marL="1371600" algn="l">
        <a:spcBef>
          <a:spcPts val="0"/>
        </a:spcBef>
        <a:spcAft>
          <a:spcPts val="0"/>
        </a:spcAft>
        <a:defRPr sz="3600">
          <a:solidFill>
            <a:schemeClr val="tx2"/>
          </a:solidFill>
          <a:latin typeface="Franklin Gothic Medium"/>
        </a:defRPr>
      </a:lvl8pPr>
      <a:lvl9pPr marL="1828800" algn="l">
        <a:spcBef>
          <a:spcPts val="0"/>
        </a:spcBef>
        <a:spcAft>
          <a:spcPts val="0"/>
        </a:spcAft>
        <a:defRPr sz="3600">
          <a:solidFill>
            <a:schemeClr val="tx2"/>
          </a:solidFill>
          <a:latin typeface="Franklin Gothic Medium"/>
        </a:defRPr>
      </a:lvl9pPr>
    </p:titleStyle>
    <p:bodyStyle>
      <a:lvl1pPr marL="342900" indent="-342900" algn="l">
        <a:spcBef>
          <a:spcPts val="0"/>
        </a:spcBef>
        <a:spcAft>
          <a:spcPts val="0"/>
        </a:spcAft>
        <a:buClr>
          <a:schemeClr val="accent1"/>
        </a:buClr>
        <a:buSzPct val="70000"/>
        <a:buFont typeface="Wingdings 2"/>
        <a:buChar char="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>
        <a:spcBef>
          <a:spcPts val="0"/>
        </a:spcBef>
        <a:spcAft>
          <a:spcPts val="0"/>
        </a:spcAft>
        <a:buClr>
          <a:schemeClr val="accent1"/>
        </a:buClr>
        <a:buSzPct val="70000"/>
        <a:buFont typeface="Wingdings 2"/>
        <a:buChar char=""/>
        <a:defRPr sz="28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>
        <a:spcBef>
          <a:spcPts val="0"/>
        </a:spcBef>
        <a:spcAft>
          <a:spcPts val="0"/>
        </a:spcAft>
        <a:buClr>
          <a:schemeClr val="accent1"/>
        </a:buClr>
        <a:buSzPct val="70000"/>
        <a:buFont typeface="Wingdings 2"/>
        <a:buChar char=""/>
        <a:defRPr sz="24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>
        <a:spcBef>
          <a:spcPts val="0"/>
        </a:spcBef>
        <a:spcAft>
          <a:spcPts val="0"/>
        </a:spcAft>
        <a:buClr>
          <a:schemeClr val="accent1"/>
        </a:buClr>
        <a:buSzPct val="70000"/>
        <a:buFont typeface="Wingdings 2"/>
        <a:buChar char=""/>
        <a:defRPr sz="20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>
        <a:spcBef>
          <a:spcPts val="0"/>
        </a:spcBef>
        <a:spcAft>
          <a:spcPts val="0"/>
        </a:spcAft>
        <a:buClr>
          <a:schemeClr val="accent1"/>
        </a:buClr>
        <a:buSzPct val="60000"/>
        <a:buFont typeface="Wingdings 2"/>
        <a:buChar char=""/>
        <a:defRPr sz="20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>
        <a:spcBef>
          <a:spcPts val="0"/>
        </a:spcBef>
        <a:buClr>
          <a:schemeClr val="accent1"/>
        </a:buClr>
        <a:buSzPct val="60000"/>
        <a:buFont typeface="Wingdings 2"/>
        <a:buChar char=""/>
        <a:defRPr sz="18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>
        <a:spcBef>
          <a:spcPts val="0"/>
        </a:spcBef>
        <a:buClr>
          <a:schemeClr val="accent1"/>
        </a:buClr>
        <a:buSzPct val="60000"/>
        <a:buFont typeface="Wingdings 2"/>
        <a:buChar char=""/>
        <a:defRPr sz="16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>
        <a:spcBef>
          <a:spcPts val="0"/>
        </a:spcBef>
        <a:buClr>
          <a:schemeClr val="accent1"/>
        </a:buClr>
        <a:buSzPct val="60000"/>
        <a:buFont typeface="Wingdings 2"/>
        <a:buChar char=""/>
        <a:defRPr sz="16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>
        <a:spcBef>
          <a:spcPts val="0"/>
        </a:spcBef>
        <a:buClr>
          <a:schemeClr val="accent1"/>
        </a:buClr>
        <a:buSzPct val="60000"/>
        <a:buFont typeface="Wingdings 2"/>
        <a:buChar char=""/>
        <a:defRPr sz="14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5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10"/>
          <p:cNvSpPr>
            <a:spLocks noGrp="1"/>
          </p:cNvSpPr>
          <p:nvPr>
            <p:ph type="dt" sz="half" idx="2"/>
          </p:nvPr>
        </p:nvSpPr>
        <p:spPr bwMode="auto">
          <a:xfrm>
            <a:off x="6477000" y="76200"/>
            <a:ext cx="2514600" cy="288924"/>
          </a:xfrm>
          <a:prstGeom prst="rect">
            <a:avLst/>
          </a:prstGeom>
        </p:spPr>
        <p:txBody>
          <a:bodyPr vert="horz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53CA58-E24D-48F9-916C-663261E72279}" type="datetime1">
              <a:rPr lang="ru-RU">
                <a:solidFill>
                  <a:srgbClr val="2DA2BF">
                    <a:shade val="75000"/>
                  </a:srgbClr>
                </a:solidFill>
              </a:r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7"/>
          <p:cNvSpPr>
            <a:spLocks noGrp="1"/>
          </p:cNvSpPr>
          <p:nvPr>
            <p:ph type="ftr" sz="quarter" idx="3"/>
          </p:nvPr>
        </p:nvSpPr>
        <p:spPr bwMode="auto">
          <a:xfrm>
            <a:off x="3124200" y="76200"/>
            <a:ext cx="3352800" cy="288924"/>
          </a:xfrm>
          <a:prstGeom prst="rect">
            <a:avLst/>
          </a:prstGeom>
        </p:spPr>
        <p:txBody>
          <a:bodyPr vert="horz"/>
          <a:lstStyle>
            <a:lvl1pPr algn="r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4"/>
          </p:nvPr>
        </p:nvSpPr>
        <p:spPr bwMode="auto">
          <a:xfrm>
            <a:off x="468313" y="6477000"/>
            <a:ext cx="8523287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68EA8"/>
                </a:solidFill>
                <a:latin typeface="Franklin Gothic Book"/>
              </a:defRPr>
            </a:lvl1pPr>
          </a:lstStyle>
          <a:p>
            <a:pPr>
              <a:defRPr/>
            </a:pPr>
            <a:fld id="{C0C9FBB0-551E-4EF2-8F0E-6AEB422DC497}" type="slidenum">
              <a:rPr lang="ru-RU"/>
              <a:t>‹#›</a:t>
            </a:fld>
            <a:endParaRPr lang="ru-RU"/>
          </a:p>
        </p:txBody>
      </p:sp>
      <p:sp>
        <p:nvSpPr>
          <p:cNvPr id="9" name="Заголовок 9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1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>
        <a:spcBef>
          <a:spcPts val="0"/>
        </a:spcBef>
        <a:spcAft>
          <a:spcPts val="0"/>
        </a:spcAft>
        <a:defRPr sz="3600" cap="all">
          <a:solidFill>
            <a:schemeClr val="tx2"/>
          </a:solidFill>
          <a:latin typeface="+mj-lt"/>
          <a:ea typeface="+mj-ea"/>
          <a:cs typeface="+mj-cs"/>
        </a:defRPr>
      </a:lvl1pPr>
      <a:lvl2pPr algn="l">
        <a:spcBef>
          <a:spcPts val="0"/>
        </a:spcBef>
        <a:spcAft>
          <a:spcPts val="0"/>
        </a:spcAft>
        <a:defRPr sz="3600">
          <a:solidFill>
            <a:schemeClr val="tx2"/>
          </a:solidFill>
          <a:latin typeface="Franklin Gothic Medium"/>
        </a:defRPr>
      </a:lvl2pPr>
      <a:lvl3pPr algn="l">
        <a:spcBef>
          <a:spcPts val="0"/>
        </a:spcBef>
        <a:spcAft>
          <a:spcPts val="0"/>
        </a:spcAft>
        <a:defRPr sz="3600">
          <a:solidFill>
            <a:schemeClr val="tx2"/>
          </a:solidFill>
          <a:latin typeface="Franklin Gothic Medium"/>
        </a:defRPr>
      </a:lvl3pPr>
      <a:lvl4pPr algn="l">
        <a:spcBef>
          <a:spcPts val="0"/>
        </a:spcBef>
        <a:spcAft>
          <a:spcPts val="0"/>
        </a:spcAft>
        <a:defRPr sz="3600">
          <a:solidFill>
            <a:schemeClr val="tx2"/>
          </a:solidFill>
          <a:latin typeface="Franklin Gothic Medium"/>
        </a:defRPr>
      </a:lvl4pPr>
      <a:lvl5pPr algn="l">
        <a:spcBef>
          <a:spcPts val="0"/>
        </a:spcBef>
        <a:spcAft>
          <a:spcPts val="0"/>
        </a:spcAft>
        <a:defRPr sz="3600">
          <a:solidFill>
            <a:schemeClr val="tx2"/>
          </a:solidFill>
          <a:latin typeface="Franklin Gothic Medium"/>
        </a:defRPr>
      </a:lvl5pPr>
      <a:lvl6pPr marL="457200" algn="l">
        <a:spcBef>
          <a:spcPts val="0"/>
        </a:spcBef>
        <a:spcAft>
          <a:spcPts val="0"/>
        </a:spcAft>
        <a:defRPr sz="3600">
          <a:solidFill>
            <a:schemeClr val="tx2"/>
          </a:solidFill>
          <a:latin typeface="Franklin Gothic Medium"/>
        </a:defRPr>
      </a:lvl6pPr>
      <a:lvl7pPr marL="914400" algn="l">
        <a:spcBef>
          <a:spcPts val="0"/>
        </a:spcBef>
        <a:spcAft>
          <a:spcPts val="0"/>
        </a:spcAft>
        <a:defRPr sz="3600">
          <a:solidFill>
            <a:schemeClr val="tx2"/>
          </a:solidFill>
          <a:latin typeface="Franklin Gothic Medium"/>
        </a:defRPr>
      </a:lvl7pPr>
      <a:lvl8pPr marL="1371600" algn="l">
        <a:spcBef>
          <a:spcPts val="0"/>
        </a:spcBef>
        <a:spcAft>
          <a:spcPts val="0"/>
        </a:spcAft>
        <a:defRPr sz="3600">
          <a:solidFill>
            <a:schemeClr val="tx2"/>
          </a:solidFill>
          <a:latin typeface="Franklin Gothic Medium"/>
        </a:defRPr>
      </a:lvl8pPr>
      <a:lvl9pPr marL="1828800" algn="l">
        <a:spcBef>
          <a:spcPts val="0"/>
        </a:spcBef>
        <a:spcAft>
          <a:spcPts val="0"/>
        </a:spcAft>
        <a:defRPr sz="3600">
          <a:solidFill>
            <a:schemeClr val="tx2"/>
          </a:solidFill>
          <a:latin typeface="Franklin Gothic Medium"/>
        </a:defRPr>
      </a:lvl9pPr>
    </p:titleStyle>
    <p:bodyStyle>
      <a:lvl1pPr marL="342900" indent="-342900" algn="l">
        <a:spcBef>
          <a:spcPts val="0"/>
        </a:spcBef>
        <a:spcAft>
          <a:spcPts val="0"/>
        </a:spcAft>
        <a:buClr>
          <a:schemeClr val="accent1"/>
        </a:buClr>
        <a:buSzPct val="70000"/>
        <a:buFont typeface="Wingdings 2"/>
        <a:buChar char="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>
        <a:spcBef>
          <a:spcPts val="0"/>
        </a:spcBef>
        <a:spcAft>
          <a:spcPts val="0"/>
        </a:spcAft>
        <a:buClr>
          <a:schemeClr val="accent1"/>
        </a:buClr>
        <a:buSzPct val="70000"/>
        <a:buFont typeface="Wingdings 2"/>
        <a:buChar char=""/>
        <a:defRPr sz="28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>
        <a:spcBef>
          <a:spcPts val="0"/>
        </a:spcBef>
        <a:spcAft>
          <a:spcPts val="0"/>
        </a:spcAft>
        <a:buClr>
          <a:schemeClr val="accent1"/>
        </a:buClr>
        <a:buSzPct val="70000"/>
        <a:buFont typeface="Wingdings 2"/>
        <a:buChar char=""/>
        <a:defRPr sz="24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>
        <a:spcBef>
          <a:spcPts val="0"/>
        </a:spcBef>
        <a:spcAft>
          <a:spcPts val="0"/>
        </a:spcAft>
        <a:buClr>
          <a:schemeClr val="accent1"/>
        </a:buClr>
        <a:buSzPct val="70000"/>
        <a:buFont typeface="Wingdings 2"/>
        <a:buChar char=""/>
        <a:defRPr sz="20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>
        <a:spcBef>
          <a:spcPts val="0"/>
        </a:spcBef>
        <a:spcAft>
          <a:spcPts val="0"/>
        </a:spcAft>
        <a:buClr>
          <a:schemeClr val="accent1"/>
        </a:buClr>
        <a:buSzPct val="60000"/>
        <a:buFont typeface="Wingdings 2"/>
        <a:buChar char=""/>
        <a:defRPr sz="20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>
        <a:spcBef>
          <a:spcPts val="0"/>
        </a:spcBef>
        <a:buClr>
          <a:schemeClr val="accent1"/>
        </a:buClr>
        <a:buSzPct val="60000"/>
        <a:buFont typeface="Wingdings 2"/>
        <a:buChar char=""/>
        <a:defRPr sz="18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>
        <a:spcBef>
          <a:spcPts val="0"/>
        </a:spcBef>
        <a:buClr>
          <a:schemeClr val="accent1"/>
        </a:buClr>
        <a:buSzPct val="60000"/>
        <a:buFont typeface="Wingdings 2"/>
        <a:buChar char=""/>
        <a:defRPr sz="16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>
        <a:spcBef>
          <a:spcPts val="0"/>
        </a:spcBef>
        <a:buClr>
          <a:schemeClr val="accent1"/>
        </a:buClr>
        <a:buSzPct val="60000"/>
        <a:buFont typeface="Wingdings 2"/>
        <a:buChar char=""/>
        <a:defRPr sz="16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>
        <a:spcBef>
          <a:spcPts val="0"/>
        </a:spcBef>
        <a:buClr>
          <a:schemeClr val="accent1"/>
        </a:buClr>
        <a:buSzPct val="60000"/>
        <a:buFont typeface="Wingdings 2"/>
        <a:buChar char=""/>
        <a:defRPr sz="14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fld id="{B4C71EC6-210F-42DE-9C53-41977AD35B3D}" type="datetimeFigureOut">
              <a:rPr lang="ru-RU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17.01.2023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fld id="{B19B0651-EE4F-4900-A07F-96A6BFA9D0F0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 bwMode="auto">
          <a:xfrm>
            <a:off x="397559" y="2204864"/>
            <a:ext cx="8566930" cy="28803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100">
                <a:latin typeface="+mn-lt"/>
              </a:rPr>
              <a:t>Презентация бережливого проекта</a:t>
            </a:r>
            <a:r>
              <a:rPr lang="ru-RU">
                <a:latin typeface="+mn-lt"/>
              </a:rPr>
              <a:t/>
            </a:r>
            <a:br>
              <a:rPr lang="ru-RU">
                <a:latin typeface="+mn-lt"/>
              </a:rPr>
            </a:br>
            <a:r>
              <a:rPr lang="ru-RU" sz="3600" b="1">
                <a:latin typeface="Times New Roman"/>
                <a:cs typeface="Times New Roman"/>
              </a:rPr>
              <a:t>Оптимизация процесса подготовки  тулбоксов и материалов  к проведению профориентационных мероприятий со школьниками и дошкольниками</a:t>
            </a:r>
            <a:endParaRPr lang="ru-RU"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 bwMode="auto">
          <a:xfrm>
            <a:off x="2467884" y="260648"/>
            <a:ext cx="6496602" cy="9366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>
                <a:solidFill>
                  <a:schemeClr val="tx1"/>
                </a:solidFill>
                <a:latin typeface="+mj-lt"/>
              </a:rPr>
              <a:t>ОБЛАСТНОЕ ГОСУДАРСТВЕННОЕ АВТОНОМНОЕ ПРОФЕССИОНАЛЬНОЕ ОБРАЗОВАТЕЛЬНОЕ УЧРЕЖЕНИЕ </a:t>
            </a:r>
            <a:r>
              <a:rPr lang="ru-RU" sz="2000" cap="all">
                <a:solidFill>
                  <a:prstClr val="black"/>
                </a:solidFill>
                <a:latin typeface="+mj-lt"/>
                <a:cs typeface="Times New Roman"/>
              </a:rPr>
              <a:t>«яковлевский политехнический  техникум»</a:t>
            </a:r>
            <a:endParaRPr/>
          </a:p>
          <a:p>
            <a:pPr>
              <a:spcAft>
                <a:spcPts val="0"/>
              </a:spcAft>
              <a:buFont typeface="Wingdings 2"/>
              <a:buNone/>
              <a:defRPr/>
            </a:pPr>
            <a:endParaRPr lang="ru-RU" sz="2000"/>
          </a:p>
        </p:txBody>
      </p:sp>
      <p:sp>
        <p:nvSpPr>
          <p:cNvPr id="6" name="TextBox 8"/>
          <p:cNvSpPr>
            <a:spLocks/>
          </p:cNvSpPr>
          <p:nvPr/>
        </p:nvSpPr>
        <p:spPr bwMode="auto">
          <a:xfrm>
            <a:off x="827584" y="5085184"/>
            <a:ext cx="522292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/>
                <a:cs typeface="Times New Roman"/>
              </a:rPr>
              <a:t>Руководитель Центра </a:t>
            </a:r>
            <a:r>
              <a:rPr lang="ru-RU" sz="1400" dirty="0" err="1">
                <a:latin typeface="Times New Roman"/>
                <a:cs typeface="Times New Roman"/>
              </a:rPr>
              <a:t>профориетации</a:t>
            </a:r>
            <a:endParaRPr lang="en-US" sz="1400" dirty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Times New Roman"/>
                <a:cs typeface="Times New Roman"/>
              </a:rPr>
              <a:t>ОГАПОУ </a:t>
            </a:r>
            <a:r>
              <a:rPr lang="ru-RU" sz="1400" dirty="0">
                <a:latin typeface="Times New Roman"/>
                <a:cs typeface="Times New Roman"/>
              </a:rPr>
              <a:t>«Яковлевский политехнический техникум» </a:t>
            </a: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 smtClean="0">
                <a:latin typeface="Times New Roman"/>
                <a:cs typeface="Times New Roman"/>
              </a:rPr>
              <a:t>Решетняк</a:t>
            </a:r>
            <a:r>
              <a:rPr lang="ru-RU" sz="1400" dirty="0" smtClean="0">
                <a:latin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cs typeface="Times New Roman"/>
              </a:rPr>
              <a:t>Наталья Ивановна</a:t>
            </a:r>
          </a:p>
        </p:txBody>
      </p:sp>
      <p:sp>
        <p:nvSpPr>
          <p:cNvPr id="7" name="TextBox 9"/>
          <p:cNvSpPr>
            <a:spLocks/>
          </p:cNvSpPr>
          <p:nvPr/>
        </p:nvSpPr>
        <p:spPr bwMode="auto">
          <a:xfrm>
            <a:off x="3188703" y="6110288"/>
            <a:ext cx="3393281" cy="277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prstClr val="black"/>
                </a:solidFill>
                <a:latin typeface="Times New Roman"/>
                <a:cs typeface="Times New Roman"/>
              </a:rPr>
              <a:t>                     г. Строитель, 2022 год</a:t>
            </a:r>
            <a:endParaRPr/>
          </a:p>
        </p:txBody>
      </p:sp>
      <p:pic>
        <p:nvPicPr>
          <p:cNvPr id="8" name="Рисунок 6"/>
          <p:cNvPicPr/>
          <p:nvPr/>
        </p:nvPicPr>
        <p:blipFill>
          <a:blip r:embed="rId3"/>
          <a:stretch/>
        </p:blipFill>
        <p:spPr bwMode="auto">
          <a:xfrm>
            <a:off x="539552" y="116632"/>
            <a:ext cx="1800200" cy="1872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8786" y="1"/>
            <a:ext cx="8577709" cy="60364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cap="none">
                <a:solidFill>
                  <a:srgbClr val="464646"/>
                </a:solidFill>
                <a:latin typeface="Times New Roman"/>
                <a:ea typeface="+mn-ea"/>
                <a:cs typeface="Times New Roman"/>
              </a:rPr>
              <a:t/>
            </a:r>
            <a:br>
              <a:rPr lang="ru-RU" sz="1800" cap="none">
                <a:solidFill>
                  <a:srgbClr val="464646"/>
                </a:solidFill>
                <a:latin typeface="Times New Roman"/>
                <a:ea typeface="+mn-ea"/>
                <a:cs typeface="Times New Roman"/>
              </a:rPr>
            </a:br>
            <a:r>
              <a:rPr lang="ru-RU" sz="1400" cap="none">
                <a:solidFill>
                  <a:srgbClr val="464646"/>
                </a:solidFill>
                <a:latin typeface="Times New Roman"/>
                <a:ea typeface="+mn-ea"/>
                <a:cs typeface="Times New Roman"/>
              </a:rPr>
              <a:t>Проект </a:t>
            </a:r>
            <a:r>
              <a:rPr lang="ru-RU" sz="1400" cap="none">
                <a:solidFill>
                  <a:prstClr val="black"/>
                </a:solidFill>
              </a:rPr>
              <a:t>«</a:t>
            </a:r>
            <a:r>
              <a:rPr lang="ru-RU" sz="1400" b="1" cap="none">
                <a:solidFill>
                  <a:prstClr val="black"/>
                </a:solidFill>
                <a:latin typeface="Times New Roman"/>
                <a:cs typeface="Times New Roman"/>
              </a:rPr>
              <a:t>Оптимизация процесса подготовки  тулбоксов и материалов  к проведению профориентационных мероприятий со школьниками и дошкольниками</a:t>
            </a:r>
            <a:r>
              <a:rPr lang="ru-RU" sz="1400" cap="none">
                <a:solidFill>
                  <a:prstClr val="black"/>
                </a:solidFill>
                <a:latin typeface="Times New Roman"/>
                <a:cs typeface="Times New Roman"/>
              </a:rPr>
              <a:t>»</a:t>
            </a:r>
            <a:r>
              <a:rPr lang="ru-RU" sz="1400" b="1" cap="none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lang="ru-RU" sz="1400" b="1">
                <a:latin typeface="Times New Roman"/>
                <a:cs typeface="Times New Roman"/>
              </a:rPr>
              <a:t> </a:t>
            </a:r>
            <a:r>
              <a:rPr lang="ru-RU" sz="1800" b="1" cap="none">
                <a:solidFill>
                  <a:srgbClr val="FF0000"/>
                </a:solidFill>
                <a:latin typeface="Times New Roman"/>
                <a:ea typeface="+mn-ea"/>
                <a:cs typeface="Times New Roman"/>
              </a:rPr>
              <a:t/>
            </a:r>
            <a:br>
              <a:rPr lang="ru-RU" sz="1800" b="1" cap="none">
                <a:solidFill>
                  <a:srgbClr val="FF0000"/>
                </a:solidFill>
                <a:latin typeface="Times New Roman"/>
                <a:ea typeface="+mn-ea"/>
                <a:cs typeface="Times New Roman"/>
              </a:rPr>
            </a:br>
            <a:r>
              <a:rPr lang="ru-RU" sz="2800"/>
              <a:t>Карта целевого состояния</a:t>
            </a:r>
            <a:endParaRPr lang="ru-RU" sz="2700" b="1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554831" y="692696"/>
          <a:ext cx="7886700" cy="967965"/>
        </p:xfrm>
        <a:graphic>
          <a:graphicData uri="http://schemas.openxmlformats.org/drawingml/2006/table">
            <a:tbl>
              <a:tblPr firstRow="1" bandRow="1">
                <a:tableStyleId>{CE76BCF4-63AC-E9A6-7FBA-2E412BDC3024}</a:tableStyleId>
              </a:tblPr>
              <a:tblGrid>
                <a:gridCol w="5267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4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05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847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52993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defRPr/>
                      </a:pPr>
                      <a:endParaRPr lang="ru-RU" sz="900">
                        <a:latin typeface="Times New Roman"/>
                        <a:cs typeface="Times New Roman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defRPr/>
                      </a:pPr>
                      <a:endParaRPr lang="ru-RU" sz="1200">
                        <a:latin typeface="Times New Roman"/>
                        <a:cs typeface="Times New Roman"/>
                      </a:endParaRPr>
                    </a:p>
                  </a:txBody>
                  <a:tcPr marL="68580" marR="68580" marT="34293" marB="34293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defRPr/>
                      </a:pPr>
                      <a:endParaRPr lang="ru-RU" sz="900">
                        <a:latin typeface="Times New Roman"/>
                        <a:cs typeface="Times New Roman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defRPr/>
                      </a:pPr>
                      <a:endParaRPr lang="ru-RU" sz="900">
                        <a:latin typeface="Times New Roman"/>
                        <a:cs typeface="Times New Roman"/>
                      </a:endParaRPr>
                    </a:p>
                  </a:txBody>
                  <a:tcPr marL="68580" marR="68580" marT="34293" marB="3429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014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defRPr/>
                      </a:pPr>
                      <a:endParaRPr lang="ru-RU" sz="900">
                        <a:latin typeface="Times New Roman"/>
                        <a:cs typeface="Times New Roman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defRPr/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Описание шага процесса</a:t>
                      </a:r>
                      <a:endParaRPr/>
                    </a:p>
                  </a:txBody>
                  <a:tcPr marL="68580" marR="68580" marT="34293" marB="34293"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Доработка</a:t>
                      </a:r>
                      <a:r>
                        <a:rPr lang="ru-RU" sz="900">
                          <a:latin typeface="Times New Roman"/>
                          <a:cs typeface="Times New Roman"/>
                        </a:rPr>
                        <a:t>                                           </a:t>
                      </a:r>
                      <a:r>
                        <a:rPr lang="ru-RU" sz="1200">
                          <a:latin typeface="Times New Roman"/>
                          <a:cs typeface="Times New Roman"/>
                        </a:rPr>
                        <a:t>Потери/проблемы</a:t>
                      </a:r>
                      <a:endParaRPr/>
                    </a:p>
                  </a:txBody>
                  <a:tcPr marL="68580" marR="68580" marT="34293" marB="3429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014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defRPr/>
                      </a:pPr>
                      <a:endParaRPr lang="ru-RU" sz="900">
                        <a:latin typeface="Times New Roman"/>
                        <a:cs typeface="Times New Roman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defRPr/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Продолжительность</a:t>
                      </a:r>
                      <a:endParaRPr/>
                    </a:p>
                  </a:txBody>
                  <a:tcPr marL="68580" marR="68580" marT="34293" marB="34293"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defRPr/>
                      </a:pPr>
                      <a:endParaRPr lang="ru-RU" sz="900">
                        <a:latin typeface="Times New Roman"/>
                        <a:cs typeface="Times New Roman"/>
                      </a:endParaRPr>
                    </a:p>
                  </a:txBody>
                  <a:tcPr marL="68580" marR="68580" marT="34293" marB="3429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 bwMode="auto">
          <a:xfrm>
            <a:off x="420688" y="1382713"/>
            <a:ext cx="519112" cy="123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7"/>
          <p:cNvSpPr/>
          <p:nvPr/>
        </p:nvSpPr>
        <p:spPr bwMode="auto">
          <a:xfrm>
            <a:off x="420688" y="1508125"/>
            <a:ext cx="519112" cy="123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Прямоугольник 9"/>
          <p:cNvSpPr/>
          <p:nvPr/>
        </p:nvSpPr>
        <p:spPr bwMode="auto">
          <a:xfrm>
            <a:off x="420688" y="1650785"/>
            <a:ext cx="519112" cy="161925"/>
          </a:xfrm>
          <a:prstGeom prst="rect">
            <a:avLst/>
          </a:prstGeom>
          <a:solidFill>
            <a:srgbClr val="FFFF79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Выгнутая вверх стрелка 10"/>
          <p:cNvSpPr/>
          <p:nvPr/>
        </p:nvSpPr>
        <p:spPr bwMode="auto">
          <a:xfrm flipH="1">
            <a:off x="3132138" y="1444625"/>
            <a:ext cx="577849" cy="328613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Пятно 2 11"/>
          <p:cNvSpPr/>
          <p:nvPr/>
        </p:nvSpPr>
        <p:spPr bwMode="auto">
          <a:xfrm>
            <a:off x="4920520" y="1277439"/>
            <a:ext cx="647700" cy="390525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1" name="Таблица 13"/>
          <p:cNvGraphicFramePr>
            <a:graphicFrameLocks noGrp="1"/>
          </p:cNvGraphicFramePr>
          <p:nvPr/>
        </p:nvGraphicFramePr>
        <p:xfrm>
          <a:off x="420688" y="1916832"/>
          <a:ext cx="6096000" cy="321542"/>
        </p:xfrm>
        <a:graphic>
          <a:graphicData uri="http://schemas.openxmlformats.org/drawingml/2006/table">
            <a:tbl>
              <a:tblPr firstRow="1" bandRow="1">
                <a:tableStyleId>{CE76BCF4-63AC-E9A6-7FBA-2E412BDC3024}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2154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Как будет: </a:t>
                      </a:r>
                      <a:r>
                        <a:rPr lang="ru-RU" sz="1200" b="1">
                          <a:solidFill>
                            <a:srgbClr val="0000FF"/>
                          </a:solidFill>
                          <a:cs typeface="Times New Roman"/>
                        </a:rPr>
                        <a:t>17.10.2022</a:t>
                      </a:r>
                      <a:endParaRPr lang="ru-RU" sz="1200" b="1">
                        <a:solidFill>
                          <a:srgbClr val="0000FF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34402" marB="3440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" name="Таблица 20"/>
          <p:cNvGraphicFramePr>
            <a:graphicFrameLocks noGrp="1"/>
          </p:cNvGraphicFramePr>
          <p:nvPr/>
        </p:nvGraphicFramePr>
        <p:xfrm>
          <a:off x="6111479" y="5483327"/>
          <a:ext cx="1505955" cy="1202106"/>
        </p:xfrm>
        <a:graphic>
          <a:graphicData uri="http://schemas.openxmlformats.org/drawingml/2006/table">
            <a:tbl>
              <a:tblPr firstRow="1" bandRow="1">
                <a:tableStyleId>{DFD9CFFA-51AC-79AB-ECDA-1DA4E96E717C}</a:tableStyleId>
              </a:tblPr>
              <a:tblGrid>
                <a:gridCol w="5141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47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9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30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107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Шаг 13</a:t>
                      </a:r>
                    </a:p>
                  </a:txBody>
                  <a:tcPr marL="68580" marR="68580" marT="34268" marB="34268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defRPr/>
                      </a:pPr>
                      <a:endParaRPr lang="ru-RU" sz="1200" b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34268" marB="34268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defRPr/>
                      </a:pPr>
                      <a:endParaRPr lang="ru-RU" sz="1200" b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34268" marB="34268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Шаг 15</a:t>
                      </a:r>
                    </a:p>
                  </a:txBody>
                  <a:tcPr marL="68580" marR="68580" marT="34268" marB="34268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1034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 marL="68580" marR="68580" marT="34268" marB="34268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 marL="68580" marR="68580" marT="34268" marB="34268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3" name="Крест 2"/>
          <p:cNvSpPr/>
          <p:nvPr/>
        </p:nvSpPr>
        <p:spPr bwMode="auto">
          <a:xfrm rot="2637252">
            <a:off x="5951859" y="5743099"/>
            <a:ext cx="798513" cy="798513"/>
          </a:xfrm>
          <a:prstGeom prst="plus">
            <a:avLst>
              <a:gd name="adj" fmla="val 44065"/>
            </a:avLst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Крест 23"/>
          <p:cNvSpPr/>
          <p:nvPr/>
        </p:nvSpPr>
        <p:spPr bwMode="auto">
          <a:xfrm rot="2637252">
            <a:off x="6897523" y="5743100"/>
            <a:ext cx="798513" cy="798513"/>
          </a:xfrm>
          <a:prstGeom prst="plus">
            <a:avLst>
              <a:gd name="adj" fmla="val 44065"/>
            </a:avLst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25"/>
          <p:cNvSpPr/>
          <p:nvPr/>
        </p:nvSpPr>
        <p:spPr bwMode="auto">
          <a:xfrm>
            <a:off x="6876256" y="4320104"/>
            <a:ext cx="23762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>
                <a:solidFill>
                  <a:prstClr val="black"/>
                </a:solidFill>
                <a:latin typeface="Times New Roman"/>
                <a:cs typeface="Times New Roman"/>
              </a:rPr>
              <a:t>ВПП (</a:t>
            </a:r>
            <a:r>
              <a:rPr lang="ru-RU" sz="1000" b="1">
                <a:solidFill>
                  <a:srgbClr val="191919"/>
                </a:solidFill>
                <a:latin typeface="Times New Roman"/>
                <a:cs typeface="Times New Roman"/>
              </a:rPr>
              <a:t>время протекания процесса) – </a:t>
            </a:r>
          </a:p>
          <a:p>
            <a:pPr>
              <a:defRPr/>
            </a:pPr>
            <a:r>
              <a:rPr lang="ru-RU" sz="1000" b="1">
                <a:solidFill>
                  <a:srgbClr val="191919"/>
                </a:solidFill>
                <a:latin typeface="Times New Roman"/>
                <a:cs typeface="Times New Roman"/>
              </a:rPr>
              <a:t> 1 дня 300 мин – 2 дня  440 мин</a:t>
            </a:r>
            <a:endParaRPr/>
          </a:p>
          <a:p>
            <a:pPr>
              <a:defRPr/>
            </a:pPr>
            <a:r>
              <a:rPr lang="ru-RU" sz="1000" b="1">
                <a:solidFill>
                  <a:srgbClr val="191919"/>
                </a:solidFill>
                <a:latin typeface="Times New Roman"/>
                <a:cs typeface="Times New Roman"/>
              </a:rPr>
              <a:t>                    (63%-64%)</a:t>
            </a:r>
          </a:p>
        </p:txBody>
      </p:sp>
      <p:sp>
        <p:nvSpPr>
          <p:cNvPr id="16" name="Стрелка вправо 31"/>
          <p:cNvSpPr/>
          <p:nvPr/>
        </p:nvSpPr>
        <p:spPr bwMode="auto">
          <a:xfrm>
            <a:off x="3317082" y="3499339"/>
            <a:ext cx="192087" cy="2476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Стрелка вправо 32"/>
          <p:cNvSpPr/>
          <p:nvPr/>
        </p:nvSpPr>
        <p:spPr bwMode="auto">
          <a:xfrm>
            <a:off x="4306094" y="3465200"/>
            <a:ext cx="192087" cy="2476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Стрелка вправо 33"/>
          <p:cNvSpPr/>
          <p:nvPr/>
        </p:nvSpPr>
        <p:spPr bwMode="auto">
          <a:xfrm>
            <a:off x="5568220" y="3465200"/>
            <a:ext cx="192087" cy="2476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Стрелка вправо 3"/>
          <p:cNvSpPr/>
          <p:nvPr/>
        </p:nvSpPr>
        <p:spPr bwMode="auto">
          <a:xfrm>
            <a:off x="1576742" y="3222884"/>
            <a:ext cx="402344" cy="4846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Стрелка вправо 6"/>
          <p:cNvSpPr/>
          <p:nvPr/>
        </p:nvSpPr>
        <p:spPr bwMode="auto">
          <a:xfrm>
            <a:off x="6963534" y="3257023"/>
            <a:ext cx="527104" cy="4846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TextBox 8"/>
          <p:cNvSpPr>
            <a:spLocks/>
          </p:cNvSpPr>
          <p:nvPr/>
        </p:nvSpPr>
        <p:spPr bwMode="auto">
          <a:xfrm>
            <a:off x="1237019" y="2906167"/>
            <a:ext cx="299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ВХОД</a:t>
            </a:r>
            <a:endParaRPr/>
          </a:p>
        </p:txBody>
      </p:sp>
      <p:sp>
        <p:nvSpPr>
          <p:cNvPr id="22" name="TextBox 12"/>
          <p:cNvSpPr>
            <a:spLocks/>
          </p:cNvSpPr>
          <p:nvPr/>
        </p:nvSpPr>
        <p:spPr bwMode="auto">
          <a:xfrm>
            <a:off x="7493262" y="2855774"/>
            <a:ext cx="144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ВЫХОД</a:t>
            </a:r>
            <a:endParaRPr/>
          </a:p>
        </p:txBody>
      </p:sp>
      <p:graphicFrame>
        <p:nvGraphicFramePr>
          <p:cNvPr id="23" name="Таблица 14"/>
          <p:cNvGraphicFramePr>
            <a:graphicFrameLocks noGrp="1"/>
          </p:cNvGraphicFramePr>
          <p:nvPr/>
        </p:nvGraphicFramePr>
        <p:xfrm>
          <a:off x="2193251" y="1852881"/>
          <a:ext cx="3753484" cy="3495652"/>
        </p:xfrm>
        <a:graphic>
          <a:graphicData uri="http://schemas.openxmlformats.org/drawingml/2006/table">
            <a:tbl>
              <a:tblPr firstRow="1" bandRow="1">
                <a:tableStyleId>{DFD9CFFA-51AC-79AB-ECDA-1DA4E96E717C}</a:tableStyleId>
              </a:tblPr>
              <a:tblGrid>
                <a:gridCol w="7761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8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87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78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61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78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879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3675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Шаг 1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900" b="0" i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Шаг 2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900" b="0" i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Шаг 3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900" b="0" i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Шаг 4</a:t>
                      </a: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1968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Руководитель Центра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9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профориентации</a:t>
                      </a: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800" b="0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Заместитель директора по УПР</a:t>
                      </a:r>
                      <a:endParaRPr/>
                    </a:p>
                    <a:p>
                      <a:pPr algn="ctr">
                        <a:defRPr/>
                      </a:pPr>
                      <a:endParaRPr lang="ru-RU" sz="900" b="0" i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800" b="0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Преподаватели, мастера</a:t>
                      </a: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800" b="0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Заместитель директора по АХР</a:t>
                      </a: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6423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Составляет план проведения профориентационных мероприятий</a:t>
                      </a:r>
                      <a:endParaRPr lang="ru-RU" sz="900" b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Обсуждает план мероприятия  с мастерами и преподавателями по подготовке мероприятия</a:t>
                      </a:r>
                      <a:endParaRPr/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900" b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Формируют список материалов и инструментов, составляют заявку на приобретение материалов и инструментов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Приобретает инструмент и материалы</a:t>
                      </a: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8746">
                <a:tc>
                  <a:txBody>
                    <a:bodyPr/>
                    <a:lstStyle/>
                    <a:p>
                      <a:pPr marL="0" indent="0" algn="ctr">
                        <a:buNone/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10 -15 мин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000"/>
                        <a:t>45-55 мин</a:t>
                      </a: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1 – 2 дней 5-10 мин</a:t>
                      </a: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000"/>
                        <a:t>180-240 мин</a:t>
                      </a: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24" name="Таблица 15"/>
          <p:cNvGraphicFramePr>
            <a:graphicFrameLocks noGrp="1"/>
          </p:cNvGraphicFramePr>
          <p:nvPr/>
        </p:nvGraphicFramePr>
        <p:xfrm>
          <a:off x="6087734" y="1859205"/>
          <a:ext cx="810868" cy="3562909"/>
        </p:xfrm>
        <a:graphic>
          <a:graphicData uri="http://schemas.openxmlformats.org/drawingml/2006/table">
            <a:tbl>
              <a:tblPr firstRow="1" bandRow="1">
                <a:tableStyleId>{DFD9CFFA-51AC-79AB-ECDA-1DA4E96E717C}</a:tableStyleId>
              </a:tblPr>
              <a:tblGrid>
                <a:gridCol w="8108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879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Шаг 5</a:t>
                      </a: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180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Преподаватель, мастер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869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Формируют тулбокс</a:t>
                      </a:r>
                      <a:endParaRPr/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900" b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094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60 – 120 мин</a:t>
                      </a: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25" name="Таблица 26"/>
          <p:cNvGraphicFramePr>
            <a:graphicFrameLocks noGrp="1"/>
          </p:cNvGraphicFramePr>
          <p:nvPr/>
        </p:nvGraphicFramePr>
        <p:xfrm>
          <a:off x="3132138" y="5463877"/>
          <a:ext cx="2643204" cy="1251923"/>
        </p:xfrm>
        <a:graphic>
          <a:graphicData uri="http://schemas.openxmlformats.org/drawingml/2006/table">
            <a:tbl>
              <a:tblPr firstRow="1" bandRow="1">
                <a:tableStyleId>{DFD9CFFA-51AC-79AB-ECDA-1DA4E96E717C}</a:tableStyleId>
              </a:tblPr>
              <a:tblGrid>
                <a:gridCol w="5141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47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41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39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30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30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6419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Шаг 9</a:t>
                      </a:r>
                    </a:p>
                  </a:txBody>
                  <a:tcPr marL="68580" marR="68580" marT="34268" marB="34268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defRPr/>
                      </a:pPr>
                      <a:endParaRPr lang="ru-RU" sz="1200" b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34268" marB="34268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Шаг 10</a:t>
                      </a:r>
                    </a:p>
                  </a:txBody>
                  <a:tcPr marL="68580" marR="68580" marT="34268" marB="34268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defRPr/>
                      </a:pPr>
                      <a:endParaRPr lang="ru-RU" sz="1200" b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34268" marB="34268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Шаг 11</a:t>
                      </a:r>
                    </a:p>
                  </a:txBody>
                  <a:tcPr marL="68580" marR="68580" marT="34268" marB="34268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Шаг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12</a:t>
                      </a:r>
                    </a:p>
                    <a:p>
                      <a:pPr>
                        <a:defRPr/>
                      </a:pPr>
                      <a:endParaRPr lang="ru-RU" sz="1200" b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34268" marB="34268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4747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 marL="68580" marR="68580" marT="34268" marB="34268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 marL="68580" marR="68580" marT="34268" marB="34268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 marL="68580" marR="68580" marT="34268" marB="34268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 marL="68580" marR="68580" marT="34268" marB="34268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6" name="Таблица 27"/>
          <p:cNvGraphicFramePr>
            <a:graphicFrameLocks noGrp="1"/>
          </p:cNvGraphicFramePr>
          <p:nvPr/>
        </p:nvGraphicFramePr>
        <p:xfrm>
          <a:off x="354807" y="5456113"/>
          <a:ext cx="2643204" cy="1266754"/>
        </p:xfrm>
        <a:graphic>
          <a:graphicData uri="http://schemas.openxmlformats.org/drawingml/2006/table">
            <a:tbl>
              <a:tblPr firstRow="1" bandRow="1">
                <a:tableStyleId>{DFD9CFFA-51AC-79AB-ECDA-1DA4E96E717C}</a:tableStyleId>
              </a:tblPr>
              <a:tblGrid>
                <a:gridCol w="5141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47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41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39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30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30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7737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Шаг 5</a:t>
                      </a:r>
                      <a:endParaRPr/>
                    </a:p>
                  </a:txBody>
                  <a:tcPr marL="68580" marR="68580" marT="34268" marB="34268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defRPr/>
                      </a:pPr>
                      <a:endParaRPr lang="ru-RU" sz="1200" b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34268" marB="34268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Шаг 6</a:t>
                      </a:r>
                      <a:endParaRPr/>
                    </a:p>
                  </a:txBody>
                  <a:tcPr marL="68580" marR="68580" marT="34268" marB="34268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defRPr/>
                      </a:pPr>
                      <a:endParaRPr lang="ru-RU" sz="1200" b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34268" marB="34268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Шаг 7</a:t>
                      </a:r>
                      <a:endParaRPr/>
                    </a:p>
                  </a:txBody>
                  <a:tcPr marL="68580" marR="68580" marT="34268" marB="34268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Шаг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8</a:t>
                      </a:r>
                      <a:endParaRPr/>
                    </a:p>
                    <a:p>
                      <a:pPr>
                        <a:defRPr/>
                      </a:pPr>
                      <a:endParaRPr lang="ru-RU" sz="1200" b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34268" marB="34268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957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 marL="68580" marR="68580" marT="34268" marB="34268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 marL="68580" marR="68580" marT="34268" marB="34268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 marL="68580" marR="68580" marT="34268" marB="34268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 marL="68580" marR="68580" marT="34268" marB="34268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7" name="Крест 34"/>
          <p:cNvSpPr/>
          <p:nvPr/>
        </p:nvSpPr>
        <p:spPr bwMode="auto">
          <a:xfrm rot="2637252">
            <a:off x="3615439" y="5664303"/>
            <a:ext cx="798513" cy="798513"/>
          </a:xfrm>
          <a:prstGeom prst="plus">
            <a:avLst>
              <a:gd name="adj" fmla="val 44065"/>
            </a:avLst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Крест 35"/>
          <p:cNvSpPr/>
          <p:nvPr/>
        </p:nvSpPr>
        <p:spPr bwMode="auto">
          <a:xfrm rot="2637252">
            <a:off x="2851145" y="5690900"/>
            <a:ext cx="798513" cy="798513"/>
          </a:xfrm>
          <a:prstGeom prst="plus">
            <a:avLst>
              <a:gd name="adj" fmla="val 44065"/>
            </a:avLst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Крест 36"/>
          <p:cNvSpPr/>
          <p:nvPr/>
        </p:nvSpPr>
        <p:spPr bwMode="auto">
          <a:xfrm rot="2637252">
            <a:off x="2286605" y="5664302"/>
            <a:ext cx="798513" cy="798513"/>
          </a:xfrm>
          <a:prstGeom prst="plus">
            <a:avLst>
              <a:gd name="adj" fmla="val 44065"/>
            </a:avLst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Крест 37"/>
          <p:cNvSpPr/>
          <p:nvPr/>
        </p:nvSpPr>
        <p:spPr bwMode="auto">
          <a:xfrm rot="2637252">
            <a:off x="1701508" y="5664303"/>
            <a:ext cx="798513" cy="798513"/>
          </a:xfrm>
          <a:prstGeom prst="plus">
            <a:avLst>
              <a:gd name="adj" fmla="val 44065"/>
            </a:avLst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Крест 38"/>
          <p:cNvSpPr/>
          <p:nvPr/>
        </p:nvSpPr>
        <p:spPr bwMode="auto">
          <a:xfrm rot="2637252">
            <a:off x="984568" y="5648918"/>
            <a:ext cx="798513" cy="798513"/>
          </a:xfrm>
          <a:prstGeom prst="plus">
            <a:avLst>
              <a:gd name="adj" fmla="val 44065"/>
            </a:avLst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Крест 39"/>
          <p:cNvSpPr/>
          <p:nvPr/>
        </p:nvSpPr>
        <p:spPr bwMode="auto">
          <a:xfrm rot="2637252">
            <a:off x="172918" y="5574777"/>
            <a:ext cx="798513" cy="798513"/>
          </a:xfrm>
          <a:prstGeom prst="plus">
            <a:avLst>
              <a:gd name="adj" fmla="val 44065"/>
            </a:avLst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Крест 40"/>
          <p:cNvSpPr/>
          <p:nvPr/>
        </p:nvSpPr>
        <p:spPr bwMode="auto">
          <a:xfrm rot="2637252">
            <a:off x="5126700" y="5743758"/>
            <a:ext cx="798513" cy="798513"/>
          </a:xfrm>
          <a:prstGeom prst="plus">
            <a:avLst>
              <a:gd name="adj" fmla="val 44065"/>
            </a:avLst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Крест 29"/>
          <p:cNvSpPr/>
          <p:nvPr/>
        </p:nvSpPr>
        <p:spPr bwMode="auto">
          <a:xfrm rot="2637252">
            <a:off x="4348385" y="5719272"/>
            <a:ext cx="798513" cy="798513"/>
          </a:xfrm>
          <a:prstGeom prst="plus">
            <a:avLst>
              <a:gd name="adj" fmla="val 44065"/>
            </a:avLst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91750" y="0"/>
            <a:ext cx="8686800" cy="620688"/>
          </a:xfrm>
        </p:spPr>
        <p:txBody>
          <a:bodyPr/>
          <a:lstStyle/>
          <a:p>
            <a:pPr>
              <a:defRPr/>
            </a:pPr>
            <a:r>
              <a:rPr lang="ru-RU" sz="3000"/>
              <a:t>Основные блоки работ проекта</a:t>
            </a:r>
            <a:endParaRPr/>
          </a:p>
        </p:txBody>
      </p:sp>
      <p:sp>
        <p:nvSpPr>
          <p:cNvPr id="5" name="TextBox 4"/>
          <p:cNvSpPr>
            <a:spLocks/>
          </p:cNvSpPr>
          <p:nvPr/>
        </p:nvSpPr>
        <p:spPr bwMode="auto">
          <a:xfrm>
            <a:off x="250825" y="6457950"/>
            <a:ext cx="77771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baseline="30000">
                <a:solidFill>
                  <a:prstClr val="black"/>
                </a:solidFill>
                <a:latin typeface="Calibri"/>
                <a:cs typeface="Arial"/>
              </a:rPr>
              <a:t>*</a:t>
            </a:r>
            <a:r>
              <a:rPr lang="ru-RU" sz="1200" i="1">
                <a:solidFill>
                  <a:prstClr val="black"/>
                </a:solidFill>
                <a:latin typeface="Calibri"/>
                <a:cs typeface="Arial"/>
              </a:rPr>
              <a:t> завершенные блоки работ  закрашиваются зеленым цветом</a:t>
            </a:r>
            <a:endParaRPr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316416" y="6429375"/>
            <a:ext cx="675184" cy="285750"/>
          </a:xfrm>
        </p:spPr>
        <p:txBody>
          <a:bodyPr/>
          <a:lstStyle/>
          <a:p>
            <a:pPr algn="ctr">
              <a:defRPr/>
            </a:pPr>
            <a:endParaRPr lang="ru-RU" b="1">
              <a:solidFill>
                <a:srgbClr val="4BACC6">
                  <a:lumMod val="50000"/>
                </a:srgbClr>
              </a:solidFill>
            </a:endParaRPr>
          </a:p>
        </p:txBody>
      </p:sp>
      <p:graphicFrame>
        <p:nvGraphicFramePr>
          <p:cNvPr id="7" name="Объект 3"/>
          <p:cNvGraphicFramePr>
            <a:graphicFrameLocks noGrp="1"/>
          </p:cNvGraphicFramePr>
          <p:nvPr/>
        </p:nvGraphicFramePr>
        <p:xfrm>
          <a:off x="611560" y="612845"/>
          <a:ext cx="8082376" cy="6064033"/>
        </p:xfrm>
        <a:graphic>
          <a:graphicData uri="http://schemas.openxmlformats.org/drawingml/2006/table">
            <a:tbl>
              <a:tblPr/>
              <a:tblGrid>
                <a:gridCol w="5294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988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64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42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042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41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486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34870">
                <a:tc rowSpan="2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/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5A7B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/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5A7B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Длительность, дн.</a:t>
                      </a:r>
                      <a:endParaRPr/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5A7B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Начало</a:t>
                      </a:r>
                      <a:endParaRPr/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5A7B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Окончание</a:t>
                      </a:r>
                      <a:endParaRPr/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5A7B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2022</a:t>
                      </a:r>
                      <a:endParaRPr/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5A7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4726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09  </a:t>
                      </a:r>
                    </a:p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1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5A7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5A7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9500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Старт проекта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   1 день</a:t>
                      </a:r>
                      <a:endParaRPr/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01.09.2022</a:t>
                      </a: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4612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Разработка текущей карты процесса</a:t>
                      </a: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2 день</a:t>
                      </a: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02.09.2022</a:t>
                      </a: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05.09.2022</a:t>
                      </a: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9500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Поиск и выявление проблем</a:t>
                      </a: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3 дня</a:t>
                      </a: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06.09.2022</a:t>
                      </a: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07.09.2022</a:t>
                      </a: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1281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Разработка целевой карты процесса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 дня</a:t>
                      </a: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08.09.2022</a:t>
                      </a: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09.09.2022</a:t>
                      </a:r>
                    </a:p>
                    <a:p>
                      <a:pPr algn="ctr">
                        <a:defRPr/>
                      </a:pPr>
                      <a:endParaRPr lang="ru-RU" sz="12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9252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Разработка «дорожной карты» реализации проекта 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 день</a:t>
                      </a: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12.09.2022</a:t>
                      </a: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12.09.2022</a:t>
                      </a:r>
                    </a:p>
                    <a:p>
                      <a:pPr algn="ctr">
                        <a:defRPr/>
                      </a:pPr>
                      <a:endParaRPr lang="ru-RU" sz="12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3341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Разработка плана реализации проекта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 дня</a:t>
                      </a: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13.09.2022</a:t>
                      </a:r>
                      <a:endParaRPr lang="ru-RU" sz="12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14.09.2022</a:t>
                      </a:r>
                      <a:endParaRPr lang="ru-RU" sz="12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69252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Защита карточки проекта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 день</a:t>
                      </a: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15.09.2022 </a:t>
                      </a:r>
                      <a:endParaRPr lang="ru-RU" sz="12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15.09.2022</a:t>
                      </a:r>
                    </a:p>
                    <a:p>
                      <a:pPr algn="ctr">
                        <a:defRPr/>
                      </a:pPr>
                      <a:endParaRPr lang="ru-RU" sz="12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1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1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364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Промежуточный контроль выполнения мероприятий проекта</a:t>
                      </a: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6 дней</a:t>
                      </a: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16.09.2022</a:t>
                      </a:r>
                    </a:p>
                    <a:p>
                      <a:pPr algn="ctr">
                        <a:defRPr/>
                      </a:pPr>
                      <a:endParaRPr lang="ru-RU" sz="12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23.09.2022</a:t>
                      </a:r>
                    </a:p>
                    <a:p>
                      <a:pPr algn="ctr">
                        <a:defRPr/>
                      </a:pPr>
                      <a:endParaRPr lang="ru-RU" sz="12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1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1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364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Оценка результатов проекта: 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5 дней</a:t>
                      </a:r>
                      <a:endParaRPr/>
                    </a:p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26.09.2022</a:t>
                      </a: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30.09.2022</a:t>
                      </a:r>
                      <a:endParaRPr/>
                    </a:p>
                    <a:p>
                      <a:pPr algn="ctr">
                        <a:defRPr/>
                      </a:pPr>
                      <a:endParaRPr lang="ru-RU" sz="12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1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1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2364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Внедрение улучшений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10 дней</a:t>
                      </a:r>
                    </a:p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3.10.2022.</a:t>
                      </a: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14.10.2022</a:t>
                      </a:r>
                    </a:p>
                    <a:p>
                      <a:pPr algn="ctr">
                        <a:defRPr/>
                      </a:pPr>
                      <a:endParaRPr lang="ru-RU" sz="12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1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1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2364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Окончание проекта</a:t>
                      </a: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 день</a:t>
                      </a: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17.10.2022</a:t>
                      </a: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17.10.2022</a:t>
                      </a: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1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1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5595">
                <a:tc gridSpan="2">
                  <a:txBody>
                    <a:bodyPr/>
                    <a:lstStyle/>
                    <a:p>
                      <a:pPr marL="0" marR="0" lvl="0" indent="0" algn="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1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34 дня</a:t>
                      </a: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endParaRPr lang="ru-RU" sz="12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2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8" name="Прямоугольник 2"/>
          <p:cNvSpPr/>
          <p:nvPr/>
        </p:nvSpPr>
        <p:spPr bwMode="auto">
          <a:xfrm>
            <a:off x="971599" y="612845"/>
            <a:ext cx="5886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8"/>
          <p:cNvSpPr>
            <a:spLocks noGrp="1"/>
          </p:cNvSpPr>
          <p:nvPr>
            <p:ph type="title"/>
          </p:nvPr>
        </p:nvSpPr>
        <p:spPr bwMode="auto">
          <a:xfrm>
            <a:off x="350044" y="908720"/>
            <a:ext cx="3259137" cy="714375"/>
          </a:xfrm>
        </p:spPr>
        <p:txBody>
          <a:bodyPr/>
          <a:lstStyle/>
          <a:p>
            <a:pPr>
              <a:defRPr/>
            </a:pPr>
            <a:r>
              <a:rPr lang="ru-RU" sz="2000" b="1">
                <a:latin typeface="Times New Roman"/>
                <a:cs typeface="Times New Roman"/>
              </a:rPr>
              <a:t>МЕТОД </a:t>
            </a:r>
            <a:r>
              <a:rPr lang="en-US" sz="2000" b="1">
                <a:latin typeface="Times New Roman"/>
                <a:cs typeface="Times New Roman"/>
              </a:rPr>
              <a:t>5W1H</a:t>
            </a:r>
            <a:endParaRPr lang="ru-RU" sz="2000" b="1">
              <a:latin typeface="Times New Roman"/>
              <a:cs typeface="Times New Roman"/>
            </a:endParaRPr>
          </a:p>
        </p:txBody>
      </p:sp>
      <p:sp>
        <p:nvSpPr>
          <p:cNvPr id="5" name="Прямоугольник 9"/>
          <p:cNvSpPr>
            <a:spLocks noChangeArrowheads="1"/>
          </p:cNvSpPr>
          <p:nvPr/>
        </p:nvSpPr>
        <p:spPr bwMode="auto">
          <a:xfrm>
            <a:off x="611560" y="4581128"/>
            <a:ext cx="78501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>
                <a:solidFill>
                  <a:srgbClr val="000000"/>
                </a:solidFill>
                <a:latin typeface="Franklin Gothic Book"/>
                <a:ea typeface="Calibri"/>
                <a:cs typeface="Times New Roman"/>
              </a:rPr>
              <a:t>Принятое решение: </a:t>
            </a:r>
            <a:endParaRPr/>
          </a:p>
          <a:p>
            <a:pPr algn="ctr">
              <a:defRPr/>
            </a:pPr>
            <a:r>
              <a:rPr lang="ru-RU">
                <a:solidFill>
                  <a:srgbClr val="000000"/>
                </a:solidFill>
                <a:latin typeface="Franklin Gothic Book"/>
                <a:ea typeface="Calibri"/>
                <a:cs typeface="Times New Roman"/>
              </a:rPr>
              <a:t>разработать тулбокс по подготовке к профориентационных мероприятий</a:t>
            </a:r>
          </a:p>
          <a:p>
            <a:pPr algn="ctr">
              <a:defRPr/>
            </a:pPr>
            <a:r>
              <a:rPr lang="ru-RU">
                <a:solidFill>
                  <a:srgbClr val="000000"/>
                </a:solidFill>
                <a:latin typeface="Franklin Gothic Book"/>
                <a:ea typeface="Calibri"/>
                <a:cs typeface="Times New Roman"/>
              </a:rPr>
              <a:t>Вклад в достижение цели</a:t>
            </a:r>
            <a:r>
              <a:rPr lang="ru-RU">
                <a:solidFill>
                  <a:prstClr val="black"/>
                </a:solidFill>
                <a:latin typeface="Franklin Gothic Book"/>
                <a:ea typeface="Calibri"/>
                <a:cs typeface="Times New Roman"/>
              </a:rPr>
              <a:t>:</a:t>
            </a:r>
            <a:r>
              <a:rPr lang="ru-RU">
                <a:solidFill>
                  <a:srgbClr val="191919"/>
                </a:solidFill>
                <a:latin typeface="Franklin Gothic Book"/>
                <a:ea typeface="Calibri"/>
                <a:cs typeface="Times New Roman"/>
              </a:rPr>
              <a:t> 280-365 мин (30%- 34%)</a:t>
            </a:r>
          </a:p>
        </p:txBody>
      </p:sp>
      <p:sp>
        <p:nvSpPr>
          <p:cNvPr id="6" name="Прямоугольник 1"/>
          <p:cNvSpPr/>
          <p:nvPr/>
        </p:nvSpPr>
        <p:spPr bwMode="auto">
          <a:xfrm>
            <a:off x="323850" y="188913"/>
            <a:ext cx="84963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>
                <a:solidFill>
                  <a:srgbClr val="464646"/>
                </a:solidFill>
                <a:latin typeface="Times New Roman"/>
                <a:cs typeface="Times New Roman"/>
              </a:rPr>
              <a:t> Проект </a:t>
            </a:r>
            <a:r>
              <a:rPr lang="ru-RU" sz="1600">
                <a:solidFill>
                  <a:prstClr val="black"/>
                </a:solidFill>
                <a:latin typeface="Franklin Gothic Medium"/>
              </a:rPr>
              <a:t>«</a:t>
            </a:r>
            <a:r>
              <a:rPr lang="ru-RU" sz="1600" b="1">
                <a:solidFill>
                  <a:prstClr val="black"/>
                </a:solidFill>
                <a:latin typeface="Times New Roman"/>
                <a:cs typeface="Times New Roman"/>
              </a:rPr>
              <a:t>Оптимизация процесса подготовки  тулбоксов и материалов  к проведению профориентационных мероприятий со школьниками и дошкольниками</a:t>
            </a:r>
            <a:r>
              <a:rPr lang="ru-RU" sz="1600">
                <a:solidFill>
                  <a:prstClr val="black"/>
                </a:solidFill>
                <a:latin typeface="Times New Roman"/>
                <a:cs typeface="Times New Roman"/>
              </a:rPr>
              <a:t>»</a:t>
            </a:r>
            <a:endParaRPr lang="ru-RU" sz="2000" b="1">
              <a:solidFill>
                <a:prstClr val="black"/>
              </a:solidFill>
            </a:endParaRPr>
          </a:p>
        </p:txBody>
      </p:sp>
      <p:graphicFrame>
        <p:nvGraphicFramePr>
          <p:cNvPr id="7" name="Таблица 2"/>
          <p:cNvGraphicFramePr>
            <a:graphicFrameLocks noGrp="1"/>
          </p:cNvGraphicFramePr>
          <p:nvPr/>
        </p:nvGraphicFramePr>
        <p:xfrm>
          <a:off x="1259632" y="1628775"/>
          <a:ext cx="7488831" cy="2441448"/>
        </p:xfrm>
        <a:graphic>
          <a:graphicData uri="http://schemas.openxmlformats.org/drawingml/2006/table">
            <a:tbl>
              <a:tblPr firstRow="1" firstCol="1" bandRow="1"/>
              <a:tblGrid>
                <a:gridCol w="8405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57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024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350">
                <a:tc gridSpan="3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1. </a:t>
                      </a:r>
                      <a:r>
                        <a:rPr lang="ru-RU" sz="1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Временные потери  при приобретении материалов и инструментов</a:t>
                      </a:r>
                      <a:r>
                        <a:rPr lang="ru-RU" sz="1800">
                          <a:latin typeface="Times New Roman"/>
                          <a:cs typeface="Times New Roman"/>
                        </a:rPr>
                        <a:t>	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350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Кто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Замдиректора по АХР, начальник планово-экономического отдела, директор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50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Что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Теряет время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350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Когда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lang="ru-RU" sz="1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приобретении материалов и инструментов</a:t>
                      </a:r>
                      <a:endParaRPr lang="ru-RU" sz="18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350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Почему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Подсчет данных, р</a:t>
                      </a:r>
                      <a:r>
                        <a:rPr lang="ru-RU" sz="1800" b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азнообразие инструментов, материалов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350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Почему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Работа с большим объемом  информации</a:t>
                      </a:r>
                      <a:endParaRPr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TextBox 3"/>
          <p:cNvSpPr>
            <a:spLocks/>
          </p:cNvSpPr>
          <p:nvPr/>
        </p:nvSpPr>
        <p:spPr bwMode="auto">
          <a:xfrm>
            <a:off x="1630364" y="2406601"/>
            <a:ext cx="325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7030A0"/>
                </a:solidFill>
              </a:rPr>
              <a:t>?</a:t>
            </a:r>
            <a:endParaRPr/>
          </a:p>
        </p:txBody>
      </p:sp>
      <p:sp>
        <p:nvSpPr>
          <p:cNvPr id="9" name="TextBox 7"/>
          <p:cNvSpPr>
            <a:spLocks/>
          </p:cNvSpPr>
          <p:nvPr/>
        </p:nvSpPr>
        <p:spPr bwMode="auto">
          <a:xfrm>
            <a:off x="1630364" y="2770216"/>
            <a:ext cx="325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7030A0"/>
                </a:solidFill>
              </a:rPr>
              <a:t>?</a:t>
            </a:r>
            <a:endParaRPr/>
          </a:p>
        </p:txBody>
      </p:sp>
      <p:sp>
        <p:nvSpPr>
          <p:cNvPr id="10" name="TextBox 10"/>
          <p:cNvSpPr>
            <a:spLocks/>
          </p:cNvSpPr>
          <p:nvPr/>
        </p:nvSpPr>
        <p:spPr bwMode="auto">
          <a:xfrm>
            <a:off x="1620839" y="3271664"/>
            <a:ext cx="325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7030A0"/>
                </a:solidFill>
              </a:rPr>
              <a:t>?</a:t>
            </a:r>
            <a:endParaRPr/>
          </a:p>
        </p:txBody>
      </p:sp>
      <p:sp>
        <p:nvSpPr>
          <p:cNvPr id="11" name="TextBox 11"/>
          <p:cNvSpPr>
            <a:spLocks/>
          </p:cNvSpPr>
          <p:nvPr/>
        </p:nvSpPr>
        <p:spPr bwMode="auto">
          <a:xfrm>
            <a:off x="1647354" y="3708152"/>
            <a:ext cx="32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7030A0"/>
                </a:solidFill>
              </a:rPr>
              <a:t>?</a:t>
            </a:r>
            <a:endParaRPr/>
          </a:p>
        </p:txBody>
      </p:sp>
      <p:sp>
        <p:nvSpPr>
          <p:cNvPr id="12" name="TextBox 13"/>
          <p:cNvSpPr>
            <a:spLocks/>
          </p:cNvSpPr>
          <p:nvPr/>
        </p:nvSpPr>
        <p:spPr bwMode="auto">
          <a:xfrm>
            <a:off x="1647354" y="2033577"/>
            <a:ext cx="32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7030A0"/>
                </a:solidFill>
              </a:rPr>
              <a:t>?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8"/>
          <p:cNvSpPr>
            <a:spLocks noGrp="1"/>
          </p:cNvSpPr>
          <p:nvPr>
            <p:ph type="title"/>
          </p:nvPr>
        </p:nvSpPr>
        <p:spPr bwMode="auto">
          <a:xfrm>
            <a:off x="350044" y="908720"/>
            <a:ext cx="3259137" cy="714375"/>
          </a:xfrm>
        </p:spPr>
        <p:txBody>
          <a:bodyPr/>
          <a:lstStyle/>
          <a:p>
            <a:pPr>
              <a:defRPr/>
            </a:pPr>
            <a:r>
              <a:rPr lang="ru-RU" sz="2000" b="1">
                <a:latin typeface="Times New Roman"/>
                <a:cs typeface="Times New Roman"/>
              </a:rPr>
              <a:t>МЕТОД </a:t>
            </a:r>
            <a:r>
              <a:rPr lang="en-US" sz="2000" b="1">
                <a:latin typeface="Times New Roman"/>
                <a:cs typeface="Times New Roman"/>
              </a:rPr>
              <a:t>5W1H</a:t>
            </a:r>
            <a:endParaRPr lang="ru-RU" sz="2000" b="1">
              <a:latin typeface="Times New Roman"/>
              <a:cs typeface="Times New Roman"/>
            </a:endParaRPr>
          </a:p>
        </p:txBody>
      </p:sp>
      <p:sp>
        <p:nvSpPr>
          <p:cNvPr id="5" name="Прямоугольник 9"/>
          <p:cNvSpPr>
            <a:spLocks noChangeArrowheads="1"/>
          </p:cNvSpPr>
          <p:nvPr/>
        </p:nvSpPr>
        <p:spPr bwMode="auto">
          <a:xfrm>
            <a:off x="611560" y="4725144"/>
            <a:ext cx="78501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>
                <a:solidFill>
                  <a:srgbClr val="000000"/>
                </a:solidFill>
                <a:latin typeface="Franklin Gothic Book"/>
                <a:ea typeface="Calibri"/>
                <a:cs typeface="Times New Roman"/>
              </a:rPr>
              <a:t>Принятое решение: </a:t>
            </a:r>
            <a:endParaRPr/>
          </a:p>
          <a:p>
            <a:pPr lvl="0" algn="ctr">
              <a:defRPr/>
            </a:pPr>
            <a:r>
              <a:rPr lang="ru-RU">
                <a:solidFill>
                  <a:srgbClr val="000000"/>
                </a:solidFill>
                <a:latin typeface="Franklin Gothic Book"/>
                <a:ea typeface="Calibri"/>
                <a:cs typeface="Times New Roman"/>
              </a:rPr>
              <a:t>разработать тулбокс по подготовке к профориентационных мероприятий</a:t>
            </a:r>
            <a:endParaRPr/>
          </a:p>
          <a:p>
            <a:pPr algn="ctr">
              <a:defRPr/>
            </a:pPr>
            <a:endParaRPr lang="ru-RU">
              <a:solidFill>
                <a:srgbClr val="000000"/>
              </a:solidFill>
              <a:latin typeface="Franklin Gothic Book"/>
              <a:ea typeface="Calibri"/>
              <a:cs typeface="Times New Roman"/>
            </a:endParaRPr>
          </a:p>
          <a:p>
            <a:pPr algn="ctr">
              <a:defRPr/>
            </a:pPr>
            <a:r>
              <a:rPr lang="ru-RU">
                <a:solidFill>
                  <a:srgbClr val="191919"/>
                </a:solidFill>
                <a:latin typeface="Franklin Gothic Book"/>
                <a:ea typeface="Calibri"/>
                <a:cs typeface="Times New Roman"/>
              </a:rPr>
              <a:t>Вклад в достижение цели: 245-340 мин (28% - 30%)</a:t>
            </a:r>
            <a:endParaRPr/>
          </a:p>
        </p:txBody>
      </p:sp>
      <p:sp>
        <p:nvSpPr>
          <p:cNvPr id="6" name="Прямоугольник 1"/>
          <p:cNvSpPr/>
          <p:nvPr/>
        </p:nvSpPr>
        <p:spPr bwMode="auto">
          <a:xfrm>
            <a:off x="323850" y="188913"/>
            <a:ext cx="84963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>
                <a:solidFill>
                  <a:srgbClr val="464646"/>
                </a:solidFill>
                <a:latin typeface="Times New Roman"/>
                <a:cs typeface="Times New Roman"/>
              </a:rPr>
              <a:t>Проект </a:t>
            </a:r>
            <a:r>
              <a:rPr lang="ru-RU" sz="1600">
                <a:solidFill>
                  <a:prstClr val="black"/>
                </a:solidFill>
                <a:latin typeface="Franklin Gothic Medium"/>
              </a:rPr>
              <a:t>«</a:t>
            </a:r>
            <a:r>
              <a:rPr lang="ru-RU" sz="1600" b="1">
                <a:solidFill>
                  <a:prstClr val="black"/>
                </a:solidFill>
                <a:latin typeface="Times New Roman"/>
                <a:cs typeface="Times New Roman"/>
              </a:rPr>
              <a:t>Оптимизация процесса подготовки  тулбоксов и материалов  к проведению профориентационных мероприятий со школьниками и дошкольниками</a:t>
            </a:r>
            <a:r>
              <a:rPr lang="ru-RU" sz="1600">
                <a:solidFill>
                  <a:prstClr val="black"/>
                </a:solidFill>
                <a:latin typeface="Times New Roman"/>
                <a:cs typeface="Times New Roman"/>
              </a:rPr>
              <a:t>»</a:t>
            </a:r>
            <a:endParaRPr lang="ru-RU" sz="2000" b="1">
              <a:solidFill>
                <a:prstClr val="black"/>
              </a:solidFill>
            </a:endParaRPr>
          </a:p>
        </p:txBody>
      </p:sp>
      <p:graphicFrame>
        <p:nvGraphicFramePr>
          <p:cNvPr id="7" name="Таблица 2"/>
          <p:cNvGraphicFramePr>
            <a:graphicFrameLocks noGrp="1"/>
          </p:cNvGraphicFramePr>
          <p:nvPr/>
        </p:nvGraphicFramePr>
        <p:xfrm>
          <a:off x="1476375" y="1628775"/>
          <a:ext cx="7056783" cy="2400300"/>
        </p:xfrm>
        <a:graphic>
          <a:graphicData uri="http://schemas.openxmlformats.org/drawingml/2006/table">
            <a:tbl>
              <a:tblPr firstRow="1" firstCol="1" bandRow="1"/>
              <a:tblGrid>
                <a:gridCol w="7920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8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965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350">
                <a:tc gridSpan="3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2. </a:t>
                      </a:r>
                      <a:r>
                        <a:rPr lang="ru-RU" sz="1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Лишнее перемещение</a:t>
                      </a:r>
                      <a:r>
                        <a:rPr lang="ru-RU" sz="1800">
                          <a:latin typeface="Times New Roman"/>
                          <a:cs typeface="Times New Roman"/>
                        </a:rPr>
                        <a:t>	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350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Кто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Замдиректора по АХР, УПР, старший мастер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50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Что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Теряет время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350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Когда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При закупке материалов и инструментов, </a:t>
                      </a:r>
                      <a:r>
                        <a:rPr lang="ru-RU" sz="18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осуществлении доставки материалов из магазина в техникум </a:t>
                      </a:r>
                      <a:endParaRPr lang="ru-RU" sz="18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350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Почему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Разнообразие инструментов, материалов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350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Почему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 Ценовая политика, разные формы расчетов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TextBox 3"/>
          <p:cNvSpPr>
            <a:spLocks/>
          </p:cNvSpPr>
          <p:nvPr/>
        </p:nvSpPr>
        <p:spPr bwMode="auto">
          <a:xfrm>
            <a:off x="1681163" y="2163763"/>
            <a:ext cx="325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7030A0"/>
                </a:solidFill>
              </a:rPr>
              <a:t>?</a:t>
            </a:r>
            <a:endParaRPr/>
          </a:p>
        </p:txBody>
      </p:sp>
      <p:sp>
        <p:nvSpPr>
          <p:cNvPr id="9" name="TextBox 7"/>
          <p:cNvSpPr>
            <a:spLocks/>
          </p:cNvSpPr>
          <p:nvPr/>
        </p:nvSpPr>
        <p:spPr bwMode="auto">
          <a:xfrm>
            <a:off x="1681163" y="2533650"/>
            <a:ext cx="325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7030A0"/>
                </a:solidFill>
              </a:rPr>
              <a:t>?</a:t>
            </a:r>
            <a:endParaRPr/>
          </a:p>
        </p:txBody>
      </p:sp>
      <p:sp>
        <p:nvSpPr>
          <p:cNvPr id="10" name="TextBox 10"/>
          <p:cNvSpPr>
            <a:spLocks/>
          </p:cNvSpPr>
          <p:nvPr/>
        </p:nvSpPr>
        <p:spPr bwMode="auto">
          <a:xfrm>
            <a:off x="1654176" y="3346649"/>
            <a:ext cx="325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7030A0"/>
                </a:solidFill>
              </a:rPr>
              <a:t>?</a:t>
            </a:r>
            <a:endParaRPr/>
          </a:p>
        </p:txBody>
      </p:sp>
      <p:sp>
        <p:nvSpPr>
          <p:cNvPr id="11" name="TextBox 11"/>
          <p:cNvSpPr>
            <a:spLocks/>
          </p:cNvSpPr>
          <p:nvPr/>
        </p:nvSpPr>
        <p:spPr bwMode="auto">
          <a:xfrm>
            <a:off x="1681163" y="3645024"/>
            <a:ext cx="32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7030A0"/>
                </a:solidFill>
              </a:rPr>
              <a:t>?</a:t>
            </a:r>
            <a:endParaRPr/>
          </a:p>
        </p:txBody>
      </p:sp>
      <p:sp>
        <p:nvSpPr>
          <p:cNvPr id="12" name="TextBox 13"/>
          <p:cNvSpPr>
            <a:spLocks/>
          </p:cNvSpPr>
          <p:nvPr/>
        </p:nvSpPr>
        <p:spPr bwMode="auto">
          <a:xfrm>
            <a:off x="1718469" y="1844824"/>
            <a:ext cx="32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7030A0"/>
                </a:solidFill>
              </a:rPr>
              <a:t>?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8"/>
          <p:cNvSpPr>
            <a:spLocks noGrp="1"/>
          </p:cNvSpPr>
          <p:nvPr>
            <p:ph type="title"/>
          </p:nvPr>
        </p:nvSpPr>
        <p:spPr bwMode="auto">
          <a:xfrm>
            <a:off x="350044" y="908720"/>
            <a:ext cx="3259137" cy="714375"/>
          </a:xfrm>
        </p:spPr>
        <p:txBody>
          <a:bodyPr/>
          <a:lstStyle/>
          <a:p>
            <a:pPr>
              <a:defRPr/>
            </a:pPr>
            <a:r>
              <a:rPr lang="ru-RU" sz="2000" b="1">
                <a:latin typeface="Times New Roman"/>
                <a:cs typeface="Times New Roman"/>
              </a:rPr>
              <a:t>МЕТОД </a:t>
            </a:r>
            <a:r>
              <a:rPr lang="en-US" sz="2000" b="1">
                <a:latin typeface="Times New Roman"/>
                <a:cs typeface="Times New Roman"/>
              </a:rPr>
              <a:t>5W1H</a:t>
            </a:r>
            <a:endParaRPr lang="ru-RU" sz="2000" b="1">
              <a:latin typeface="Times New Roman"/>
              <a:cs typeface="Times New Roman"/>
            </a:endParaRPr>
          </a:p>
        </p:txBody>
      </p:sp>
      <p:sp>
        <p:nvSpPr>
          <p:cNvPr id="5" name="Прямоугольник 9"/>
          <p:cNvSpPr>
            <a:spLocks noChangeArrowheads="1"/>
          </p:cNvSpPr>
          <p:nvPr/>
        </p:nvSpPr>
        <p:spPr bwMode="auto">
          <a:xfrm>
            <a:off x="611560" y="4581128"/>
            <a:ext cx="78501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>
                <a:solidFill>
                  <a:srgbClr val="000000"/>
                </a:solidFill>
                <a:latin typeface="Franklin Gothic Book"/>
                <a:ea typeface="Calibri"/>
                <a:cs typeface="Times New Roman"/>
              </a:rPr>
              <a:t>Принятое решение: </a:t>
            </a:r>
            <a:endParaRPr/>
          </a:p>
          <a:p>
            <a:pPr algn="ctr">
              <a:defRPr/>
            </a:pPr>
            <a:r>
              <a:rPr lang="ru-RU">
                <a:solidFill>
                  <a:srgbClr val="000000"/>
                </a:solidFill>
                <a:latin typeface="Franklin Gothic Book"/>
                <a:ea typeface="Calibri"/>
                <a:cs typeface="Times New Roman"/>
              </a:rPr>
              <a:t>разработать тулбокс по подготовке к профориентационных мероприятий</a:t>
            </a:r>
            <a:endParaRPr/>
          </a:p>
          <a:p>
            <a:pPr algn="ctr">
              <a:defRPr/>
            </a:pPr>
            <a:r>
              <a:rPr lang="ru-RU">
                <a:solidFill>
                  <a:srgbClr val="000000"/>
                </a:solidFill>
                <a:latin typeface="Franklin Gothic Book"/>
                <a:ea typeface="Calibri"/>
                <a:cs typeface="Times New Roman"/>
              </a:rPr>
              <a:t>Вклад в достижение цели</a:t>
            </a:r>
            <a:r>
              <a:rPr lang="ru-RU">
                <a:solidFill>
                  <a:prstClr val="black"/>
                </a:solidFill>
                <a:latin typeface="Franklin Gothic Book"/>
                <a:ea typeface="Calibri"/>
                <a:cs typeface="Times New Roman"/>
              </a:rPr>
              <a:t>:</a:t>
            </a:r>
            <a:r>
              <a:rPr lang="ru-RU">
                <a:solidFill>
                  <a:srgbClr val="DA1F28"/>
                </a:solidFill>
                <a:latin typeface="Franklin Gothic Book"/>
                <a:ea typeface="Calibri"/>
                <a:cs typeface="Times New Roman"/>
              </a:rPr>
              <a:t> </a:t>
            </a:r>
            <a:r>
              <a:rPr lang="ru-RU">
                <a:solidFill>
                  <a:srgbClr val="191919"/>
                </a:solidFill>
                <a:latin typeface="Franklin Gothic Book"/>
                <a:ea typeface="Calibri"/>
                <a:cs typeface="Times New Roman"/>
              </a:rPr>
              <a:t>115-190 мин</a:t>
            </a:r>
            <a:r>
              <a:rPr lang="ru-RU">
                <a:solidFill>
                  <a:srgbClr val="92D050"/>
                </a:solidFill>
                <a:latin typeface="Franklin Gothic Book"/>
                <a:ea typeface="Calibri"/>
                <a:cs typeface="Times New Roman"/>
              </a:rPr>
              <a:t> </a:t>
            </a:r>
            <a:r>
              <a:rPr lang="ru-RU">
                <a:solidFill>
                  <a:srgbClr val="191919"/>
                </a:solidFill>
                <a:latin typeface="Franklin Gothic Book"/>
                <a:ea typeface="Calibri"/>
                <a:cs typeface="Times New Roman"/>
              </a:rPr>
              <a:t>(14%- 16%)</a:t>
            </a:r>
          </a:p>
        </p:txBody>
      </p:sp>
      <p:sp>
        <p:nvSpPr>
          <p:cNvPr id="6" name="Прямоугольник 1"/>
          <p:cNvSpPr/>
          <p:nvPr/>
        </p:nvSpPr>
        <p:spPr bwMode="auto">
          <a:xfrm>
            <a:off x="323850" y="188913"/>
            <a:ext cx="84963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>
                <a:solidFill>
                  <a:srgbClr val="464646"/>
                </a:solidFill>
                <a:latin typeface="Times New Roman"/>
                <a:cs typeface="Times New Roman"/>
              </a:rPr>
              <a:t>Проект </a:t>
            </a:r>
            <a:r>
              <a:rPr lang="ru-RU" sz="1600">
                <a:solidFill>
                  <a:prstClr val="black"/>
                </a:solidFill>
                <a:latin typeface="Franklin Gothic Medium"/>
              </a:rPr>
              <a:t>«</a:t>
            </a:r>
            <a:r>
              <a:rPr lang="ru-RU" sz="1600" b="1">
                <a:solidFill>
                  <a:prstClr val="black"/>
                </a:solidFill>
                <a:latin typeface="Times New Roman"/>
                <a:cs typeface="Times New Roman"/>
              </a:rPr>
              <a:t>Оптимизация процесса подготовки  тулбоксов и материалов  к проведению профориентационных мероприятий со школьниками и дошкольниками</a:t>
            </a:r>
            <a:r>
              <a:rPr lang="ru-RU" sz="1600">
                <a:solidFill>
                  <a:prstClr val="black"/>
                </a:solidFill>
                <a:latin typeface="Times New Roman"/>
                <a:cs typeface="Times New Roman"/>
              </a:rPr>
              <a:t>»</a:t>
            </a:r>
            <a:endParaRPr lang="ru-RU" sz="2000" b="1">
              <a:solidFill>
                <a:prstClr val="black"/>
              </a:solidFill>
            </a:endParaRPr>
          </a:p>
        </p:txBody>
      </p:sp>
      <p:graphicFrame>
        <p:nvGraphicFramePr>
          <p:cNvPr id="7" name="Таблица 2"/>
          <p:cNvGraphicFramePr>
            <a:graphicFrameLocks noGrp="1"/>
          </p:cNvGraphicFramePr>
          <p:nvPr/>
        </p:nvGraphicFramePr>
        <p:xfrm>
          <a:off x="1476375" y="1628775"/>
          <a:ext cx="7056783" cy="1892808"/>
        </p:xfrm>
        <a:graphic>
          <a:graphicData uri="http://schemas.openxmlformats.org/drawingml/2006/table">
            <a:tbl>
              <a:tblPr firstRow="1" firstCol="1" bandRow="1"/>
              <a:tblGrid>
                <a:gridCol w="7920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8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965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350">
                <a:tc gridSpan="3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3. </a:t>
                      </a:r>
                      <a:r>
                        <a:rPr lang="ru-RU" sz="1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Временные потери  по причине корректировки счетов</a:t>
                      </a:r>
                      <a:r>
                        <a:rPr lang="ru-RU" sz="1800">
                          <a:latin typeface="Times New Roman"/>
                          <a:cs typeface="Times New Roman"/>
                        </a:rPr>
                        <a:t>	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350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Кто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Начальник планово-экономического отдела </a:t>
                      </a:r>
                      <a:endParaRPr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50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Что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Теряет время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350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Когда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При корректировке счетов</a:t>
                      </a:r>
                      <a:endParaRPr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350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Почему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Сравнение данных</a:t>
                      </a:r>
                      <a:endParaRPr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350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Почему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Работа с большим объемом  информации</a:t>
                      </a:r>
                      <a:endParaRPr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TextBox 3"/>
          <p:cNvSpPr>
            <a:spLocks/>
          </p:cNvSpPr>
          <p:nvPr/>
        </p:nvSpPr>
        <p:spPr bwMode="auto">
          <a:xfrm>
            <a:off x="1681163" y="2163763"/>
            <a:ext cx="325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7030A0"/>
                </a:solidFill>
              </a:rPr>
              <a:t>?</a:t>
            </a:r>
            <a:endParaRPr/>
          </a:p>
        </p:txBody>
      </p:sp>
      <p:sp>
        <p:nvSpPr>
          <p:cNvPr id="9" name="TextBox 7"/>
          <p:cNvSpPr>
            <a:spLocks/>
          </p:cNvSpPr>
          <p:nvPr/>
        </p:nvSpPr>
        <p:spPr bwMode="auto">
          <a:xfrm>
            <a:off x="1681163" y="2533650"/>
            <a:ext cx="325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7030A0"/>
                </a:solidFill>
              </a:rPr>
              <a:t>?</a:t>
            </a:r>
            <a:endParaRPr/>
          </a:p>
        </p:txBody>
      </p:sp>
      <p:sp>
        <p:nvSpPr>
          <p:cNvPr id="10" name="TextBox 10"/>
          <p:cNvSpPr>
            <a:spLocks/>
          </p:cNvSpPr>
          <p:nvPr/>
        </p:nvSpPr>
        <p:spPr bwMode="auto">
          <a:xfrm>
            <a:off x="1681163" y="2820988"/>
            <a:ext cx="325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7030A0"/>
                </a:solidFill>
              </a:rPr>
              <a:t>?</a:t>
            </a:r>
            <a:endParaRPr/>
          </a:p>
        </p:txBody>
      </p:sp>
      <p:sp>
        <p:nvSpPr>
          <p:cNvPr id="11" name="TextBox 11"/>
          <p:cNvSpPr>
            <a:spLocks/>
          </p:cNvSpPr>
          <p:nvPr/>
        </p:nvSpPr>
        <p:spPr bwMode="auto">
          <a:xfrm>
            <a:off x="1654175" y="3100388"/>
            <a:ext cx="32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7030A0"/>
                </a:solidFill>
              </a:rPr>
              <a:t>?</a:t>
            </a:r>
            <a:endParaRPr/>
          </a:p>
        </p:txBody>
      </p:sp>
      <p:sp>
        <p:nvSpPr>
          <p:cNvPr id="12" name="TextBox 13"/>
          <p:cNvSpPr>
            <a:spLocks/>
          </p:cNvSpPr>
          <p:nvPr/>
        </p:nvSpPr>
        <p:spPr bwMode="auto">
          <a:xfrm>
            <a:off x="1718469" y="1844824"/>
            <a:ext cx="32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7030A0"/>
                </a:solidFill>
              </a:rPr>
              <a:t>?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8"/>
          <p:cNvSpPr>
            <a:spLocks noGrp="1"/>
          </p:cNvSpPr>
          <p:nvPr>
            <p:ph type="title"/>
          </p:nvPr>
        </p:nvSpPr>
        <p:spPr bwMode="auto">
          <a:xfrm>
            <a:off x="349250" y="603250"/>
            <a:ext cx="1795463" cy="50323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1800" b="1">
                <a:solidFill>
                  <a:schemeClr val="tx1"/>
                </a:solidFill>
                <a:latin typeface="Times New Roman"/>
                <a:cs typeface="Times New Roman"/>
              </a:rPr>
              <a:t>ДИАГРАММА ПАРЕТО</a:t>
            </a:r>
            <a:endParaRPr/>
          </a:p>
        </p:txBody>
      </p:sp>
      <p:sp>
        <p:nvSpPr>
          <p:cNvPr id="5" name="Text Box 2"/>
          <p:cNvSpPr>
            <a:spLocks/>
          </p:cNvSpPr>
          <p:nvPr/>
        </p:nvSpPr>
        <p:spPr bwMode="auto">
          <a:xfrm>
            <a:off x="7485063" y="6289675"/>
            <a:ext cx="971550" cy="4317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1200" b="1">
                <a:solidFill>
                  <a:srgbClr val="000000"/>
                </a:solidFill>
                <a:latin typeface="Times New Roman"/>
                <a:cs typeface="Times New Roman"/>
              </a:rPr>
              <a:t>№ проблемы</a:t>
            </a:r>
            <a:endParaRPr/>
          </a:p>
        </p:txBody>
      </p:sp>
      <p:graphicFrame>
        <p:nvGraphicFramePr>
          <p:cNvPr id="6" name="Таблица 1"/>
          <p:cNvGraphicFramePr>
            <a:graphicFrameLocks noGrp="1"/>
          </p:cNvGraphicFramePr>
          <p:nvPr/>
        </p:nvGraphicFramePr>
        <p:xfrm>
          <a:off x="2900363" y="112713"/>
          <a:ext cx="4433454" cy="6208417"/>
        </p:xfrm>
        <a:graphic>
          <a:graphicData uri="http://schemas.openxmlformats.org/drawingml/2006/table">
            <a:tbl>
              <a:tblPr firstRow="1" bandRow="1">
                <a:tableStyleId>{DFD9CFFA-51AC-79AB-ECDA-1DA4E96E717C}</a:tableStyleId>
              </a:tblPr>
              <a:tblGrid>
                <a:gridCol w="4926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26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49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02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26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9260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4419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4101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9260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65201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201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201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201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201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201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201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201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201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5201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5201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5201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5201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5201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65201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65201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65201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/>
                    </a:p>
                  </a:txBody>
                  <a:tcPr marT="45714" marB="45714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7" name="TextBox 2"/>
          <p:cNvSpPr>
            <a:spLocks/>
          </p:cNvSpPr>
          <p:nvPr/>
        </p:nvSpPr>
        <p:spPr bwMode="auto">
          <a:xfrm>
            <a:off x="2030413" y="188913"/>
            <a:ext cx="4603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100" b="1">
                <a:solidFill>
                  <a:srgbClr val="000000"/>
                </a:solidFill>
                <a:latin typeface="Arial"/>
                <a:cs typeface="Arial"/>
              </a:rPr>
              <a:t>мин</a:t>
            </a:r>
            <a:endParaRPr/>
          </a:p>
        </p:txBody>
      </p:sp>
      <p:sp>
        <p:nvSpPr>
          <p:cNvPr id="8" name="TextBox 3"/>
          <p:cNvSpPr>
            <a:spLocks/>
          </p:cNvSpPr>
          <p:nvPr/>
        </p:nvSpPr>
        <p:spPr bwMode="auto">
          <a:xfrm>
            <a:off x="2490788" y="-4994"/>
            <a:ext cx="439544" cy="681725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rgbClr val="000000"/>
                </a:solidFill>
                <a:latin typeface="Arial"/>
                <a:cs typeface="Arial"/>
              </a:rPr>
              <a:t>852</a:t>
            </a:r>
            <a:endParaRPr/>
          </a:p>
          <a:p>
            <a:pPr>
              <a:defRPr/>
            </a:pPr>
            <a:endParaRPr lang="ru-RU" sz="1200" b="1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1200" b="1">
                <a:solidFill>
                  <a:srgbClr val="000000"/>
                </a:solidFill>
                <a:latin typeface="Arial"/>
                <a:cs typeface="Arial"/>
              </a:rPr>
              <a:t>850</a:t>
            </a:r>
            <a:endParaRPr/>
          </a:p>
          <a:p>
            <a:pPr>
              <a:defRPr/>
            </a:pPr>
            <a:endParaRPr lang="ru-RU" sz="1200" b="1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1200" b="1">
                <a:solidFill>
                  <a:srgbClr val="000000"/>
                </a:solidFill>
                <a:latin typeface="Arial"/>
                <a:cs typeface="Arial"/>
              </a:rPr>
              <a:t>750</a:t>
            </a:r>
            <a:endParaRPr/>
          </a:p>
          <a:p>
            <a:pPr>
              <a:defRPr/>
            </a:pPr>
            <a:endParaRPr lang="ru-RU" sz="1200" b="1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1200" b="1">
                <a:solidFill>
                  <a:srgbClr val="000000"/>
                </a:solidFill>
                <a:latin typeface="Arial"/>
                <a:cs typeface="Arial"/>
              </a:rPr>
              <a:t>700</a:t>
            </a:r>
            <a:endParaRPr/>
          </a:p>
          <a:p>
            <a:pPr>
              <a:defRPr/>
            </a:pPr>
            <a:endParaRPr lang="ru-RU" sz="1200" b="1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1200" b="1">
                <a:solidFill>
                  <a:srgbClr val="000000"/>
                </a:solidFill>
                <a:latin typeface="Arial"/>
                <a:cs typeface="Arial"/>
              </a:rPr>
              <a:t>650</a:t>
            </a:r>
            <a:endParaRPr/>
          </a:p>
          <a:p>
            <a:pPr>
              <a:defRPr/>
            </a:pPr>
            <a:endParaRPr lang="ru-RU" sz="1200" b="1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1200" b="1">
                <a:solidFill>
                  <a:srgbClr val="000000"/>
                </a:solidFill>
                <a:latin typeface="Arial"/>
                <a:cs typeface="Arial"/>
              </a:rPr>
              <a:t>600</a:t>
            </a:r>
            <a:endParaRPr/>
          </a:p>
          <a:p>
            <a:pPr>
              <a:defRPr/>
            </a:pPr>
            <a:endParaRPr lang="ru-RU" sz="900" b="1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1200" b="1">
                <a:solidFill>
                  <a:srgbClr val="000000"/>
                </a:solidFill>
                <a:latin typeface="Arial"/>
                <a:cs typeface="Arial"/>
              </a:rPr>
              <a:t>550</a:t>
            </a:r>
            <a:endParaRPr/>
          </a:p>
          <a:p>
            <a:pPr>
              <a:defRPr/>
            </a:pPr>
            <a:endParaRPr lang="ru-RU" sz="1200" b="1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1200" b="1">
                <a:solidFill>
                  <a:srgbClr val="000000"/>
                </a:solidFill>
                <a:latin typeface="Arial"/>
                <a:cs typeface="Arial"/>
              </a:rPr>
              <a:t>500</a:t>
            </a:r>
            <a:endParaRPr/>
          </a:p>
          <a:p>
            <a:pPr>
              <a:defRPr/>
            </a:pPr>
            <a:endParaRPr lang="ru-RU" sz="1200" b="1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1200" b="1">
                <a:solidFill>
                  <a:srgbClr val="000000"/>
                </a:solidFill>
                <a:latin typeface="Arial"/>
                <a:cs typeface="Arial"/>
              </a:rPr>
              <a:t>450</a:t>
            </a:r>
            <a:endParaRPr/>
          </a:p>
          <a:p>
            <a:pPr>
              <a:defRPr/>
            </a:pPr>
            <a:endParaRPr lang="ru-RU" sz="1200" b="1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1200" b="1">
                <a:solidFill>
                  <a:srgbClr val="000000"/>
                </a:solidFill>
                <a:latin typeface="Arial"/>
                <a:cs typeface="Arial"/>
              </a:rPr>
              <a:t>400</a:t>
            </a:r>
            <a:endParaRPr/>
          </a:p>
          <a:p>
            <a:pPr>
              <a:defRPr/>
            </a:pPr>
            <a:endParaRPr lang="ru-RU" sz="1200" b="1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1200" b="1">
                <a:solidFill>
                  <a:srgbClr val="000000"/>
                </a:solidFill>
                <a:latin typeface="Arial"/>
                <a:cs typeface="Arial"/>
              </a:rPr>
              <a:t>350</a:t>
            </a:r>
            <a:endParaRPr/>
          </a:p>
          <a:p>
            <a:pPr>
              <a:defRPr/>
            </a:pPr>
            <a:endParaRPr lang="ru-RU" sz="1200" b="1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1200" b="1">
                <a:solidFill>
                  <a:srgbClr val="000000"/>
                </a:solidFill>
                <a:latin typeface="Arial"/>
                <a:cs typeface="Arial"/>
              </a:rPr>
              <a:t>300</a:t>
            </a:r>
            <a:endParaRPr/>
          </a:p>
          <a:p>
            <a:pPr>
              <a:defRPr/>
            </a:pPr>
            <a:endParaRPr lang="ru-RU" sz="1200" b="1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1200" b="1">
                <a:solidFill>
                  <a:srgbClr val="000000"/>
                </a:solidFill>
                <a:latin typeface="Arial"/>
                <a:cs typeface="Arial"/>
              </a:rPr>
              <a:t>250</a:t>
            </a:r>
            <a:endParaRPr/>
          </a:p>
          <a:p>
            <a:pPr>
              <a:defRPr/>
            </a:pPr>
            <a:endParaRPr lang="ru-RU" sz="1200" b="1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1200" b="1">
                <a:solidFill>
                  <a:srgbClr val="000000"/>
                </a:solidFill>
                <a:latin typeface="Arial"/>
                <a:cs typeface="Arial"/>
              </a:rPr>
              <a:t>200</a:t>
            </a:r>
            <a:endParaRPr/>
          </a:p>
          <a:p>
            <a:pPr>
              <a:defRPr/>
            </a:pPr>
            <a:endParaRPr lang="ru-RU" sz="1200" b="1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1200" b="1">
                <a:solidFill>
                  <a:srgbClr val="000000"/>
                </a:solidFill>
                <a:latin typeface="Arial"/>
                <a:cs typeface="Arial"/>
              </a:rPr>
              <a:t>150</a:t>
            </a:r>
            <a:endParaRPr/>
          </a:p>
          <a:p>
            <a:pPr>
              <a:defRPr/>
            </a:pPr>
            <a:endParaRPr lang="ru-RU" sz="1200" b="1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1200" b="1">
                <a:solidFill>
                  <a:srgbClr val="000000"/>
                </a:solidFill>
                <a:latin typeface="Arial"/>
                <a:cs typeface="Arial"/>
              </a:rPr>
              <a:t>100</a:t>
            </a:r>
            <a:endParaRPr/>
          </a:p>
          <a:p>
            <a:pPr>
              <a:defRPr/>
            </a:pPr>
            <a:endParaRPr lang="ru-RU" sz="1200" b="1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1200" b="1">
                <a:solidFill>
                  <a:srgbClr val="000000"/>
                </a:solidFill>
                <a:latin typeface="Arial"/>
                <a:cs typeface="Arial"/>
              </a:rPr>
              <a:t>50</a:t>
            </a:r>
            <a:endParaRPr/>
          </a:p>
          <a:p>
            <a:pPr>
              <a:defRPr/>
            </a:pPr>
            <a:endParaRPr lang="ru-RU" sz="800" b="1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1200" b="1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/>
          </a:p>
          <a:p>
            <a:pPr>
              <a:defRPr/>
            </a:pPr>
            <a:endParaRPr lang="ru-RU" sz="1200" b="1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/>
            </a:pPr>
            <a:endParaRPr lang="ru-RU" sz="1200" b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Box 4"/>
          <p:cNvSpPr>
            <a:spLocks/>
          </p:cNvSpPr>
          <p:nvPr/>
        </p:nvSpPr>
        <p:spPr bwMode="auto">
          <a:xfrm>
            <a:off x="2895600" y="6321425"/>
            <a:ext cx="4689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rgbClr val="000000"/>
                </a:solidFill>
                <a:latin typeface="Arial"/>
                <a:cs typeface="Arial"/>
              </a:rPr>
              <a:t>     1      2      3      4      5     6     </a:t>
            </a:r>
            <a:endParaRPr/>
          </a:p>
        </p:txBody>
      </p:sp>
      <p:sp>
        <p:nvSpPr>
          <p:cNvPr id="10" name="Овал 14"/>
          <p:cNvSpPr/>
          <p:nvPr/>
        </p:nvSpPr>
        <p:spPr bwMode="auto">
          <a:xfrm>
            <a:off x="4265097" y="3251231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Овал 15"/>
          <p:cNvSpPr/>
          <p:nvPr/>
        </p:nvSpPr>
        <p:spPr bwMode="auto">
          <a:xfrm>
            <a:off x="3352906" y="453302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6"/>
          <p:cNvSpPr/>
          <p:nvPr/>
        </p:nvSpPr>
        <p:spPr bwMode="auto">
          <a:xfrm>
            <a:off x="3830093" y="391498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Овал 18"/>
          <p:cNvSpPr/>
          <p:nvPr/>
        </p:nvSpPr>
        <p:spPr bwMode="auto">
          <a:xfrm>
            <a:off x="5303980" y="253704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" name="Прямая соединительная линия 9"/>
          <p:cNvCxnSpPr>
            <a:cxnSpLocks/>
          </p:cNvCxnSpPr>
          <p:nvPr/>
        </p:nvCxnSpPr>
        <p:spPr bwMode="auto">
          <a:xfrm>
            <a:off x="2872157" y="3162415"/>
            <a:ext cx="4411662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1"/>
          <p:cNvCxnSpPr>
            <a:cxnSpLocks/>
          </p:cNvCxnSpPr>
          <p:nvPr/>
        </p:nvCxnSpPr>
        <p:spPr bwMode="auto">
          <a:xfrm flipV="1">
            <a:off x="4400324" y="2909468"/>
            <a:ext cx="469045" cy="341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9"/>
          <p:cNvCxnSpPr>
            <a:cxnSpLocks/>
          </p:cNvCxnSpPr>
          <p:nvPr/>
        </p:nvCxnSpPr>
        <p:spPr bwMode="auto">
          <a:xfrm flipV="1">
            <a:off x="3461384" y="3885715"/>
            <a:ext cx="420959" cy="676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23"/>
          <p:cNvCxnSpPr>
            <a:cxnSpLocks/>
          </p:cNvCxnSpPr>
          <p:nvPr/>
        </p:nvCxnSpPr>
        <p:spPr bwMode="auto">
          <a:xfrm flipV="1">
            <a:off x="3917788" y="3324026"/>
            <a:ext cx="374241" cy="623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26"/>
          <p:cNvSpPr/>
          <p:nvPr/>
        </p:nvSpPr>
        <p:spPr bwMode="auto">
          <a:xfrm>
            <a:off x="4810342" y="283326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Овал 27"/>
          <p:cNvSpPr/>
          <p:nvPr/>
        </p:nvSpPr>
        <p:spPr bwMode="auto">
          <a:xfrm>
            <a:off x="5790977" y="238597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Овал 41"/>
          <p:cNvSpPr/>
          <p:nvPr/>
        </p:nvSpPr>
        <p:spPr bwMode="auto">
          <a:xfrm>
            <a:off x="5780614" y="549935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Овал 42"/>
          <p:cNvSpPr/>
          <p:nvPr/>
        </p:nvSpPr>
        <p:spPr bwMode="auto">
          <a:xfrm>
            <a:off x="5293453" y="73875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Овал 43"/>
          <p:cNvSpPr/>
          <p:nvPr/>
        </p:nvSpPr>
        <p:spPr bwMode="auto">
          <a:xfrm>
            <a:off x="4793169" y="1151993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Овал 44"/>
          <p:cNvSpPr/>
          <p:nvPr/>
        </p:nvSpPr>
        <p:spPr bwMode="auto">
          <a:xfrm>
            <a:off x="4268310" y="1812126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Овал 46"/>
          <p:cNvSpPr/>
          <p:nvPr/>
        </p:nvSpPr>
        <p:spPr bwMode="auto">
          <a:xfrm>
            <a:off x="3830093" y="2922706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Овал 47"/>
          <p:cNvSpPr/>
          <p:nvPr/>
        </p:nvSpPr>
        <p:spPr bwMode="auto">
          <a:xfrm>
            <a:off x="3308984" y="4067382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6" name="Прямая соединительная линия 53"/>
          <p:cNvCxnSpPr>
            <a:cxnSpLocks/>
          </p:cNvCxnSpPr>
          <p:nvPr/>
        </p:nvCxnSpPr>
        <p:spPr bwMode="auto">
          <a:xfrm flipV="1">
            <a:off x="4344510" y="1304393"/>
            <a:ext cx="448659" cy="54797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54"/>
          <p:cNvCxnSpPr>
            <a:cxnSpLocks/>
            <a:endCxn id="21" idx="1"/>
          </p:cNvCxnSpPr>
          <p:nvPr/>
        </p:nvCxnSpPr>
        <p:spPr bwMode="auto">
          <a:xfrm flipV="1">
            <a:off x="4840683" y="761068"/>
            <a:ext cx="475088" cy="48354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56"/>
          <p:cNvCxnSpPr>
            <a:cxnSpLocks/>
            <a:endCxn id="24" idx="3"/>
          </p:cNvCxnSpPr>
          <p:nvPr/>
        </p:nvCxnSpPr>
        <p:spPr bwMode="auto">
          <a:xfrm flipV="1">
            <a:off x="3323065" y="3052788"/>
            <a:ext cx="529347" cy="1137011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57"/>
          <p:cNvCxnSpPr>
            <a:cxnSpLocks/>
            <a:endCxn id="23" idx="3"/>
          </p:cNvCxnSpPr>
          <p:nvPr/>
        </p:nvCxnSpPr>
        <p:spPr bwMode="auto">
          <a:xfrm flipV="1">
            <a:off x="3881471" y="1942208"/>
            <a:ext cx="409157" cy="96237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68"/>
          <p:cNvCxnSpPr>
            <a:cxnSpLocks/>
          </p:cNvCxnSpPr>
          <p:nvPr/>
        </p:nvCxnSpPr>
        <p:spPr bwMode="auto">
          <a:xfrm>
            <a:off x="1087437" y="5589240"/>
            <a:ext cx="928686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75"/>
          <p:cNvSpPr/>
          <p:nvPr/>
        </p:nvSpPr>
        <p:spPr bwMode="auto">
          <a:xfrm>
            <a:off x="1101725" y="5094288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Овал 76"/>
          <p:cNvSpPr/>
          <p:nvPr/>
        </p:nvSpPr>
        <p:spPr bwMode="auto">
          <a:xfrm>
            <a:off x="1087438" y="479583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TextBox 279570"/>
          <p:cNvSpPr>
            <a:spLocks/>
          </p:cNvSpPr>
          <p:nvPr/>
        </p:nvSpPr>
        <p:spPr bwMode="auto">
          <a:xfrm>
            <a:off x="433046" y="5341554"/>
            <a:ext cx="6206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Arial"/>
                <a:cs typeface="Arial"/>
              </a:rPr>
              <a:t>Min</a:t>
            </a:r>
            <a:endParaRPr lang="ru-RU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US">
                <a:solidFill>
                  <a:prstClr val="black"/>
                </a:solidFill>
                <a:latin typeface="Arial"/>
                <a:cs typeface="Arial"/>
              </a:rPr>
              <a:t>Max</a:t>
            </a:r>
            <a:endParaRPr lang="ru-RU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4" name="TextBox 79"/>
          <p:cNvSpPr>
            <a:spLocks/>
          </p:cNvSpPr>
          <p:nvPr/>
        </p:nvSpPr>
        <p:spPr bwMode="auto">
          <a:xfrm>
            <a:off x="468313" y="4675188"/>
            <a:ext cx="619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Arial"/>
                <a:cs typeface="Arial"/>
              </a:rPr>
              <a:t>Min</a:t>
            </a:r>
            <a:endParaRPr/>
          </a:p>
          <a:p>
            <a:pPr>
              <a:defRPr/>
            </a:pPr>
            <a:r>
              <a:rPr lang="en-US">
                <a:solidFill>
                  <a:prstClr val="black"/>
                </a:solidFill>
                <a:latin typeface="Arial"/>
                <a:cs typeface="Arial"/>
              </a:rPr>
              <a:t>Max</a:t>
            </a:r>
            <a:endParaRPr lang="ru-RU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5" name="Прямоугольник 279571"/>
          <p:cNvSpPr/>
          <p:nvPr/>
        </p:nvSpPr>
        <p:spPr bwMode="auto">
          <a:xfrm>
            <a:off x="292100" y="1417638"/>
            <a:ext cx="2198688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cap="all">
                <a:solidFill>
                  <a:prstClr val="black"/>
                </a:solidFill>
              </a:rPr>
              <a:t>проект </a:t>
            </a:r>
            <a:endParaRPr lang="en-US" b="1" cap="all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200">
                <a:solidFill>
                  <a:prstClr val="black"/>
                </a:solidFill>
                <a:latin typeface="Franklin Gothic Medium"/>
              </a:rPr>
              <a:t>«</a:t>
            </a:r>
            <a:r>
              <a:rPr lang="ru-RU" sz="1200" b="1">
                <a:solidFill>
                  <a:prstClr val="black"/>
                </a:solidFill>
                <a:latin typeface="Times New Roman"/>
                <a:cs typeface="Times New Roman"/>
              </a:rPr>
              <a:t>Оптимизация процесса подготовки  тулбоксов и материалов  к проведению профориентационных мероприятий со школьниками и дошкольниками</a:t>
            </a:r>
            <a:r>
              <a:rPr lang="ru-RU" sz="1200">
                <a:solidFill>
                  <a:prstClr val="black"/>
                </a:solidFill>
                <a:latin typeface="Times New Roman"/>
                <a:cs typeface="Times New Roman"/>
              </a:rPr>
              <a:t>»</a:t>
            </a:r>
            <a:endParaRPr lang="ru-RU" sz="1600" b="1">
              <a:solidFill>
                <a:prstClr val="black"/>
              </a:solidFill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rot="1313788">
            <a:off x="5456485" y="2372494"/>
            <a:ext cx="285517" cy="331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rot="1402320">
            <a:off x="4960053" y="2486269"/>
            <a:ext cx="417274" cy="484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895600" y="1746804"/>
            <a:ext cx="4419600" cy="5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 rot="2232072">
            <a:off x="5415742" y="427111"/>
            <a:ext cx="339218" cy="42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8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096963" y="5765505"/>
            <a:ext cx="933450" cy="5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Диаграмма Ганта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8CFA37-EB7B-411D-9657-725862DE05FF}" type="slidenum">
              <a:rPr lang="ru-RU"/>
              <a:t>16</a:t>
            </a:fld>
            <a:endParaRPr lang="ru-RU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16667" b="31626"/>
          <a:stretch/>
        </p:blipFill>
        <p:spPr bwMode="auto">
          <a:xfrm>
            <a:off x="386556" y="1719275"/>
            <a:ext cx="8523287" cy="4676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8842294"/>
              </p:ext>
            </p:extLst>
          </p:nvPr>
        </p:nvGraphicFramePr>
        <p:xfrm>
          <a:off x="304800" y="1623545"/>
          <a:ext cx="8686799" cy="5246324"/>
        </p:xfrm>
        <a:graphic>
          <a:graphicData uri="http://schemas.openxmlformats.org/drawingml/2006/table">
            <a:tbl>
              <a:tblPr firstRow="1" firstCol="1" bandRow="1"/>
              <a:tblGrid>
                <a:gridCol w="16748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40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0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0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41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26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606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551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1969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70998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3779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832768">
                <a:tc gridSpan="3"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Областное государственное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автономное профессиональное образовательное учреждение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«Яковлевский политехнический техникум»4.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95" marR="61995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Стандартная операционная карта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Franklin Gothic Medium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000" b="1">
                          <a:solidFill>
                            <a:prstClr val="black"/>
                          </a:solidFill>
                          <a:latin typeface="Times New Roman"/>
                          <a:cs typeface="Times New Roman"/>
                        </a:rPr>
                        <a:t>Оптимизация процесса подготовки  тулбоксов и материалов  к проведению профориентационных мероприятий со школьниками и дошкольниками</a:t>
                      </a:r>
                      <a:r>
                        <a:rPr lang="ru-RU" sz="1000">
                          <a:latin typeface="Times New Roman"/>
                          <a:ea typeface="+mn-ea"/>
                          <a:cs typeface="Times New Roman"/>
                        </a:rPr>
                        <a:t>»</a:t>
                      </a:r>
                      <a:endParaRPr lang="ru-RU" sz="1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95" marR="61995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УТВЕРЖДАЮ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РУКОВОДИТЕЛЬ ЦЕНТРА ПРОФОРИЕТАЦИИ</a:t>
                      </a:r>
                      <a:endParaRPr/>
                    </a:p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огапоу «яковлевский политехнический  техникум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Решетняк Н.И.________________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                   Дата </a:t>
                      </a: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17.10.2022 г.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95" marR="61995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5891">
                <a:tc gridSpan="4"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Общее время выполнения операционной процедуры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95" marR="61995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60 – 120 мин</a:t>
                      </a:r>
                      <a:endParaRPr/>
                    </a:p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мин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95" marR="61995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СИЗ: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95" marR="61995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СОК 1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95" marR="61995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Лист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95" marR="61995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8376">
                <a:tc gridSpan="4"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Материалы: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95" marR="61995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Тулбокс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к проведению профориентационных мероприятий со школьниками и дошкольниками 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95" marR="61995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995" marR="61995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995" marR="61995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Версия СОК 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95" marR="61995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1/1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95" marR="61995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2083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Влияние операции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95" marR="61995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 Качество</a:t>
                      </a: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/>
                    </a:p>
                  </a:txBody>
                  <a:tcPr marL="61995" marR="61995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Безопасность</a:t>
                      </a:r>
                      <a:endParaRPr/>
                    </a:p>
                  </a:txBody>
                  <a:tcPr marL="61995" marR="61995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     Экология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95" marR="61995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 Общие и профессиональные компетенции</a:t>
                      </a:r>
                      <a:endParaRPr/>
                    </a:p>
                  </a:txBody>
                  <a:tcPr marL="61995" marR="61995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Разработчики:  </a:t>
                      </a:r>
                    </a:p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Елисеева Л.Н </a:t>
                      </a:r>
                      <a:endParaRPr/>
                    </a:p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Зерина О.В.</a:t>
                      </a:r>
                      <a:endParaRPr/>
                    </a:p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Шкарин В.Ю </a:t>
                      </a:r>
                      <a:endParaRPr/>
                    </a:p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Петров О.В. </a:t>
                      </a:r>
                      <a:endParaRPr/>
                    </a:p>
                  </a:txBody>
                  <a:tcPr marL="61995" marR="61995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49435">
                <a:tc gridSpan="6"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1.Составляет план проведения профориентационных мероприятий  10-15 мин</a:t>
                      </a:r>
                      <a:endParaRPr dirty="0"/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95" marR="61995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2. Формируют список материалов и инструментов 5-10 мин.</a:t>
                      </a:r>
                      <a:endParaRPr dirty="0"/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dirty="0"/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dirty="0"/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dirty="0"/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dirty="0"/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95" marR="61995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7194">
                <a:tc gridSpan="6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Times New Roman"/>
                        </a:rPr>
                        <a:t>3. </a:t>
                      </a:r>
                      <a:r>
                        <a:rPr lang="ru-RU" sz="800" b="0" i="0" u="none" strike="noStrike" cap="none" spc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Приобретает инструмент и материалы</a:t>
                      </a:r>
                      <a:endParaRPr dirty="0"/>
                    </a:p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8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8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61995" marR="61995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4.Формируем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тулбокс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60-120 мин.</a:t>
                      </a:r>
                      <a:r>
                        <a:rPr lang="ru-RU" sz="900" b="0" i="0" u="none" strike="noStrike" cap="none" spc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995" marR="61995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48059">
                <a:tc gridSpan="6"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95" marR="61995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95" marR="61995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7" name="Рисунок 1" descr="https://ae01.alicdn.com/kf/Hc57b822dee624ab9ac3da04597b380e20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106043" y="2874266"/>
            <a:ext cx="477491" cy="477491"/>
          </a:xfrm>
          <a:prstGeom prst="rect">
            <a:avLst/>
          </a:prstGeom>
          <a:noFill/>
        </p:spPr>
      </p:pic>
      <p:pic>
        <p:nvPicPr>
          <p:cNvPr id="8" name="Рисунок 2" descr="https://imgaz.staticbg.com/images/oaupload/banggood/images/27/CF/21a4f865-60a1-44bd-83d6-1330d84040af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758207" y="2860598"/>
            <a:ext cx="504825" cy="504825"/>
          </a:xfrm>
          <a:prstGeom prst="rect">
            <a:avLst/>
          </a:prstGeom>
          <a:noFill/>
        </p:spPr>
      </p:pic>
      <p:pic>
        <p:nvPicPr>
          <p:cNvPr id="9" name="Рисунок 3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2542628" y="3643312"/>
            <a:ext cx="314325" cy="228600"/>
          </a:xfrm>
          <a:prstGeom prst="rect">
            <a:avLst/>
          </a:prstGeom>
          <a:noFill/>
        </p:spPr>
      </p:pic>
      <p:pic>
        <p:nvPicPr>
          <p:cNvPr id="10" name="Рисунок 4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3364855" y="3738562"/>
            <a:ext cx="266700" cy="266700"/>
          </a:xfrm>
          <a:prstGeom prst="rect">
            <a:avLst/>
          </a:prstGeom>
          <a:noFill/>
        </p:spPr>
      </p:pic>
      <p:pic>
        <p:nvPicPr>
          <p:cNvPr id="11" name="Рисунок 6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5473997" y="3749674"/>
            <a:ext cx="219074" cy="228600"/>
          </a:xfrm>
          <a:prstGeom prst="rect">
            <a:avLst/>
          </a:prstGeom>
          <a:noFill/>
        </p:spPr>
      </p:pic>
      <p:sp>
        <p:nvSpPr>
          <p:cNvPr id="12" name="Ромб 13"/>
          <p:cNvSpPr/>
          <p:nvPr/>
        </p:nvSpPr>
        <p:spPr bwMode="auto">
          <a:xfrm>
            <a:off x="4746625" y="10661650"/>
            <a:ext cx="285750" cy="209550"/>
          </a:xfrm>
          <a:prstGeom prst="diamond">
            <a:avLst/>
          </a:prstGeom>
          <a:solidFill>
            <a:srgbClr val="FFC000"/>
          </a:solidFill>
          <a:ln w="25400" cap="flat" cmpd="sng" algn="ctr">
            <a:solidFill>
              <a:srgbClr val="FFC000"/>
            </a:solidFill>
            <a:prstDash val="solid"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3" name="Прямоугольный треугольник 14"/>
          <p:cNvSpPr/>
          <p:nvPr/>
        </p:nvSpPr>
        <p:spPr bwMode="auto">
          <a:xfrm>
            <a:off x="4211960" y="3738562"/>
            <a:ext cx="203200" cy="234950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6010619" y="5215933"/>
            <a:ext cx="1575974" cy="611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7598787" y="5129245"/>
            <a:ext cx="1149331" cy="78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5"/>
          <p:cNvSpPr/>
          <p:nvPr/>
        </p:nvSpPr>
        <p:spPr bwMode="auto">
          <a:xfrm>
            <a:off x="2286000" y="227483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000"/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4533BC6-40EE-FC24-A1BB-4C784570943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97135" y="4252233"/>
            <a:ext cx="825222" cy="61891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5E63867-C1FF-59BB-F903-444C94BB91B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08094" y="4869368"/>
            <a:ext cx="674728" cy="102953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8786" y="1"/>
            <a:ext cx="8577709" cy="60364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cap="none">
                <a:solidFill>
                  <a:srgbClr val="464646"/>
                </a:solidFill>
                <a:latin typeface="Times New Roman"/>
                <a:ea typeface="+mn-ea"/>
                <a:cs typeface="Times New Roman"/>
              </a:rPr>
              <a:t/>
            </a:r>
            <a:br>
              <a:rPr lang="ru-RU" sz="1800" cap="none">
                <a:solidFill>
                  <a:srgbClr val="464646"/>
                </a:solidFill>
                <a:latin typeface="Times New Roman"/>
                <a:ea typeface="+mn-ea"/>
                <a:cs typeface="Times New Roman"/>
              </a:rPr>
            </a:br>
            <a:r>
              <a:rPr lang="ru-RU" sz="1400" cap="none">
                <a:solidFill>
                  <a:srgbClr val="464646"/>
                </a:solidFill>
                <a:latin typeface="Times New Roman"/>
                <a:ea typeface="+mn-ea"/>
                <a:cs typeface="Times New Roman"/>
              </a:rPr>
              <a:t>Проект </a:t>
            </a:r>
            <a:r>
              <a:rPr lang="ru-RU" sz="1400" cap="none">
                <a:solidFill>
                  <a:prstClr val="black"/>
                </a:solidFill>
              </a:rPr>
              <a:t>«</a:t>
            </a:r>
            <a:r>
              <a:rPr lang="ru-RU" sz="1400" b="1" cap="none">
                <a:solidFill>
                  <a:prstClr val="black"/>
                </a:solidFill>
                <a:latin typeface="Times New Roman"/>
                <a:cs typeface="Times New Roman"/>
              </a:rPr>
              <a:t>Оптимизация процесса подготовки  тулбоксов и материалов  к проведению профориентационных мероприятий со школьниками и дошкольниками</a:t>
            </a:r>
            <a:r>
              <a:rPr lang="ru-RU" sz="1400" cap="none">
                <a:solidFill>
                  <a:prstClr val="black"/>
                </a:solidFill>
                <a:latin typeface="Times New Roman"/>
                <a:cs typeface="Times New Roman"/>
              </a:rPr>
              <a:t>»</a:t>
            </a:r>
            <a:r>
              <a:rPr lang="ru-RU" sz="1400" b="1" cap="none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lang="ru-RU" sz="1400" b="1">
                <a:latin typeface="Times New Roman"/>
                <a:cs typeface="Times New Roman"/>
              </a:rPr>
              <a:t> </a:t>
            </a:r>
            <a:r>
              <a:rPr lang="ru-RU" sz="1800" b="1" cap="none">
                <a:solidFill>
                  <a:srgbClr val="FF0000"/>
                </a:solidFill>
                <a:latin typeface="Times New Roman"/>
                <a:ea typeface="+mn-ea"/>
                <a:cs typeface="Times New Roman"/>
              </a:rPr>
              <a:t/>
            </a:r>
            <a:br>
              <a:rPr lang="ru-RU" sz="1800" b="1" cap="none">
                <a:solidFill>
                  <a:srgbClr val="FF0000"/>
                </a:solidFill>
                <a:latin typeface="Times New Roman"/>
                <a:ea typeface="+mn-ea"/>
                <a:cs typeface="Times New Roman"/>
              </a:rPr>
            </a:br>
            <a:r>
              <a:rPr lang="ru-RU" sz="2800"/>
              <a:t>Карта ТЕКУЩЕГО состояния</a:t>
            </a:r>
            <a:endParaRPr lang="ru-RU" sz="2700" b="1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554831" y="908719"/>
          <a:ext cx="7886700" cy="822234"/>
        </p:xfrm>
        <a:graphic>
          <a:graphicData uri="http://schemas.openxmlformats.org/drawingml/2006/table">
            <a:tbl>
              <a:tblPr firstRow="1" bandRow="1">
                <a:tableStyleId>{CE76BCF4-63AC-E9A6-7FBA-2E412BDC3024}</a:tableStyleId>
              </a:tblPr>
              <a:tblGrid>
                <a:gridCol w="5267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4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05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847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726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defRPr/>
                      </a:pPr>
                      <a:endParaRPr lang="ru-RU" sz="900">
                        <a:latin typeface="Times New Roman"/>
                        <a:cs typeface="Times New Roman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defRPr/>
                      </a:pPr>
                      <a:endParaRPr lang="ru-RU" sz="1200">
                        <a:latin typeface="Times New Roman"/>
                        <a:cs typeface="Times New Roman"/>
                      </a:endParaRPr>
                    </a:p>
                  </a:txBody>
                  <a:tcPr marL="68580" marR="68580" marT="34293" marB="34293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defRPr/>
                      </a:pPr>
                      <a:endParaRPr lang="ru-RU" sz="900">
                        <a:latin typeface="Times New Roman"/>
                        <a:cs typeface="Times New Roman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defRPr/>
                      </a:pPr>
                      <a:endParaRPr lang="ru-RU" sz="900">
                        <a:latin typeface="Times New Roman"/>
                        <a:cs typeface="Times New Roman"/>
                      </a:endParaRPr>
                    </a:p>
                  </a:txBody>
                  <a:tcPr marL="68580" marR="68580" marT="34293" marB="3429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014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defRPr/>
                      </a:pPr>
                      <a:endParaRPr lang="ru-RU" sz="900">
                        <a:latin typeface="Times New Roman"/>
                        <a:cs typeface="Times New Roman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defRPr/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Описание шага процесса</a:t>
                      </a:r>
                      <a:endParaRPr/>
                    </a:p>
                  </a:txBody>
                  <a:tcPr marL="68580" marR="68580" marT="34293" marB="34293"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Доработка</a:t>
                      </a:r>
                      <a:r>
                        <a:rPr lang="ru-RU" sz="900">
                          <a:latin typeface="Times New Roman"/>
                          <a:cs typeface="Times New Roman"/>
                        </a:rPr>
                        <a:t>                                           </a:t>
                      </a:r>
                      <a:r>
                        <a:rPr lang="ru-RU" sz="1200">
                          <a:latin typeface="Times New Roman"/>
                          <a:cs typeface="Times New Roman"/>
                        </a:rPr>
                        <a:t>Потери/проблемы</a:t>
                      </a:r>
                      <a:endParaRPr/>
                    </a:p>
                  </a:txBody>
                  <a:tcPr marL="68580" marR="68580" marT="34293" marB="3429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014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defRPr/>
                      </a:pPr>
                      <a:endParaRPr lang="ru-RU" sz="900">
                        <a:latin typeface="Times New Roman"/>
                        <a:cs typeface="Times New Roman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defRPr/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Продолжительность</a:t>
                      </a:r>
                      <a:endParaRPr/>
                    </a:p>
                  </a:txBody>
                  <a:tcPr marL="68580" marR="68580" marT="34293" marB="34293"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defRPr/>
                      </a:pPr>
                      <a:endParaRPr lang="ru-RU" sz="900">
                        <a:latin typeface="Times New Roman"/>
                        <a:cs typeface="Times New Roman"/>
                      </a:endParaRPr>
                    </a:p>
                  </a:txBody>
                  <a:tcPr marL="68580" marR="68580" marT="34293" marB="3429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 bwMode="auto">
          <a:xfrm>
            <a:off x="420688" y="1382713"/>
            <a:ext cx="519112" cy="123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7"/>
          <p:cNvSpPr/>
          <p:nvPr/>
        </p:nvSpPr>
        <p:spPr bwMode="auto">
          <a:xfrm>
            <a:off x="420688" y="1508125"/>
            <a:ext cx="519112" cy="123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Прямоугольник 9"/>
          <p:cNvSpPr/>
          <p:nvPr/>
        </p:nvSpPr>
        <p:spPr bwMode="auto">
          <a:xfrm>
            <a:off x="420688" y="1650785"/>
            <a:ext cx="519112" cy="161925"/>
          </a:xfrm>
          <a:prstGeom prst="rect">
            <a:avLst/>
          </a:prstGeom>
          <a:solidFill>
            <a:srgbClr val="FFFF79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Выгнутая вверх стрелка 10"/>
          <p:cNvSpPr/>
          <p:nvPr/>
        </p:nvSpPr>
        <p:spPr bwMode="auto">
          <a:xfrm flipH="1">
            <a:off x="3132138" y="1444625"/>
            <a:ext cx="577849" cy="328613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Пятно 2 11"/>
          <p:cNvSpPr/>
          <p:nvPr/>
        </p:nvSpPr>
        <p:spPr bwMode="auto">
          <a:xfrm>
            <a:off x="4920520" y="1277439"/>
            <a:ext cx="647700" cy="390525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1" name="Таблица 13"/>
          <p:cNvGraphicFramePr>
            <a:graphicFrameLocks noGrp="1"/>
          </p:cNvGraphicFramePr>
          <p:nvPr/>
        </p:nvGraphicFramePr>
        <p:xfrm>
          <a:off x="420688" y="1916832"/>
          <a:ext cx="6096000" cy="321542"/>
        </p:xfrm>
        <a:graphic>
          <a:graphicData uri="http://schemas.openxmlformats.org/drawingml/2006/table">
            <a:tbl>
              <a:tblPr firstRow="1" bandRow="1">
                <a:tableStyleId>{CE76BCF4-63AC-E9A6-7FBA-2E412BDC3024}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2154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Как будет: </a:t>
                      </a:r>
                      <a:r>
                        <a:rPr lang="ru-RU" sz="1200" b="1">
                          <a:solidFill>
                            <a:srgbClr val="0000FF"/>
                          </a:solidFill>
                          <a:cs typeface="Times New Roman"/>
                        </a:rPr>
                        <a:t>17.10.2022</a:t>
                      </a:r>
                      <a:endParaRPr lang="ru-RU" sz="1200" b="1">
                        <a:solidFill>
                          <a:srgbClr val="0000FF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34402" marB="3440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2" name="Прямоугольник 25"/>
          <p:cNvSpPr/>
          <p:nvPr/>
        </p:nvSpPr>
        <p:spPr bwMode="auto">
          <a:xfrm>
            <a:off x="6876256" y="4320104"/>
            <a:ext cx="23762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>
                <a:solidFill>
                  <a:prstClr val="black"/>
                </a:solidFill>
                <a:latin typeface="Times New Roman"/>
                <a:cs typeface="Times New Roman"/>
              </a:rPr>
              <a:t>ВПП (</a:t>
            </a:r>
            <a:r>
              <a:rPr lang="ru-RU" sz="1000" b="1">
                <a:solidFill>
                  <a:srgbClr val="191919"/>
                </a:solidFill>
                <a:latin typeface="Times New Roman"/>
                <a:cs typeface="Times New Roman"/>
              </a:rPr>
              <a:t>время протекания процесса) – </a:t>
            </a:r>
          </a:p>
          <a:p>
            <a:pPr>
              <a:defRPr/>
            </a:pPr>
            <a:r>
              <a:rPr lang="ru-RU" sz="1000" b="1">
                <a:solidFill>
                  <a:srgbClr val="191919"/>
                </a:solidFill>
                <a:latin typeface="Times New Roman"/>
                <a:cs typeface="Times New Roman"/>
              </a:rPr>
              <a:t> 1 дня 300 мин – 2 дня  440 мин</a:t>
            </a:r>
            <a:endParaRPr/>
          </a:p>
          <a:p>
            <a:pPr>
              <a:defRPr/>
            </a:pPr>
            <a:r>
              <a:rPr lang="ru-RU" sz="1000" b="1">
                <a:solidFill>
                  <a:srgbClr val="191919"/>
                </a:solidFill>
                <a:latin typeface="Times New Roman"/>
                <a:cs typeface="Times New Roman"/>
              </a:rPr>
              <a:t>                    (63%-64%)</a:t>
            </a:r>
          </a:p>
        </p:txBody>
      </p:sp>
      <p:sp>
        <p:nvSpPr>
          <p:cNvPr id="13" name="Стрелка вправо 31"/>
          <p:cNvSpPr/>
          <p:nvPr/>
        </p:nvSpPr>
        <p:spPr bwMode="auto">
          <a:xfrm>
            <a:off x="3317082" y="3499339"/>
            <a:ext cx="192087" cy="2476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Стрелка вправо 32"/>
          <p:cNvSpPr/>
          <p:nvPr/>
        </p:nvSpPr>
        <p:spPr bwMode="auto">
          <a:xfrm>
            <a:off x="4306094" y="3465200"/>
            <a:ext cx="192087" cy="2476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Стрелка вправо 33"/>
          <p:cNvSpPr/>
          <p:nvPr/>
        </p:nvSpPr>
        <p:spPr bwMode="auto">
          <a:xfrm>
            <a:off x="5568220" y="3465200"/>
            <a:ext cx="192087" cy="2476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Стрелка вправо 3"/>
          <p:cNvSpPr/>
          <p:nvPr/>
        </p:nvSpPr>
        <p:spPr bwMode="auto">
          <a:xfrm>
            <a:off x="1576742" y="3222884"/>
            <a:ext cx="402344" cy="4846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право 6"/>
          <p:cNvSpPr/>
          <p:nvPr/>
        </p:nvSpPr>
        <p:spPr bwMode="auto">
          <a:xfrm>
            <a:off x="6963534" y="3257023"/>
            <a:ext cx="527104" cy="4846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TextBox 8"/>
          <p:cNvSpPr>
            <a:spLocks/>
          </p:cNvSpPr>
          <p:nvPr/>
        </p:nvSpPr>
        <p:spPr bwMode="auto">
          <a:xfrm>
            <a:off x="1237019" y="2906167"/>
            <a:ext cx="299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ВХОД</a:t>
            </a:r>
            <a:endParaRPr/>
          </a:p>
        </p:txBody>
      </p:sp>
      <p:sp>
        <p:nvSpPr>
          <p:cNvPr id="19" name="TextBox 12"/>
          <p:cNvSpPr>
            <a:spLocks/>
          </p:cNvSpPr>
          <p:nvPr/>
        </p:nvSpPr>
        <p:spPr bwMode="auto">
          <a:xfrm>
            <a:off x="7493262" y="2855774"/>
            <a:ext cx="144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ВЫХОД</a:t>
            </a:r>
            <a:endParaRPr/>
          </a:p>
        </p:txBody>
      </p:sp>
      <p:graphicFrame>
        <p:nvGraphicFramePr>
          <p:cNvPr id="20" name="Таблица 14"/>
          <p:cNvGraphicFramePr>
            <a:graphicFrameLocks noGrp="1"/>
          </p:cNvGraphicFramePr>
          <p:nvPr/>
        </p:nvGraphicFramePr>
        <p:xfrm>
          <a:off x="2193251" y="1852881"/>
          <a:ext cx="3753484" cy="3495652"/>
        </p:xfrm>
        <a:graphic>
          <a:graphicData uri="http://schemas.openxmlformats.org/drawingml/2006/table">
            <a:tbl>
              <a:tblPr firstRow="1" bandRow="1">
                <a:tableStyleId>{DFD9CFFA-51AC-79AB-ECDA-1DA4E96E717C}</a:tableStyleId>
              </a:tblPr>
              <a:tblGrid>
                <a:gridCol w="7761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8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87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78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61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78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879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3675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Шаг 1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900" b="0" i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Шаг 2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900" b="0" i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Шаг 3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900" b="0" i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Шаг 4</a:t>
                      </a: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1968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Руководитель Центра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9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профориентации</a:t>
                      </a: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800" b="0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Заместитель директора по УПР</a:t>
                      </a:r>
                      <a:endParaRPr/>
                    </a:p>
                    <a:p>
                      <a:pPr algn="ctr">
                        <a:defRPr/>
                      </a:pPr>
                      <a:endParaRPr lang="ru-RU" sz="900" b="0" i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800" b="0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Преподаватели, мастера</a:t>
                      </a: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800" b="0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Заместитель директора по АХР</a:t>
                      </a: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6423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Составляет план проведения профориентационных мероприятий</a:t>
                      </a:r>
                      <a:endParaRPr lang="ru-RU" sz="900" b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Обсуждает план мероприятия  с мастерами и преподавателями по подготовке мероприятия</a:t>
                      </a:r>
                      <a:endParaRPr/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900" b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Формируют список материалов и инструментов, составляют заявку на приобретение материалов и инструментов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Приобретает инструмент и материалы</a:t>
                      </a: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8746">
                <a:tc>
                  <a:txBody>
                    <a:bodyPr/>
                    <a:lstStyle/>
                    <a:p>
                      <a:pPr marL="0" indent="0" algn="ctr">
                        <a:buNone/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10 -15 мин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000"/>
                        <a:t>45-55 мин</a:t>
                      </a: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1 – 2 дней 5-10 мин</a:t>
                      </a: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000"/>
                        <a:t>180-240 мин</a:t>
                      </a: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21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37474"/>
              </p:ext>
            </p:extLst>
          </p:nvPr>
        </p:nvGraphicFramePr>
        <p:xfrm>
          <a:off x="6087734" y="1859206"/>
          <a:ext cx="810868" cy="3491094"/>
        </p:xfrm>
        <a:graphic>
          <a:graphicData uri="http://schemas.openxmlformats.org/drawingml/2006/table">
            <a:tbl>
              <a:tblPr firstRow="1" bandRow="1">
                <a:tableStyleId>{DFD9CFFA-51AC-79AB-ECDA-1DA4E96E717C}</a:tableStyleId>
              </a:tblPr>
              <a:tblGrid>
                <a:gridCol w="8108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970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Шаг 5</a:t>
                      </a: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5681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Преподаватель, мастер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44932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Формируют тулбокс</a:t>
                      </a:r>
                      <a:endParaRPr/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900" b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901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60 – 120 мин</a:t>
                      </a: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2EFC75-0BCB-77FF-0DDD-7F4521FB5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F4EEE537-F220-2B82-4082-6B283F2F9E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523" y="102625"/>
            <a:ext cx="8866128" cy="665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77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399962" y="116632"/>
            <a:ext cx="8420510" cy="504056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1800" cap="none" dirty="0">
                <a:solidFill>
                  <a:srgbClr val="464646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1800" cap="none" dirty="0">
                <a:solidFill>
                  <a:srgbClr val="464646"/>
                </a:solidFill>
                <a:latin typeface="Arial"/>
                <a:ea typeface="+mn-ea"/>
                <a:cs typeface="Arial"/>
              </a:rPr>
            </a:br>
            <a:r>
              <a:rPr lang="ru-RU" sz="1800" cap="none" dirty="0">
                <a:solidFill>
                  <a:srgbClr val="464646"/>
                </a:solidFill>
                <a:latin typeface="Times New Roman"/>
                <a:ea typeface="+mn-ea"/>
                <a:cs typeface="Times New Roman"/>
              </a:rPr>
              <a:t/>
            </a:r>
            <a:br>
              <a:rPr lang="ru-RU" sz="1800" cap="none" dirty="0">
                <a:solidFill>
                  <a:srgbClr val="464646"/>
                </a:solidFill>
                <a:latin typeface="Times New Roman"/>
                <a:ea typeface="+mn-ea"/>
                <a:cs typeface="Times New Roman"/>
              </a:rPr>
            </a:br>
            <a:r>
              <a:rPr lang="ru-RU" sz="1200" b="1" cap="none" dirty="0">
                <a:solidFill>
                  <a:srgbClr val="464646"/>
                </a:solidFill>
                <a:latin typeface="Times New Roman"/>
                <a:ea typeface="+mn-ea"/>
                <a:cs typeface="Times New Roman"/>
              </a:rPr>
              <a:t>Проект </a:t>
            </a:r>
            <a:r>
              <a:rPr lang="ru-RU" sz="1200" cap="none" dirty="0">
                <a:solidFill>
                  <a:prstClr val="black"/>
                </a:solidFill>
              </a:rPr>
              <a:t>«</a:t>
            </a:r>
            <a:r>
              <a:rPr lang="ru-RU" sz="1200" b="1" cap="none" dirty="0">
                <a:solidFill>
                  <a:prstClr val="black"/>
                </a:solidFill>
                <a:latin typeface="Times New Roman"/>
                <a:cs typeface="Times New Roman"/>
              </a:rPr>
              <a:t>Оптимизация процесса подготовки  </a:t>
            </a:r>
            <a:r>
              <a:rPr lang="ru-RU" sz="1200" b="1" cap="none" dirty="0" err="1">
                <a:solidFill>
                  <a:prstClr val="black"/>
                </a:solidFill>
                <a:latin typeface="Times New Roman"/>
                <a:cs typeface="Times New Roman"/>
              </a:rPr>
              <a:t>тулбоксов</a:t>
            </a:r>
            <a:r>
              <a:rPr lang="ru-RU" sz="1200" b="1" cap="none" dirty="0">
                <a:solidFill>
                  <a:prstClr val="black"/>
                </a:solidFill>
                <a:latin typeface="Times New Roman"/>
                <a:cs typeface="Times New Roman"/>
              </a:rPr>
              <a:t> и материалов  к проведению </a:t>
            </a:r>
            <a:r>
              <a:rPr lang="ru-RU" sz="1200" b="1" cap="none" dirty="0" err="1">
                <a:solidFill>
                  <a:prstClr val="black"/>
                </a:solidFill>
                <a:latin typeface="Times New Roman"/>
                <a:cs typeface="Times New Roman"/>
              </a:rPr>
              <a:t>профориентационных</a:t>
            </a:r>
            <a:r>
              <a:rPr lang="ru-RU" sz="1200" b="1" cap="none" dirty="0">
                <a:solidFill>
                  <a:prstClr val="black"/>
                </a:solidFill>
                <a:latin typeface="Times New Roman"/>
                <a:cs typeface="Times New Roman"/>
              </a:rPr>
              <a:t> мероприятий со школьниками и дошкольниками</a:t>
            </a:r>
            <a:r>
              <a:rPr lang="ru-RU" sz="1200" cap="none" dirty="0">
                <a:solidFill>
                  <a:prstClr val="black"/>
                </a:solidFill>
                <a:latin typeface="Times New Roman"/>
                <a:cs typeface="Times New Roman"/>
              </a:rPr>
              <a:t>»</a:t>
            </a:r>
            <a:r>
              <a:rPr lang="ru-RU" sz="1200" b="1" cap="none" dirty="0">
                <a:solidFill>
                  <a:srgbClr val="464646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ru-RU" sz="1200" b="1" dirty="0">
                <a:latin typeface="Times New Roman"/>
                <a:cs typeface="Times New Roman"/>
              </a:rPr>
              <a:t> </a:t>
            </a:r>
            <a:br>
              <a:rPr lang="ru-RU" sz="1200" b="1" dirty="0">
                <a:latin typeface="Times New Roman"/>
                <a:cs typeface="Times New Roman"/>
              </a:rPr>
            </a:br>
            <a:r>
              <a:rPr lang="ru-RU" sz="2000" dirty="0">
                <a:solidFill>
                  <a:srgbClr val="464646"/>
                </a:solidFill>
              </a:rPr>
              <a:t>Карта текущего состояния</a:t>
            </a:r>
            <a:endParaRPr lang="ru-RU" sz="20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427038" y="1054100"/>
          <a:ext cx="7889378" cy="473076"/>
        </p:xfrm>
        <a:graphic>
          <a:graphicData uri="http://schemas.openxmlformats.org/drawingml/2006/table">
            <a:tbl>
              <a:tblPr firstRow="1" bandRow="1">
                <a:tableStyleId>{CE76BCF4-63AC-E9A6-7FBA-2E412BDC3024}</a:tableStyleId>
              </a:tblPr>
              <a:tblGrid>
                <a:gridCol w="5267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26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25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874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5769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defRPr/>
                      </a:pPr>
                      <a:endParaRPr lang="ru-RU" sz="1200" dirty="0">
                        <a:latin typeface="+mn-lt"/>
                        <a:cs typeface="Times New Roman"/>
                      </a:endParaRPr>
                    </a:p>
                  </a:txBody>
                  <a:tcPr marL="68580" marR="68580" marT="34336" marB="34336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defRPr/>
                      </a:pPr>
                      <a:r>
                        <a:rPr lang="ru-RU" sz="1200">
                          <a:latin typeface="+mn-lt"/>
                          <a:cs typeface="Times New Roman"/>
                        </a:rPr>
                        <a:t>Исполнитель</a:t>
                      </a:r>
                      <a:endParaRPr/>
                    </a:p>
                  </a:txBody>
                  <a:tcPr marL="68580" marR="68580" marT="34336" marB="34336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defRPr/>
                      </a:pPr>
                      <a:endParaRPr lang="ru-RU" sz="1200">
                        <a:latin typeface="+mn-lt"/>
                        <a:cs typeface="Times New Roman"/>
                      </a:endParaRPr>
                    </a:p>
                  </a:txBody>
                  <a:tcPr marL="68580" marR="68580" marT="34336" marB="34336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defRPr/>
                      </a:pPr>
                      <a:endParaRPr lang="ru-RU" sz="1200">
                        <a:latin typeface="+mn-lt"/>
                        <a:cs typeface="Times New Roman"/>
                      </a:endParaRPr>
                    </a:p>
                  </a:txBody>
                  <a:tcPr marL="68580" marR="68580" marT="34336" marB="3433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769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defRPr/>
                      </a:pPr>
                      <a:endParaRPr lang="ru-RU" sz="1200">
                        <a:latin typeface="+mn-lt"/>
                        <a:cs typeface="Times New Roman"/>
                      </a:endParaRPr>
                    </a:p>
                  </a:txBody>
                  <a:tcPr marL="68580" marR="68580" marT="34336" marB="34336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defRPr/>
                      </a:pPr>
                      <a:r>
                        <a:rPr lang="ru-RU" sz="1200">
                          <a:latin typeface="+mn-lt"/>
                          <a:cs typeface="Times New Roman"/>
                        </a:rPr>
                        <a:t>Описание шага процесса</a:t>
                      </a:r>
                      <a:endParaRPr/>
                    </a:p>
                  </a:txBody>
                  <a:tcPr marL="68580" marR="68580" marT="34336" marB="34336"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+mn-lt"/>
                          <a:cs typeface="Times New Roman"/>
                        </a:rPr>
                        <a:t>Доработка                                           Потери/проблемы</a:t>
                      </a:r>
                      <a:endParaRPr/>
                    </a:p>
                  </a:txBody>
                  <a:tcPr marL="68580" marR="68580" marT="34336" marB="3433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769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defRPr/>
                      </a:pPr>
                      <a:endParaRPr lang="ru-RU" sz="1200">
                        <a:latin typeface="+mn-lt"/>
                        <a:cs typeface="Times New Roman"/>
                      </a:endParaRPr>
                    </a:p>
                  </a:txBody>
                  <a:tcPr marL="68580" marR="68580" marT="34336" marB="34336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defRPr/>
                      </a:pPr>
                      <a:r>
                        <a:rPr lang="ru-RU" sz="1200">
                          <a:latin typeface="+mn-lt"/>
                          <a:cs typeface="Times New Roman"/>
                        </a:rPr>
                        <a:t>Продолжительность</a:t>
                      </a:r>
                      <a:endParaRPr/>
                    </a:p>
                  </a:txBody>
                  <a:tcPr marL="68580" marR="68580" marT="34336" marB="34336"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defRPr/>
                      </a:pPr>
                      <a:endParaRPr lang="ru-RU" sz="1200" dirty="0">
                        <a:latin typeface="+mn-lt"/>
                        <a:cs typeface="Times New Roman"/>
                      </a:endParaRPr>
                    </a:p>
                  </a:txBody>
                  <a:tcPr marL="68580" marR="68580" marT="34336" marB="3433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 bwMode="auto">
          <a:xfrm>
            <a:off x="420688" y="1054100"/>
            <a:ext cx="519112" cy="123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7"/>
          <p:cNvSpPr/>
          <p:nvPr/>
        </p:nvSpPr>
        <p:spPr bwMode="auto">
          <a:xfrm>
            <a:off x="420688" y="1177925"/>
            <a:ext cx="519112" cy="123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9"/>
          <p:cNvSpPr/>
          <p:nvPr/>
        </p:nvSpPr>
        <p:spPr bwMode="auto">
          <a:xfrm>
            <a:off x="420688" y="1301750"/>
            <a:ext cx="519112" cy="138113"/>
          </a:xfrm>
          <a:prstGeom prst="rect">
            <a:avLst/>
          </a:prstGeom>
          <a:solidFill>
            <a:srgbClr val="FFFF79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Выгнутая вверх стрелка 10"/>
          <p:cNvSpPr/>
          <p:nvPr/>
        </p:nvSpPr>
        <p:spPr bwMode="auto">
          <a:xfrm flipH="1">
            <a:off x="2836863" y="1201738"/>
            <a:ext cx="833437" cy="280987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ятно 2 11"/>
          <p:cNvSpPr/>
          <p:nvPr/>
        </p:nvSpPr>
        <p:spPr bwMode="auto">
          <a:xfrm>
            <a:off x="5006975" y="1133475"/>
            <a:ext cx="574675" cy="377825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1" name="Таблица 12"/>
          <p:cNvGraphicFramePr>
            <a:graphicFrameLocks noGrp="1"/>
          </p:cNvGraphicFramePr>
          <p:nvPr/>
        </p:nvGraphicFramePr>
        <p:xfrm>
          <a:off x="453165" y="1695500"/>
          <a:ext cx="8255765" cy="3216690"/>
        </p:xfrm>
        <a:graphic>
          <a:graphicData uri="http://schemas.openxmlformats.org/drawingml/2006/table">
            <a:tbl>
              <a:tblPr firstRow="1" bandRow="1">
                <a:tableStyleId>{DFD9CFFA-51AC-79AB-ECDA-1DA4E96E717C}</a:tableStyleId>
              </a:tblPr>
              <a:tblGrid>
                <a:gridCol w="7761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8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87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78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61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78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879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1785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7468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1457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4689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51506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800622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1602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23675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Шаг 1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900" b="0" i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Шаг 2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900" b="0" i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Шаг 3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900" b="0" i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Шаг 4</a:t>
                      </a: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900" b="0" i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Шаг 5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900" b="0" i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Шаг 6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900" b="0" i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Шаг 7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900" b="0" i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 Шаг 8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200" b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1968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Руководитель Центра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9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профориентации</a:t>
                      </a: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800" b="0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Заместитель директора по УПР</a:t>
                      </a:r>
                      <a:endParaRPr/>
                    </a:p>
                    <a:p>
                      <a:pPr algn="ctr">
                        <a:defRPr/>
                      </a:pPr>
                      <a:endParaRPr lang="ru-RU" sz="900" b="0" i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800" b="0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Заместитель  директора по УПР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900" b="0" i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800" b="0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Преподаватели, мастера</a:t>
                      </a: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800" b="0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Старший мастер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800" b="0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Заместитель директора по УПР 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800" b="0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Директор</a:t>
                      </a:r>
                      <a:endParaRPr/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900" b="0" i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800" b="0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Заместитель директора по АХР</a:t>
                      </a:r>
                      <a:endParaRPr/>
                    </a:p>
                    <a:p>
                      <a:pPr algn="ctr">
                        <a:defRPr/>
                      </a:pPr>
                      <a:endParaRPr lang="ru-RU" sz="900" b="0" i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800" b="0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6423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Составляет план проведения профориентационных мероприятий</a:t>
                      </a:r>
                      <a:endParaRPr lang="ru-RU" sz="900" b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Пишет приказ и план проведения мероприятия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Обсуждает план мероприятия  с мастерами и преподавателями по подготовке мероприятия</a:t>
                      </a:r>
                    </a:p>
                    <a:p>
                      <a:pPr algn="ctr">
                        <a:defRPr/>
                      </a:pPr>
                      <a:endParaRPr lang="ru-RU" sz="900" b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Формируют список материалов и инструментов, составляют заявку на приобретение материалов и инструментов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Рассматривает, </a:t>
                      </a:r>
                      <a:r>
                        <a:rPr lang="ru-RU" sz="900" b="0" u="sng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корректирует заявку и</a:t>
                      </a:r>
                      <a:r>
                        <a:rPr lang="ru-RU" sz="900" b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передает заместителю директора по УПР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Отдает заявку к директору на соглосавание.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Согласовывает заявку для приобретения материала 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Берет счета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8746">
                <a:tc>
                  <a:txBody>
                    <a:bodyPr/>
                    <a:lstStyle/>
                    <a:p>
                      <a:pPr marL="0" indent="0" algn="ctr">
                        <a:buNone/>
                        <a:defRPr/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10 -15 мин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20 – 25 мин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45 - 55 мин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1 – 2 дней 5-10 мин</a:t>
                      </a: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30 -  60 мин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15 -20 мин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1 -2 день 10-15 мин</a:t>
                      </a: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Times New Roman"/>
                        </a:rPr>
                        <a:t>1-2 дня 25-30 мин</a:t>
                      </a: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2" name="Таблица 13"/>
          <p:cNvGraphicFramePr>
            <a:graphicFrameLocks noGrp="1"/>
          </p:cNvGraphicFramePr>
          <p:nvPr/>
        </p:nvGraphicFramePr>
        <p:xfrm>
          <a:off x="365033" y="1434414"/>
          <a:ext cx="6096000" cy="251298"/>
        </p:xfrm>
        <a:graphic>
          <a:graphicData uri="http://schemas.openxmlformats.org/drawingml/2006/table">
            <a:tbl>
              <a:tblPr firstRow="1" bandRow="1">
                <a:tableStyleId>{CE76BCF4-63AC-E9A6-7FBA-2E412BDC3024}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400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latin typeface="+mn-lt"/>
                          <a:cs typeface="Times New Roman"/>
                        </a:rPr>
                        <a:t>Как есть: 01.09.2022</a:t>
                      </a:r>
                      <a:endParaRPr lang="ru-RU" sz="1200" b="1">
                        <a:solidFill>
                          <a:srgbClr val="FF0000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68580" marR="68580" marT="34209" marB="3420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3" name="Пятно 2 16"/>
          <p:cNvSpPr/>
          <p:nvPr/>
        </p:nvSpPr>
        <p:spPr bwMode="auto">
          <a:xfrm>
            <a:off x="7562930" y="2165050"/>
            <a:ext cx="298300" cy="352416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/>
              <a:t>4</a:t>
            </a:r>
            <a:endParaRPr/>
          </a:p>
        </p:txBody>
      </p:sp>
      <p:sp>
        <p:nvSpPr>
          <p:cNvPr id="14" name="Стрелка вправо 6"/>
          <p:cNvSpPr/>
          <p:nvPr/>
        </p:nvSpPr>
        <p:spPr bwMode="auto">
          <a:xfrm>
            <a:off x="1246697" y="3056585"/>
            <a:ext cx="192087" cy="2476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право 21"/>
          <p:cNvSpPr/>
          <p:nvPr/>
        </p:nvSpPr>
        <p:spPr bwMode="auto">
          <a:xfrm>
            <a:off x="4214769" y="3058173"/>
            <a:ext cx="192087" cy="2460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22"/>
          <p:cNvSpPr/>
          <p:nvPr/>
        </p:nvSpPr>
        <p:spPr bwMode="auto">
          <a:xfrm>
            <a:off x="5294312" y="3067260"/>
            <a:ext cx="192088" cy="2460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право 23"/>
          <p:cNvSpPr/>
          <p:nvPr/>
        </p:nvSpPr>
        <p:spPr bwMode="auto">
          <a:xfrm>
            <a:off x="6268946" y="3076347"/>
            <a:ext cx="192087" cy="2460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право 24"/>
          <p:cNvSpPr/>
          <p:nvPr/>
        </p:nvSpPr>
        <p:spPr bwMode="auto">
          <a:xfrm>
            <a:off x="7467680" y="3092748"/>
            <a:ext cx="190500" cy="2460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право 26"/>
          <p:cNvSpPr/>
          <p:nvPr/>
        </p:nvSpPr>
        <p:spPr bwMode="auto">
          <a:xfrm>
            <a:off x="2237566" y="3028644"/>
            <a:ext cx="192087" cy="2476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право 27"/>
          <p:cNvSpPr/>
          <p:nvPr/>
        </p:nvSpPr>
        <p:spPr bwMode="auto">
          <a:xfrm>
            <a:off x="3177044" y="3065672"/>
            <a:ext cx="190500" cy="2476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1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903600"/>
              </p:ext>
            </p:extLst>
          </p:nvPr>
        </p:nvGraphicFramePr>
        <p:xfrm>
          <a:off x="478909" y="4941169"/>
          <a:ext cx="8255130" cy="1443232"/>
        </p:xfrm>
        <a:graphic>
          <a:graphicData uri="http://schemas.openxmlformats.org/drawingml/2006/table">
            <a:tbl>
              <a:tblPr firstRow="1" bandRow="1">
                <a:tableStyleId>{DFD9CFFA-51AC-79AB-ECDA-1DA4E96E717C}</a:tableStyleId>
              </a:tblPr>
              <a:tblGrid>
                <a:gridCol w="3486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139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27843">
                <a:tc gridSpan="2"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 b="1">
                          <a:solidFill>
                            <a:srgbClr val="0070C0"/>
                          </a:solidFill>
                          <a:latin typeface="+mn-lt"/>
                          <a:cs typeface="Times New Roman"/>
                        </a:rPr>
                        <a:t>Перечень потерь/проблем</a:t>
                      </a:r>
                      <a:endParaRPr/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7.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Расход тонера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7843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900">
                          <a:latin typeface="+mn-lt"/>
                          <a:cs typeface="Times New Roman"/>
                        </a:rPr>
                        <a:t>1.</a:t>
                      </a:r>
                      <a:endParaRPr/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Лишнее перемещение</a:t>
                      </a:r>
                      <a:endParaRPr/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8.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Расход ГСМ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7843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900">
                          <a:latin typeface="+mn-lt"/>
                          <a:cs typeface="Times New Roman"/>
                        </a:rPr>
                        <a:t>2.</a:t>
                      </a:r>
                      <a:endParaRPr/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Временные потери при формировании счетов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9.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Временные потери  при транспортировке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843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900">
                          <a:latin typeface="+mn-lt"/>
                          <a:cs typeface="Times New Roman"/>
                        </a:rPr>
                        <a:t>3.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Временные потери при проверке счетов</a:t>
                      </a:r>
                      <a:endParaRPr/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10.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Временные потери  </a:t>
                      </a:r>
                      <a:r>
                        <a:rPr lang="ru-RU" sz="8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при приобретении материалов и инструментов</a:t>
                      </a:r>
                      <a:endParaRPr/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7843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900">
                          <a:latin typeface="+mn-lt"/>
                          <a:cs typeface="Times New Roman"/>
                        </a:rPr>
                        <a:t>4.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Временные потери  по причине корректировки счетов</a:t>
                      </a:r>
                      <a:endParaRPr/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11.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Временные потери при корректировке приказа</a:t>
                      </a:r>
                      <a:endParaRPr/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7843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900">
                          <a:latin typeface="+mn-lt"/>
                          <a:cs typeface="Times New Roman"/>
                        </a:rPr>
                        <a:t>5.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Временные потери  по причине возврата на доработку</a:t>
                      </a:r>
                      <a:endParaRPr/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12.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Временные потери при корректировке заявки</a:t>
                      </a:r>
                      <a:endParaRPr/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7843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900">
                          <a:latin typeface="+mn-lt"/>
                          <a:cs typeface="Times New Roman"/>
                        </a:rPr>
                        <a:t>6.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Расход бумаги</a:t>
                      </a:r>
                      <a:endParaRPr/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13.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Временные потери при формировании тулбокса</a:t>
                      </a:r>
                      <a:endParaRPr lang="ru-RU" sz="80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3102">
                <a:tc gridSpan="2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800" b="1" dirty="0">
                          <a:latin typeface="Times New Roman"/>
                          <a:cs typeface="Times New Roman"/>
                        </a:rPr>
                        <a:t>ВПП (время протекания процесса) 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– 4 дня 820 мин – 8 дней 1195 мин</a:t>
                      </a:r>
                    </a:p>
                  </a:txBody>
                  <a:tcPr marL="68588" marR="68588" marT="34322" marB="34322">
                    <a:lnT w="12700" algn="ctr">
                      <a:solidFill>
                        <a:schemeClr val="tx1"/>
                      </a:solidFill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800" b="1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8" marR="68588" marT="34322" marB="34322">
                    <a:lnT w="12700" algn="ctr">
                      <a:solidFill>
                        <a:schemeClr val="tx1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800" b="1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8" marR="68588" marT="34322" marB="34322">
                    <a:lnT w="12700" algn="ctr">
                      <a:solidFill>
                        <a:schemeClr val="tx1"/>
                      </a:solidFill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2" name="Выгнутая вверх стрелка 29"/>
          <p:cNvSpPr/>
          <p:nvPr/>
        </p:nvSpPr>
        <p:spPr bwMode="auto">
          <a:xfrm flipH="1">
            <a:off x="8056682" y="1370806"/>
            <a:ext cx="1081234" cy="332738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 вправо 2"/>
          <p:cNvSpPr/>
          <p:nvPr/>
        </p:nvSpPr>
        <p:spPr bwMode="auto">
          <a:xfrm>
            <a:off x="79562" y="2989620"/>
            <a:ext cx="241176" cy="504056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solidFill>
                  <a:schemeClr val="tx1"/>
                </a:solidFill>
              </a:rPr>
              <a:t>ВХОД</a:t>
            </a:r>
            <a:endParaRPr/>
          </a:p>
        </p:txBody>
      </p:sp>
      <p:sp>
        <p:nvSpPr>
          <p:cNvPr id="24" name="Стрелка вправо 3"/>
          <p:cNvSpPr/>
          <p:nvPr/>
        </p:nvSpPr>
        <p:spPr bwMode="auto">
          <a:xfrm>
            <a:off x="8820472" y="2996952"/>
            <a:ext cx="216024" cy="504056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solidFill>
                  <a:schemeClr val="tx1"/>
                </a:solidFill>
              </a:rPr>
              <a:t>ВЫХОД</a:t>
            </a:r>
            <a:endParaRPr/>
          </a:p>
        </p:txBody>
      </p:sp>
      <p:sp>
        <p:nvSpPr>
          <p:cNvPr id="25" name="Пятно 2 33"/>
          <p:cNvSpPr/>
          <p:nvPr/>
        </p:nvSpPr>
        <p:spPr bwMode="auto">
          <a:xfrm>
            <a:off x="5274434" y="2135144"/>
            <a:ext cx="425525" cy="377825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/>
              <a:t>2</a:t>
            </a:r>
          </a:p>
        </p:txBody>
      </p:sp>
      <p:sp>
        <p:nvSpPr>
          <p:cNvPr id="26" name="Пятно 2 34"/>
          <p:cNvSpPr/>
          <p:nvPr/>
        </p:nvSpPr>
        <p:spPr bwMode="auto">
          <a:xfrm>
            <a:off x="5006975" y="1118330"/>
            <a:ext cx="574675" cy="377825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ятно 2 39"/>
          <p:cNvSpPr/>
          <p:nvPr/>
        </p:nvSpPr>
        <p:spPr bwMode="auto">
          <a:xfrm>
            <a:off x="4271398" y="2041665"/>
            <a:ext cx="389975" cy="564785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/>
              <a:t>1</a:t>
            </a:r>
          </a:p>
        </p:txBody>
      </p:sp>
      <p:sp>
        <p:nvSpPr>
          <p:cNvPr id="28" name="Пятно 2 40"/>
          <p:cNvSpPr/>
          <p:nvPr/>
        </p:nvSpPr>
        <p:spPr bwMode="auto">
          <a:xfrm>
            <a:off x="6427362" y="2191104"/>
            <a:ext cx="385877" cy="361813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/>
              <a:t>3</a:t>
            </a:r>
            <a:endParaRPr/>
          </a:p>
        </p:txBody>
      </p:sp>
      <p:sp>
        <p:nvSpPr>
          <p:cNvPr id="29" name="Выгнутая вверх стрелка 36"/>
          <p:cNvSpPr/>
          <p:nvPr/>
        </p:nvSpPr>
        <p:spPr bwMode="auto">
          <a:xfrm flipH="1">
            <a:off x="5867473" y="1414153"/>
            <a:ext cx="1108200" cy="325463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Выгнутая вверх стрелка 32"/>
          <p:cNvSpPr/>
          <p:nvPr/>
        </p:nvSpPr>
        <p:spPr bwMode="auto">
          <a:xfrm flipH="1">
            <a:off x="4842758" y="1435209"/>
            <a:ext cx="995869" cy="332738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Выгнутая вверх стрелка 37"/>
          <p:cNvSpPr/>
          <p:nvPr/>
        </p:nvSpPr>
        <p:spPr bwMode="auto">
          <a:xfrm flipH="1">
            <a:off x="3742860" y="1370806"/>
            <a:ext cx="975936" cy="332738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Стрелка вправо 42"/>
          <p:cNvSpPr/>
          <p:nvPr/>
        </p:nvSpPr>
        <p:spPr bwMode="auto">
          <a:xfrm>
            <a:off x="8517575" y="3089384"/>
            <a:ext cx="190500" cy="2460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399962" y="116632"/>
            <a:ext cx="8420510" cy="600758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1800" cap="none">
                <a:solidFill>
                  <a:srgbClr val="464646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1800" cap="none">
                <a:solidFill>
                  <a:srgbClr val="464646"/>
                </a:solidFill>
                <a:latin typeface="Arial"/>
                <a:ea typeface="+mn-ea"/>
                <a:cs typeface="Arial"/>
              </a:rPr>
            </a:br>
            <a:r>
              <a:rPr lang="ru-RU" sz="1800" cap="none">
                <a:solidFill>
                  <a:srgbClr val="464646"/>
                </a:solidFill>
                <a:latin typeface="Times New Roman"/>
                <a:ea typeface="+mn-ea"/>
                <a:cs typeface="Times New Roman"/>
              </a:rPr>
              <a:t/>
            </a:r>
            <a:br>
              <a:rPr lang="ru-RU" sz="1800" cap="none">
                <a:solidFill>
                  <a:srgbClr val="464646"/>
                </a:solidFill>
                <a:latin typeface="Times New Roman"/>
                <a:ea typeface="+mn-ea"/>
                <a:cs typeface="Times New Roman"/>
              </a:rPr>
            </a:br>
            <a:r>
              <a:rPr lang="ru-RU" sz="1200" b="1" cap="none">
                <a:solidFill>
                  <a:srgbClr val="464646"/>
                </a:solidFill>
                <a:latin typeface="Times New Roman"/>
                <a:ea typeface="+mn-ea"/>
                <a:cs typeface="Times New Roman"/>
              </a:rPr>
              <a:t>Проект </a:t>
            </a:r>
            <a:r>
              <a:rPr lang="ru-RU" sz="1200" cap="none">
                <a:solidFill>
                  <a:prstClr val="black"/>
                </a:solidFill>
              </a:rPr>
              <a:t>«</a:t>
            </a:r>
            <a:r>
              <a:rPr lang="ru-RU" sz="1200" b="1" cap="none">
                <a:solidFill>
                  <a:prstClr val="black"/>
                </a:solidFill>
                <a:latin typeface="Times New Roman"/>
                <a:cs typeface="Times New Roman"/>
              </a:rPr>
              <a:t>Оптимизация процесса подготовки  тулбоксов и материалов  к проведению профориентационных мероприятий со школьниками и дошкольниками</a:t>
            </a:r>
            <a:r>
              <a:rPr lang="ru-RU" sz="1200" cap="none">
                <a:solidFill>
                  <a:prstClr val="black"/>
                </a:solidFill>
                <a:latin typeface="Times New Roman"/>
                <a:cs typeface="Times New Roman"/>
              </a:rPr>
              <a:t>»</a:t>
            </a:r>
            <a:r>
              <a:rPr lang="ru-RU" sz="1200" b="1" cap="none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lang="ru-RU" sz="1200" b="1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lang="ru-RU" sz="1200" b="1">
                <a:latin typeface="Times New Roman"/>
                <a:cs typeface="Times New Roman"/>
              </a:rPr>
              <a:t> </a:t>
            </a:r>
            <a:r>
              <a:rPr lang="ru-RU" sz="1800" b="1" cap="none">
                <a:solidFill>
                  <a:srgbClr val="0000FF"/>
                </a:solidFill>
                <a:latin typeface="Times New Roman"/>
                <a:ea typeface="+mn-ea"/>
                <a:cs typeface="Times New Roman"/>
              </a:rPr>
              <a:t/>
            </a:r>
            <a:br>
              <a:rPr lang="ru-RU" sz="1800" b="1" cap="none">
                <a:solidFill>
                  <a:srgbClr val="0000FF"/>
                </a:solidFill>
                <a:latin typeface="Times New Roman"/>
                <a:ea typeface="+mn-ea"/>
                <a:cs typeface="Times New Roman"/>
              </a:rPr>
            </a:br>
            <a:r>
              <a:rPr lang="ru-RU" sz="2000">
                <a:solidFill>
                  <a:srgbClr val="464646"/>
                </a:solidFill>
              </a:rPr>
              <a:t>Карта текущего состояния</a:t>
            </a:r>
            <a:endParaRPr lang="ru-RU" sz="2000" b="1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427038" y="1054100"/>
          <a:ext cx="7889378" cy="473076"/>
        </p:xfrm>
        <a:graphic>
          <a:graphicData uri="http://schemas.openxmlformats.org/drawingml/2006/table">
            <a:tbl>
              <a:tblPr firstRow="1" bandRow="1">
                <a:tableStyleId>{CE76BCF4-63AC-E9A6-7FBA-2E412BDC3024}</a:tableStyleId>
              </a:tblPr>
              <a:tblGrid>
                <a:gridCol w="5267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26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25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874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5769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defRPr/>
                      </a:pPr>
                      <a:endParaRPr lang="ru-RU" sz="1200">
                        <a:latin typeface="+mn-lt"/>
                        <a:cs typeface="Times New Roman"/>
                      </a:endParaRPr>
                    </a:p>
                  </a:txBody>
                  <a:tcPr marL="68580" marR="68580" marT="34336" marB="34336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defRPr/>
                      </a:pPr>
                      <a:r>
                        <a:rPr lang="ru-RU" sz="1200">
                          <a:latin typeface="+mn-lt"/>
                          <a:cs typeface="Times New Roman"/>
                        </a:rPr>
                        <a:t>Исполнитель</a:t>
                      </a:r>
                      <a:endParaRPr/>
                    </a:p>
                  </a:txBody>
                  <a:tcPr marL="68580" marR="68580" marT="34336" marB="34336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defRPr/>
                      </a:pPr>
                      <a:endParaRPr lang="ru-RU" sz="1200">
                        <a:latin typeface="+mn-lt"/>
                        <a:cs typeface="Times New Roman"/>
                      </a:endParaRPr>
                    </a:p>
                  </a:txBody>
                  <a:tcPr marL="68580" marR="68580" marT="34336" marB="34336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defRPr/>
                      </a:pPr>
                      <a:endParaRPr lang="ru-RU" sz="1200">
                        <a:latin typeface="+mn-lt"/>
                        <a:cs typeface="Times New Roman"/>
                      </a:endParaRPr>
                    </a:p>
                  </a:txBody>
                  <a:tcPr marL="68580" marR="68580" marT="34336" marB="3433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769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defRPr/>
                      </a:pPr>
                      <a:endParaRPr lang="ru-RU" sz="1200">
                        <a:latin typeface="+mn-lt"/>
                        <a:cs typeface="Times New Roman"/>
                      </a:endParaRPr>
                    </a:p>
                  </a:txBody>
                  <a:tcPr marL="68580" marR="68580" marT="34336" marB="34336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defRPr/>
                      </a:pPr>
                      <a:r>
                        <a:rPr lang="ru-RU" sz="1200">
                          <a:latin typeface="+mn-lt"/>
                          <a:cs typeface="Times New Roman"/>
                        </a:rPr>
                        <a:t>Описание шага процесса</a:t>
                      </a:r>
                      <a:endParaRPr/>
                    </a:p>
                  </a:txBody>
                  <a:tcPr marL="68580" marR="68580" marT="34336" marB="34336"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+mn-lt"/>
                          <a:cs typeface="Times New Roman"/>
                        </a:rPr>
                        <a:t>Доработка                                           Потери/проблемы</a:t>
                      </a:r>
                      <a:endParaRPr/>
                    </a:p>
                  </a:txBody>
                  <a:tcPr marL="68580" marR="68580" marT="34336" marB="3433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769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defRPr/>
                      </a:pPr>
                      <a:endParaRPr lang="ru-RU" sz="1200">
                        <a:latin typeface="+mn-lt"/>
                        <a:cs typeface="Times New Roman"/>
                      </a:endParaRPr>
                    </a:p>
                  </a:txBody>
                  <a:tcPr marL="68580" marR="68580" marT="34336" marB="34336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defRPr/>
                      </a:pPr>
                      <a:r>
                        <a:rPr lang="ru-RU" sz="1200">
                          <a:latin typeface="+mn-lt"/>
                          <a:cs typeface="Times New Roman"/>
                        </a:rPr>
                        <a:t>Продолжительность</a:t>
                      </a:r>
                      <a:endParaRPr/>
                    </a:p>
                  </a:txBody>
                  <a:tcPr marL="68580" marR="68580" marT="34336" marB="34336"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defRPr/>
                      </a:pPr>
                      <a:endParaRPr lang="ru-RU" sz="1200">
                        <a:latin typeface="+mn-lt"/>
                        <a:cs typeface="Times New Roman"/>
                      </a:endParaRPr>
                    </a:p>
                  </a:txBody>
                  <a:tcPr marL="68580" marR="68580" marT="34336" marB="3433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 bwMode="auto">
          <a:xfrm>
            <a:off x="420688" y="1054100"/>
            <a:ext cx="519112" cy="123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7"/>
          <p:cNvSpPr/>
          <p:nvPr/>
        </p:nvSpPr>
        <p:spPr bwMode="auto">
          <a:xfrm>
            <a:off x="420688" y="1177925"/>
            <a:ext cx="519112" cy="123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Прямоугольник 9"/>
          <p:cNvSpPr/>
          <p:nvPr/>
        </p:nvSpPr>
        <p:spPr bwMode="auto">
          <a:xfrm>
            <a:off x="420688" y="1301750"/>
            <a:ext cx="519112" cy="138113"/>
          </a:xfrm>
          <a:prstGeom prst="rect">
            <a:avLst/>
          </a:prstGeom>
          <a:solidFill>
            <a:srgbClr val="FFFF79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Выгнутая вверх стрелка 10"/>
          <p:cNvSpPr/>
          <p:nvPr/>
        </p:nvSpPr>
        <p:spPr bwMode="auto">
          <a:xfrm flipH="1">
            <a:off x="2836863" y="1201738"/>
            <a:ext cx="833437" cy="280987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Пятно 2 11"/>
          <p:cNvSpPr/>
          <p:nvPr/>
        </p:nvSpPr>
        <p:spPr bwMode="auto">
          <a:xfrm>
            <a:off x="5006975" y="1133475"/>
            <a:ext cx="574675" cy="377825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1" name="Таблица 12"/>
          <p:cNvGraphicFramePr>
            <a:graphicFrameLocks noGrp="1"/>
          </p:cNvGraphicFramePr>
          <p:nvPr/>
        </p:nvGraphicFramePr>
        <p:xfrm>
          <a:off x="402042" y="1908294"/>
          <a:ext cx="8255764" cy="3039172"/>
        </p:xfrm>
        <a:graphic>
          <a:graphicData uri="http://schemas.openxmlformats.org/drawingml/2006/table">
            <a:tbl>
              <a:tblPr firstRow="1" bandRow="1">
                <a:tableStyleId>{DFD9CFFA-51AC-79AB-ECDA-1DA4E96E717C}</a:tableStyleId>
              </a:tblPr>
              <a:tblGrid>
                <a:gridCol w="7761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8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87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82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15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879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1785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7468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1457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4689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88274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69385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26620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Шаг 9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900" b="0" i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Шаг 10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900" b="0" i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Шаг 11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900" b="0" i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Шаг 12</a:t>
                      </a: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900" b="0" i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Шаг 13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900" b="0" i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Шаг 14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900" b="0" i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Шаг 15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900" b="0" i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 Шаг 16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200" b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2709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Начальник планово-экономического отдела 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800" b="0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Директор</a:t>
                      </a:r>
                      <a:endParaRPr/>
                    </a:p>
                    <a:p>
                      <a:pPr algn="ctr">
                        <a:defRPr/>
                      </a:pPr>
                      <a:endParaRPr lang="ru-RU" sz="900" b="0" i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800" b="0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Заместитель директора по АХР</a:t>
                      </a:r>
                      <a:endParaRPr/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900" b="0" i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800" b="0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Начальник планово-экономического отдела 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800" b="0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Начальник планово-экономического отдела 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800" b="0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Заместитель директра по АХР</a:t>
                      </a:r>
                      <a:endParaRPr/>
                    </a:p>
                    <a:p>
                      <a:pPr algn="ctr">
                        <a:defRPr/>
                      </a:pPr>
                      <a:endParaRPr lang="ru-RU" sz="900" b="0" i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800" b="0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Заместитель директора по АХР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800" b="0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Старший мастер 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800" b="0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6410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Проверяет и </a:t>
                      </a:r>
                      <a:r>
                        <a:rPr lang="ru-RU" sz="900" b="0" u="sng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корректирует счета и </a:t>
                      </a:r>
                      <a:r>
                        <a:rPr lang="ru-RU" sz="900" b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направляет директору на подпись</a:t>
                      </a:r>
                    </a:p>
                    <a:p>
                      <a:pPr algn="ctr">
                        <a:defRPr/>
                      </a:pPr>
                      <a:endParaRPr lang="ru-RU" sz="900" b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Проверяет счета и принимает разрешение о приобретении инструментов и материалов</a:t>
                      </a: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Получает разрешение на приобретение инструментов и материалов</a:t>
                      </a:r>
                    </a:p>
                    <a:p>
                      <a:pPr algn="ctr">
                        <a:defRPr/>
                      </a:pPr>
                      <a:endParaRPr lang="ru-RU" sz="900" b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Определяет источники финансирования на приобретение инструментов, материалов и  ГСМ</a:t>
                      </a: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Перечисляет средства на расчетный счет организации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Приобретает инструмент и материалы</a:t>
                      </a: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Осуществляет доставку инструментов и материалов в техникум</a:t>
                      </a: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Формирует заявку на выдачу со склада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7809">
                <a:tc>
                  <a:txBody>
                    <a:bodyPr/>
                    <a:lstStyle/>
                    <a:p>
                      <a:pPr marL="0" indent="0" algn="ctr">
                        <a:buNone/>
                        <a:defRPr/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30 -40 мин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60 – 120 мин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45 - 50 мин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35 -  45 мин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1-2 дня 20-30 мин</a:t>
                      </a:r>
                      <a:endParaRPr/>
                    </a:p>
                    <a:p>
                      <a:pPr algn="ctr">
                        <a:defRPr/>
                      </a:pPr>
                      <a:endParaRPr lang="ru-RU" sz="900" b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180-240  мин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60 -75мин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Times New Roman"/>
                        </a:rPr>
                        <a:t>10-15 мин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2" name="Таблица 13"/>
          <p:cNvGraphicFramePr>
            <a:graphicFrameLocks noGrp="1"/>
          </p:cNvGraphicFramePr>
          <p:nvPr/>
        </p:nvGraphicFramePr>
        <p:xfrm>
          <a:off x="336550" y="1504950"/>
          <a:ext cx="6096000" cy="280988"/>
        </p:xfrm>
        <a:graphic>
          <a:graphicData uri="http://schemas.openxmlformats.org/drawingml/2006/table">
            <a:tbl>
              <a:tblPr firstRow="1" bandRow="1">
                <a:tableStyleId>{CE76BCF4-63AC-E9A6-7FBA-2E412BDC3024}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98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latin typeface="+mn-lt"/>
                          <a:cs typeface="Times New Roman"/>
                        </a:rPr>
                        <a:t>Как есть: 01.09.2022</a:t>
                      </a:r>
                      <a:endParaRPr lang="ru-RU" sz="1200" b="1">
                        <a:solidFill>
                          <a:srgbClr val="FF0000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68580" marR="68580" marT="34209" marB="3420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3" name="Пятно 2 16"/>
          <p:cNvSpPr/>
          <p:nvPr/>
        </p:nvSpPr>
        <p:spPr bwMode="auto">
          <a:xfrm>
            <a:off x="7534413" y="2466750"/>
            <a:ext cx="864624" cy="412319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>
                <a:solidFill>
                  <a:prstClr val="white"/>
                </a:solidFill>
              </a:rPr>
              <a:t>12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ятно 2 17"/>
          <p:cNvSpPr/>
          <p:nvPr/>
        </p:nvSpPr>
        <p:spPr bwMode="auto">
          <a:xfrm>
            <a:off x="320738" y="2684533"/>
            <a:ext cx="407035" cy="312419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prstClr val="white"/>
                </a:solidFill>
              </a:rPr>
              <a:t>5</a:t>
            </a:r>
            <a:endParaRPr/>
          </a:p>
        </p:txBody>
      </p:sp>
      <p:sp>
        <p:nvSpPr>
          <p:cNvPr id="15" name="Стрелка вправо 6"/>
          <p:cNvSpPr/>
          <p:nvPr/>
        </p:nvSpPr>
        <p:spPr bwMode="auto">
          <a:xfrm>
            <a:off x="1211240" y="3215779"/>
            <a:ext cx="192087" cy="2476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Стрелка вправо 21"/>
          <p:cNvSpPr/>
          <p:nvPr/>
        </p:nvSpPr>
        <p:spPr bwMode="auto">
          <a:xfrm>
            <a:off x="4118725" y="3215779"/>
            <a:ext cx="192087" cy="2460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Стрелка вправо 22"/>
          <p:cNvSpPr/>
          <p:nvPr/>
        </p:nvSpPr>
        <p:spPr bwMode="auto">
          <a:xfrm>
            <a:off x="5129211" y="3225937"/>
            <a:ext cx="192088" cy="2460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Стрелка вправо 23"/>
          <p:cNvSpPr/>
          <p:nvPr/>
        </p:nvSpPr>
        <p:spPr bwMode="auto">
          <a:xfrm>
            <a:off x="6200563" y="3247614"/>
            <a:ext cx="192087" cy="2460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Стрелка вправо 24"/>
          <p:cNvSpPr/>
          <p:nvPr/>
        </p:nvSpPr>
        <p:spPr bwMode="auto">
          <a:xfrm>
            <a:off x="7372430" y="3215779"/>
            <a:ext cx="190500" cy="2460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Стрелка вправо 26"/>
          <p:cNvSpPr/>
          <p:nvPr/>
        </p:nvSpPr>
        <p:spPr bwMode="auto">
          <a:xfrm>
            <a:off x="2237566" y="3223029"/>
            <a:ext cx="192087" cy="2476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Стрелка вправо 27"/>
          <p:cNvSpPr/>
          <p:nvPr/>
        </p:nvSpPr>
        <p:spPr bwMode="auto">
          <a:xfrm>
            <a:off x="3213865" y="3215779"/>
            <a:ext cx="190500" cy="2476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Выгнутая вверх стрелка 29"/>
          <p:cNvSpPr/>
          <p:nvPr/>
        </p:nvSpPr>
        <p:spPr bwMode="auto">
          <a:xfrm flipH="1">
            <a:off x="783423" y="1700940"/>
            <a:ext cx="1008114" cy="258311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Стрелка вправо 2"/>
          <p:cNvSpPr/>
          <p:nvPr/>
        </p:nvSpPr>
        <p:spPr bwMode="auto">
          <a:xfrm>
            <a:off x="79562" y="2989620"/>
            <a:ext cx="241176" cy="504056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solidFill>
                  <a:prstClr val="black"/>
                </a:solidFill>
              </a:rPr>
              <a:t>ВХОД</a:t>
            </a:r>
            <a:endParaRPr/>
          </a:p>
        </p:txBody>
      </p:sp>
      <p:sp>
        <p:nvSpPr>
          <p:cNvPr id="24" name="Стрелка вправо 3"/>
          <p:cNvSpPr/>
          <p:nvPr/>
        </p:nvSpPr>
        <p:spPr bwMode="auto">
          <a:xfrm>
            <a:off x="8820472" y="2996952"/>
            <a:ext cx="216024" cy="504056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solidFill>
                  <a:prstClr val="black"/>
                </a:solidFill>
              </a:rPr>
              <a:t>ВЫХОД</a:t>
            </a:r>
            <a:endParaRPr/>
          </a:p>
        </p:txBody>
      </p:sp>
      <p:sp>
        <p:nvSpPr>
          <p:cNvPr id="25" name="Пятно 2 34"/>
          <p:cNvSpPr/>
          <p:nvPr/>
        </p:nvSpPr>
        <p:spPr bwMode="auto">
          <a:xfrm>
            <a:off x="5006975" y="1118330"/>
            <a:ext cx="574675" cy="377825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ятно 2 35"/>
          <p:cNvSpPr/>
          <p:nvPr/>
        </p:nvSpPr>
        <p:spPr bwMode="auto">
          <a:xfrm>
            <a:off x="1203934" y="2358441"/>
            <a:ext cx="476525" cy="350484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27" name="Пятно 2 39"/>
          <p:cNvSpPr/>
          <p:nvPr/>
        </p:nvSpPr>
        <p:spPr bwMode="auto">
          <a:xfrm>
            <a:off x="2196116" y="2536492"/>
            <a:ext cx="427900" cy="352050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prstClr val="white"/>
                </a:solidFill>
              </a:rPr>
              <a:t>7</a:t>
            </a:r>
            <a:endParaRPr/>
          </a:p>
        </p:txBody>
      </p:sp>
      <p:sp>
        <p:nvSpPr>
          <p:cNvPr id="28" name="Пятно 2 40"/>
          <p:cNvSpPr/>
          <p:nvPr/>
        </p:nvSpPr>
        <p:spPr bwMode="auto">
          <a:xfrm>
            <a:off x="5396446" y="2585611"/>
            <a:ext cx="864731" cy="367127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prstClr val="white"/>
                </a:solidFill>
              </a:rPr>
              <a:t>10</a:t>
            </a:r>
          </a:p>
        </p:txBody>
      </p:sp>
      <p:sp>
        <p:nvSpPr>
          <p:cNvPr id="29" name="Выгнутая вверх стрелка 37"/>
          <p:cNvSpPr/>
          <p:nvPr/>
        </p:nvSpPr>
        <p:spPr bwMode="auto">
          <a:xfrm flipH="1">
            <a:off x="5741837" y="1606988"/>
            <a:ext cx="1008114" cy="258311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0" name="Стрелка вправо 43"/>
          <p:cNvSpPr/>
          <p:nvPr/>
        </p:nvSpPr>
        <p:spPr bwMode="auto">
          <a:xfrm>
            <a:off x="8460432" y="3202049"/>
            <a:ext cx="190500" cy="2460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1" name="Пятно 2 36"/>
          <p:cNvSpPr/>
          <p:nvPr/>
        </p:nvSpPr>
        <p:spPr bwMode="auto">
          <a:xfrm>
            <a:off x="4184851" y="2708925"/>
            <a:ext cx="493521" cy="437665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>
                <a:solidFill>
                  <a:schemeClr val="bg1"/>
                </a:solidFill>
                <a:cs typeface="Times New Roman"/>
              </a:rPr>
              <a:t>9</a:t>
            </a:r>
            <a:endParaRPr/>
          </a:p>
          <a:p>
            <a:pPr>
              <a:defRPr/>
            </a:pPr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32" name="Пятно 2 33"/>
          <p:cNvSpPr/>
          <p:nvPr/>
        </p:nvSpPr>
        <p:spPr bwMode="auto">
          <a:xfrm>
            <a:off x="3318651" y="2708925"/>
            <a:ext cx="351649" cy="353433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prstClr val="white"/>
                </a:solidFill>
              </a:rPr>
              <a:t>8</a:t>
            </a:r>
            <a:endParaRPr lang="ru-RU" b="1">
              <a:solidFill>
                <a:prstClr val="white"/>
              </a:solidFill>
            </a:endParaRPr>
          </a:p>
        </p:txBody>
      </p:sp>
      <p:sp>
        <p:nvSpPr>
          <p:cNvPr id="33" name="Пятно 2 33"/>
          <p:cNvSpPr/>
          <p:nvPr/>
        </p:nvSpPr>
        <p:spPr bwMode="auto">
          <a:xfrm>
            <a:off x="6352566" y="2663240"/>
            <a:ext cx="827099" cy="355003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/>
              <a:t>11</a:t>
            </a:r>
          </a:p>
        </p:txBody>
      </p:sp>
      <p:sp>
        <p:nvSpPr>
          <p:cNvPr id="34" name="Выгнутая вверх стрелка 38"/>
          <p:cNvSpPr/>
          <p:nvPr/>
        </p:nvSpPr>
        <p:spPr bwMode="auto">
          <a:xfrm flipH="1">
            <a:off x="127810" y="1682334"/>
            <a:ext cx="651078" cy="295524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35" name="Таблица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150965"/>
              </p:ext>
            </p:extLst>
          </p:nvPr>
        </p:nvGraphicFramePr>
        <p:xfrm>
          <a:off x="478909" y="4941169"/>
          <a:ext cx="8255130" cy="1443232"/>
        </p:xfrm>
        <a:graphic>
          <a:graphicData uri="http://schemas.openxmlformats.org/drawingml/2006/table">
            <a:tbl>
              <a:tblPr firstRow="1" bandRow="1">
                <a:tableStyleId>{DFD9CFFA-51AC-79AB-ECDA-1DA4E96E717C}</a:tableStyleId>
              </a:tblPr>
              <a:tblGrid>
                <a:gridCol w="3486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139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27843">
                <a:tc gridSpan="2"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 b="1">
                          <a:solidFill>
                            <a:srgbClr val="0070C0"/>
                          </a:solidFill>
                          <a:latin typeface="+mn-lt"/>
                          <a:cs typeface="Times New Roman"/>
                        </a:rPr>
                        <a:t>Перечень потерь/проблем</a:t>
                      </a:r>
                      <a:endParaRPr/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 b="0">
                          <a:solidFill>
                            <a:srgbClr val="0070C0"/>
                          </a:solidFill>
                          <a:latin typeface="+mn-lt"/>
                          <a:cs typeface="Times New Roman"/>
                        </a:rPr>
                        <a:t>7.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Расход тонера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7843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900">
                          <a:latin typeface="+mn-lt"/>
                          <a:cs typeface="Times New Roman"/>
                        </a:rPr>
                        <a:t>1.</a:t>
                      </a:r>
                      <a:endParaRPr/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Лишнее перемещение</a:t>
                      </a:r>
                      <a:endParaRPr/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8.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Расход ГСМ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7843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900">
                          <a:latin typeface="+mn-lt"/>
                          <a:cs typeface="Times New Roman"/>
                        </a:rPr>
                        <a:t>2.</a:t>
                      </a:r>
                      <a:endParaRPr/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Временные потери при формировании счетов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9.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Временные потери  при транспортировке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843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900">
                          <a:latin typeface="+mn-lt"/>
                          <a:cs typeface="Times New Roman"/>
                        </a:rPr>
                        <a:t>3.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Временные потери при проверке счетов</a:t>
                      </a:r>
                      <a:endParaRPr/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10.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Временные потери  </a:t>
                      </a:r>
                      <a:r>
                        <a:rPr lang="ru-RU" sz="8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при приобретении материалов и инструментов</a:t>
                      </a:r>
                      <a:endParaRPr/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7843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900">
                          <a:latin typeface="+mn-lt"/>
                          <a:cs typeface="Times New Roman"/>
                        </a:rPr>
                        <a:t>4.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Временные потери  по причине корректировки счетов</a:t>
                      </a:r>
                      <a:endParaRPr/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11.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Временные потери при корректировке приказа</a:t>
                      </a:r>
                      <a:endParaRPr/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7843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900">
                          <a:latin typeface="+mn-lt"/>
                          <a:cs typeface="Times New Roman"/>
                        </a:rPr>
                        <a:t>5.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Временные потери  по причине возврата на доработку</a:t>
                      </a:r>
                      <a:endParaRPr/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12.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Временные потери при корректировке заявки</a:t>
                      </a:r>
                      <a:endParaRPr/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7843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900">
                          <a:latin typeface="+mn-lt"/>
                          <a:cs typeface="Times New Roman"/>
                        </a:rPr>
                        <a:t>6.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Расход бумаги</a:t>
                      </a:r>
                      <a:endParaRPr/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endParaRPr lang="ru-RU" sz="80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endParaRPr lang="ru-RU" sz="80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3102">
                <a:tc gridSpan="2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800" b="1" dirty="0">
                          <a:latin typeface="Times New Roman"/>
                          <a:cs typeface="Times New Roman"/>
                        </a:rPr>
                        <a:t>ВПП (время протекания процесса) </a:t>
                      </a:r>
                      <a:r>
                        <a:rPr lang="ru-RU" sz="800" b="1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–</a:t>
                      </a:r>
                      <a:r>
                        <a:rPr lang="ru-RU" sz="800" b="1" i="0" u="none" strike="noStrike" cap="none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800" b="1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4 дня 820 мин – 8 дней 1195 мин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8" marR="68588" marT="34322" marB="34322">
                    <a:lnT w="12700" algn="ctr">
                      <a:solidFill>
                        <a:schemeClr val="tx1"/>
                      </a:solidFill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800" b="1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8" marR="68588" marT="34322" marB="34322">
                    <a:lnT w="12700" algn="ctr">
                      <a:solidFill>
                        <a:schemeClr val="tx1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800" b="1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8" marR="68588" marT="34322" marB="34322">
                    <a:lnT w="12700" algn="ctr">
                      <a:solidFill>
                        <a:schemeClr val="tx1"/>
                      </a:solidFill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399962" y="116632"/>
            <a:ext cx="8420510" cy="576064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1800" cap="none">
                <a:solidFill>
                  <a:srgbClr val="464646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1800" cap="none">
                <a:solidFill>
                  <a:srgbClr val="464646"/>
                </a:solidFill>
                <a:latin typeface="Arial"/>
                <a:ea typeface="+mn-ea"/>
                <a:cs typeface="Arial"/>
              </a:rPr>
            </a:br>
            <a:r>
              <a:rPr lang="ru-RU" sz="1800" cap="none">
                <a:solidFill>
                  <a:srgbClr val="464646"/>
                </a:solidFill>
                <a:latin typeface="Times New Roman"/>
                <a:ea typeface="+mn-ea"/>
                <a:cs typeface="Times New Roman"/>
              </a:rPr>
              <a:t/>
            </a:r>
            <a:br>
              <a:rPr lang="ru-RU" sz="1800" cap="none">
                <a:solidFill>
                  <a:srgbClr val="464646"/>
                </a:solidFill>
                <a:latin typeface="Times New Roman"/>
                <a:ea typeface="+mn-ea"/>
                <a:cs typeface="Times New Roman"/>
              </a:rPr>
            </a:br>
            <a:r>
              <a:rPr lang="ru-RU" sz="1200" b="1" cap="none">
                <a:solidFill>
                  <a:srgbClr val="464646"/>
                </a:solidFill>
                <a:latin typeface="Times New Roman"/>
                <a:ea typeface="+mn-ea"/>
                <a:cs typeface="Times New Roman"/>
              </a:rPr>
              <a:t>Проект </a:t>
            </a:r>
            <a:r>
              <a:rPr lang="ru-RU" sz="1200" b="1">
                <a:latin typeface="Times New Roman"/>
                <a:cs typeface="Times New Roman"/>
              </a:rPr>
              <a:t> </a:t>
            </a:r>
            <a:r>
              <a:rPr lang="ru-RU" sz="1200" cap="none">
                <a:solidFill>
                  <a:prstClr val="black"/>
                </a:solidFill>
              </a:rPr>
              <a:t>«</a:t>
            </a:r>
            <a:r>
              <a:rPr lang="ru-RU" sz="1200" b="1" cap="none">
                <a:solidFill>
                  <a:prstClr val="black"/>
                </a:solidFill>
                <a:latin typeface="Times New Roman"/>
                <a:cs typeface="Times New Roman"/>
              </a:rPr>
              <a:t>Оптимизация процесса подготовки  тулбоксов и материалов  к проведению профориентационных мероприятий со школьниками и дошкольниками</a:t>
            </a:r>
            <a:r>
              <a:rPr lang="ru-RU" sz="1200" cap="none">
                <a:solidFill>
                  <a:prstClr val="black"/>
                </a:solidFill>
                <a:latin typeface="Times New Roman"/>
                <a:cs typeface="Times New Roman"/>
              </a:rPr>
              <a:t>»</a:t>
            </a:r>
            <a:r>
              <a:rPr lang="ru-RU" sz="1200" b="1" cap="none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lang="ru-RU" sz="1200" b="1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br>
              <a:rPr lang="ru-RU" sz="1200" b="1">
                <a:solidFill>
                  <a:srgbClr val="464646"/>
                </a:solidFill>
                <a:latin typeface="Times New Roman"/>
                <a:cs typeface="Times New Roman"/>
              </a:rPr>
            </a:br>
            <a:r>
              <a:rPr lang="ru-RU" sz="2000">
                <a:solidFill>
                  <a:srgbClr val="464646"/>
                </a:solidFill>
              </a:rPr>
              <a:t>Карта текущего состояния</a:t>
            </a:r>
            <a:endParaRPr lang="ru-RU" sz="2000" b="1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427038" y="1054100"/>
          <a:ext cx="7889378" cy="473076"/>
        </p:xfrm>
        <a:graphic>
          <a:graphicData uri="http://schemas.openxmlformats.org/drawingml/2006/table">
            <a:tbl>
              <a:tblPr firstRow="1" bandRow="1">
                <a:tableStyleId>{CE76BCF4-63AC-E9A6-7FBA-2E412BDC3024}</a:tableStyleId>
              </a:tblPr>
              <a:tblGrid>
                <a:gridCol w="5267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26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25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874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5769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defRPr/>
                      </a:pPr>
                      <a:endParaRPr lang="ru-RU" sz="1200">
                        <a:latin typeface="+mn-lt"/>
                        <a:cs typeface="Times New Roman"/>
                      </a:endParaRPr>
                    </a:p>
                  </a:txBody>
                  <a:tcPr marL="68580" marR="68580" marT="34336" marB="34336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defRPr/>
                      </a:pPr>
                      <a:r>
                        <a:rPr lang="ru-RU" sz="1200">
                          <a:latin typeface="+mn-lt"/>
                          <a:cs typeface="Times New Roman"/>
                        </a:rPr>
                        <a:t>Исполнитель</a:t>
                      </a:r>
                      <a:endParaRPr/>
                    </a:p>
                  </a:txBody>
                  <a:tcPr marL="68580" marR="68580" marT="34336" marB="34336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defRPr/>
                      </a:pPr>
                      <a:endParaRPr lang="ru-RU" sz="1200">
                        <a:latin typeface="+mn-lt"/>
                        <a:cs typeface="Times New Roman"/>
                      </a:endParaRPr>
                    </a:p>
                  </a:txBody>
                  <a:tcPr marL="68580" marR="68580" marT="34336" marB="34336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defRPr/>
                      </a:pPr>
                      <a:endParaRPr lang="ru-RU" sz="1200">
                        <a:latin typeface="+mn-lt"/>
                        <a:cs typeface="Times New Roman"/>
                      </a:endParaRPr>
                    </a:p>
                  </a:txBody>
                  <a:tcPr marL="68580" marR="68580" marT="34336" marB="3433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769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defRPr/>
                      </a:pPr>
                      <a:endParaRPr lang="ru-RU" sz="1200">
                        <a:latin typeface="+mn-lt"/>
                        <a:cs typeface="Times New Roman"/>
                      </a:endParaRPr>
                    </a:p>
                  </a:txBody>
                  <a:tcPr marL="68580" marR="68580" marT="34336" marB="34336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defRPr/>
                      </a:pPr>
                      <a:r>
                        <a:rPr lang="ru-RU" sz="1200">
                          <a:latin typeface="+mn-lt"/>
                          <a:cs typeface="Times New Roman"/>
                        </a:rPr>
                        <a:t>Описание шага процесса</a:t>
                      </a:r>
                      <a:endParaRPr/>
                    </a:p>
                  </a:txBody>
                  <a:tcPr marL="68580" marR="68580" marT="34336" marB="34336"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+mn-lt"/>
                          <a:cs typeface="Times New Roman"/>
                        </a:rPr>
                        <a:t>Доработка                                           Потери/проблемы</a:t>
                      </a:r>
                      <a:endParaRPr/>
                    </a:p>
                  </a:txBody>
                  <a:tcPr marL="68580" marR="68580" marT="34336" marB="3433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769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defRPr/>
                      </a:pPr>
                      <a:endParaRPr lang="ru-RU" sz="1200">
                        <a:latin typeface="+mn-lt"/>
                        <a:cs typeface="Times New Roman"/>
                      </a:endParaRPr>
                    </a:p>
                  </a:txBody>
                  <a:tcPr marL="68580" marR="68580" marT="34336" marB="34336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defRPr/>
                      </a:pPr>
                      <a:r>
                        <a:rPr lang="ru-RU" sz="1200">
                          <a:latin typeface="+mn-lt"/>
                          <a:cs typeface="Times New Roman"/>
                        </a:rPr>
                        <a:t>Продолжительность</a:t>
                      </a:r>
                      <a:endParaRPr/>
                    </a:p>
                  </a:txBody>
                  <a:tcPr marL="68580" marR="68580" marT="34336" marB="34336"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defRPr/>
                      </a:pPr>
                      <a:endParaRPr lang="ru-RU" sz="1200">
                        <a:latin typeface="+mn-lt"/>
                        <a:cs typeface="Times New Roman"/>
                      </a:endParaRPr>
                    </a:p>
                  </a:txBody>
                  <a:tcPr marL="68580" marR="68580" marT="34336" marB="3433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 bwMode="auto">
          <a:xfrm>
            <a:off x="420688" y="1054100"/>
            <a:ext cx="519112" cy="123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7"/>
          <p:cNvSpPr/>
          <p:nvPr/>
        </p:nvSpPr>
        <p:spPr bwMode="auto">
          <a:xfrm>
            <a:off x="420688" y="1177925"/>
            <a:ext cx="519112" cy="123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Прямоугольник 9"/>
          <p:cNvSpPr/>
          <p:nvPr/>
        </p:nvSpPr>
        <p:spPr bwMode="auto">
          <a:xfrm>
            <a:off x="420688" y="1301750"/>
            <a:ext cx="519112" cy="138113"/>
          </a:xfrm>
          <a:prstGeom prst="rect">
            <a:avLst/>
          </a:prstGeom>
          <a:solidFill>
            <a:srgbClr val="FFFF79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Выгнутая вверх стрелка 10"/>
          <p:cNvSpPr/>
          <p:nvPr/>
        </p:nvSpPr>
        <p:spPr bwMode="auto">
          <a:xfrm flipH="1">
            <a:off x="2836863" y="1201738"/>
            <a:ext cx="833437" cy="280987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Пятно 2 11"/>
          <p:cNvSpPr/>
          <p:nvPr/>
        </p:nvSpPr>
        <p:spPr bwMode="auto">
          <a:xfrm>
            <a:off x="5006975" y="1133475"/>
            <a:ext cx="574675" cy="377825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1" name="Таблица 12"/>
          <p:cNvGraphicFramePr>
            <a:graphicFrameLocks noGrp="1"/>
          </p:cNvGraphicFramePr>
          <p:nvPr/>
        </p:nvGraphicFramePr>
        <p:xfrm>
          <a:off x="1979712" y="1980228"/>
          <a:ext cx="4554877" cy="2667758"/>
        </p:xfrm>
        <a:graphic>
          <a:graphicData uri="http://schemas.openxmlformats.org/drawingml/2006/table">
            <a:tbl>
              <a:tblPr firstRow="1" bandRow="1">
                <a:tableStyleId>{DFD9CFFA-51AC-79AB-ECDA-1DA4E96E717C}</a:tableStyleId>
              </a:tblPr>
              <a:tblGrid>
                <a:gridCol w="8762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42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28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07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93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942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8287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9429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2068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Шаг 17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900" b="0" i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Шаг 18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900" b="0" i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Шаг 19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900" b="0" i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Шаг 20</a:t>
                      </a: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050" b="0" i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4358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Директор</a:t>
                      </a:r>
                      <a:endParaRPr/>
                    </a:p>
                    <a:p>
                      <a:pPr algn="ctr">
                        <a:defRPr/>
                      </a:pPr>
                      <a:endParaRPr lang="ru-RU" sz="900" b="0" i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800" b="0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Старший мастер</a:t>
                      </a:r>
                      <a:endParaRPr/>
                    </a:p>
                    <a:p>
                      <a:pPr algn="ctr">
                        <a:defRPr/>
                      </a:pPr>
                      <a:endParaRPr lang="ru-RU" sz="900" b="0" i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800" b="0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Преподаватели, мастера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900" b="0" i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800" b="0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Преподаватели, мастера</a:t>
                      </a: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800" b="0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4581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Согласовывает заявку на выдачу со склада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Получает и выдает мастерам и преподавателям материалы и  инструменты со склада</a:t>
                      </a:r>
                      <a:endParaRPr/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900" b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Получают инструменты и материалы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Формируют набор инструментов и материалов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900" b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indent="0" algn="ctr">
                        <a:buNone/>
                        <a:defRPr/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120-180 мин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25– 30 мин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15 – 20 мин</a:t>
                      </a: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60 – 120 мин</a:t>
                      </a: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2" name="Таблица 13"/>
          <p:cNvGraphicFramePr>
            <a:graphicFrameLocks noGrp="1"/>
          </p:cNvGraphicFramePr>
          <p:nvPr/>
        </p:nvGraphicFramePr>
        <p:xfrm>
          <a:off x="321362" y="1647026"/>
          <a:ext cx="6096000" cy="280988"/>
        </p:xfrm>
        <a:graphic>
          <a:graphicData uri="http://schemas.openxmlformats.org/drawingml/2006/table">
            <a:tbl>
              <a:tblPr firstRow="1" bandRow="1">
                <a:tableStyleId>{CE76BCF4-63AC-E9A6-7FBA-2E412BDC3024}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98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latin typeface="+mn-lt"/>
                          <a:cs typeface="Times New Roman"/>
                        </a:rPr>
                        <a:t>Как есть: 01.09.2022</a:t>
                      </a:r>
                      <a:endParaRPr lang="ru-RU" sz="1200" b="1">
                        <a:solidFill>
                          <a:srgbClr val="FF0000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68580" marR="68580" marT="34209" marB="3420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3" name="Стрелка вправо 21"/>
          <p:cNvSpPr/>
          <p:nvPr/>
        </p:nvSpPr>
        <p:spPr bwMode="auto">
          <a:xfrm>
            <a:off x="5102225" y="3147802"/>
            <a:ext cx="192087" cy="2460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Стрелка вправо 22"/>
          <p:cNvSpPr/>
          <p:nvPr/>
        </p:nvSpPr>
        <p:spPr bwMode="auto">
          <a:xfrm>
            <a:off x="6228184" y="3130298"/>
            <a:ext cx="192088" cy="2460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Стрелка вправо 26"/>
          <p:cNvSpPr/>
          <p:nvPr/>
        </p:nvSpPr>
        <p:spPr bwMode="auto">
          <a:xfrm>
            <a:off x="2915816" y="3146214"/>
            <a:ext cx="192087" cy="2476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Стрелка вправо 27"/>
          <p:cNvSpPr/>
          <p:nvPr/>
        </p:nvSpPr>
        <p:spPr bwMode="auto">
          <a:xfrm>
            <a:off x="3995936" y="3141836"/>
            <a:ext cx="190500" cy="2476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Стрелка вправо 2"/>
          <p:cNvSpPr/>
          <p:nvPr/>
        </p:nvSpPr>
        <p:spPr bwMode="auto">
          <a:xfrm>
            <a:off x="747276" y="3252535"/>
            <a:ext cx="308137" cy="438927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solidFill>
                  <a:prstClr val="black"/>
                </a:solidFill>
              </a:rPr>
              <a:t>В</a:t>
            </a:r>
            <a:endParaRPr/>
          </a:p>
          <a:p>
            <a:pPr algn="ctr">
              <a:defRPr/>
            </a:pPr>
            <a:r>
              <a:rPr lang="ru-RU">
                <a:solidFill>
                  <a:prstClr val="black"/>
                </a:solidFill>
              </a:rPr>
              <a:t>Х</a:t>
            </a:r>
            <a:endParaRPr/>
          </a:p>
          <a:p>
            <a:pPr algn="ctr">
              <a:defRPr/>
            </a:pPr>
            <a:r>
              <a:rPr lang="ru-RU">
                <a:solidFill>
                  <a:prstClr val="black"/>
                </a:solidFill>
              </a:rPr>
              <a:t>ОД</a:t>
            </a:r>
            <a:endParaRPr/>
          </a:p>
        </p:txBody>
      </p:sp>
      <p:sp>
        <p:nvSpPr>
          <p:cNvPr id="18" name="Стрелка вправо 3"/>
          <p:cNvSpPr/>
          <p:nvPr/>
        </p:nvSpPr>
        <p:spPr bwMode="auto">
          <a:xfrm>
            <a:off x="7092280" y="3141836"/>
            <a:ext cx="360040" cy="504056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solidFill>
                  <a:prstClr val="black"/>
                </a:solidFill>
              </a:rPr>
              <a:t>ВЫХОД</a:t>
            </a:r>
            <a:endParaRPr/>
          </a:p>
        </p:txBody>
      </p:sp>
      <p:sp>
        <p:nvSpPr>
          <p:cNvPr id="19" name="Пятно 2 34"/>
          <p:cNvSpPr/>
          <p:nvPr/>
        </p:nvSpPr>
        <p:spPr bwMode="auto">
          <a:xfrm>
            <a:off x="5006975" y="1118330"/>
            <a:ext cx="574675" cy="377825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ятно 2 37"/>
          <p:cNvSpPr/>
          <p:nvPr/>
        </p:nvSpPr>
        <p:spPr bwMode="auto">
          <a:xfrm>
            <a:off x="1927752" y="2530486"/>
            <a:ext cx="909111" cy="377825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>
                <a:solidFill>
                  <a:prstClr val="white"/>
                </a:solidFill>
              </a:rPr>
              <a:t>13</a:t>
            </a:r>
          </a:p>
        </p:txBody>
      </p:sp>
      <p:sp>
        <p:nvSpPr>
          <p:cNvPr id="21" name="Пятно 2 19"/>
          <p:cNvSpPr/>
          <p:nvPr/>
        </p:nvSpPr>
        <p:spPr bwMode="auto">
          <a:xfrm>
            <a:off x="3059832" y="2530487"/>
            <a:ext cx="936104" cy="377825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>
                <a:solidFill>
                  <a:prstClr val="white"/>
                </a:solidFill>
              </a:rPr>
              <a:t>14</a:t>
            </a:r>
          </a:p>
        </p:txBody>
      </p:sp>
      <p:sp>
        <p:nvSpPr>
          <p:cNvPr id="22" name="Пятно 2 20"/>
          <p:cNvSpPr/>
          <p:nvPr/>
        </p:nvSpPr>
        <p:spPr bwMode="auto">
          <a:xfrm>
            <a:off x="4186435" y="2530488"/>
            <a:ext cx="944714" cy="377825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>
                <a:solidFill>
                  <a:prstClr val="white"/>
                </a:solidFill>
              </a:rPr>
              <a:t>15</a:t>
            </a:r>
          </a:p>
        </p:txBody>
      </p:sp>
      <p:graphicFrame>
        <p:nvGraphicFramePr>
          <p:cNvPr id="23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902768"/>
              </p:ext>
            </p:extLst>
          </p:nvPr>
        </p:nvGraphicFramePr>
        <p:xfrm>
          <a:off x="399962" y="4797153"/>
          <a:ext cx="8334077" cy="1587248"/>
        </p:xfrm>
        <a:graphic>
          <a:graphicData uri="http://schemas.openxmlformats.org/drawingml/2006/table">
            <a:tbl>
              <a:tblPr firstRow="1" bandRow="1">
                <a:tableStyleId>{DFD9CFFA-51AC-79AB-ECDA-1DA4E96E717C}</a:tableStyleId>
              </a:tblPr>
              <a:tblGrid>
                <a:gridCol w="3520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710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34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475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7232">
                <a:tc gridSpan="2"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 b="1">
                          <a:solidFill>
                            <a:srgbClr val="0070C0"/>
                          </a:solidFill>
                          <a:latin typeface="+mn-lt"/>
                          <a:cs typeface="Times New Roman"/>
                        </a:rPr>
                        <a:t>Перечень потерь/проблем</a:t>
                      </a:r>
                      <a:endParaRPr/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 b="1">
                          <a:solidFill>
                            <a:srgbClr val="0070C0"/>
                          </a:solidFill>
                          <a:latin typeface="+mn-lt"/>
                          <a:cs typeface="Times New Roman"/>
                        </a:rPr>
                        <a:t>7.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Расход тонера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723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900">
                          <a:latin typeface="+mn-lt"/>
                          <a:cs typeface="Times New Roman"/>
                        </a:rPr>
                        <a:t>1.</a:t>
                      </a:r>
                      <a:endParaRPr/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Лишнее перемещение</a:t>
                      </a:r>
                      <a:endParaRPr/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8.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Расход ГСМ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723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900">
                          <a:latin typeface="+mn-lt"/>
                          <a:cs typeface="Times New Roman"/>
                        </a:rPr>
                        <a:t>2.</a:t>
                      </a:r>
                      <a:endParaRPr/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Временные потери при формировании счетов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9.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Временные потери  при транспортировке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9580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900">
                          <a:latin typeface="+mn-lt"/>
                          <a:cs typeface="Times New Roman"/>
                        </a:rPr>
                        <a:t>3.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Временные потери при проверке счетов</a:t>
                      </a:r>
                      <a:endParaRPr/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10.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Временные потери  </a:t>
                      </a:r>
                      <a:r>
                        <a:rPr lang="ru-RU" sz="8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при приобретении материалов и инструментов</a:t>
                      </a:r>
                      <a:endParaRPr/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9580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900">
                          <a:latin typeface="+mn-lt"/>
                          <a:cs typeface="Times New Roman"/>
                        </a:rPr>
                        <a:t>4.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Временные потери  по причине корректировки счетов</a:t>
                      </a:r>
                      <a:endParaRPr/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11.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Временные потери при корректировке приказа</a:t>
                      </a:r>
                      <a:endParaRPr/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9580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900">
                          <a:latin typeface="+mn-lt"/>
                          <a:cs typeface="Times New Roman"/>
                        </a:rPr>
                        <a:t>5.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Временные потери  по причине возврата на доработку</a:t>
                      </a:r>
                      <a:endParaRPr/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12.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Временные потери при корректировке заявки</a:t>
                      </a:r>
                      <a:endParaRPr/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723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900">
                          <a:latin typeface="+mn-lt"/>
                          <a:cs typeface="Times New Roman"/>
                        </a:rPr>
                        <a:t>6.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Расход бумаги</a:t>
                      </a:r>
                      <a:endParaRPr/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endParaRPr lang="ru-RU" sz="80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endParaRPr lang="ru-RU" sz="80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9580">
                <a:tc gridSpan="2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800" b="1" dirty="0">
                          <a:latin typeface="Times New Roman"/>
                          <a:cs typeface="Times New Roman"/>
                        </a:rPr>
                        <a:t>ВПП (время протекания процесса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) </a:t>
                      </a:r>
                      <a:r>
                        <a:rPr lang="ru-RU" sz="800" b="1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– 4 дня 820 мин – 8 дней 1195 мин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8" marR="68588" marT="34322" marB="34322">
                    <a:lnT w="12700" algn="ctr">
                      <a:solidFill>
                        <a:schemeClr val="tx1"/>
                      </a:solidFill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800" b="1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8" marR="68588" marT="34322" marB="34322">
                    <a:lnT w="12700" algn="ctr">
                      <a:solidFill>
                        <a:schemeClr val="tx1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800" b="1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8" marR="68588" marT="34322" marB="34322">
                    <a:lnT w="12700" algn="ctr">
                      <a:solidFill>
                        <a:schemeClr val="tx1"/>
                      </a:solidFill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1315327"/>
            <a:ext cx="8686800" cy="3600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/>
              <a:t>   Пирамида проблем</a:t>
            </a:r>
            <a:endParaRPr/>
          </a:p>
        </p:txBody>
      </p:sp>
      <p:sp>
        <p:nvSpPr>
          <p:cNvPr id="5" name="Заголовок 1"/>
          <p:cNvSpPr>
            <a:spLocks/>
          </p:cNvSpPr>
          <p:nvPr/>
        </p:nvSpPr>
        <p:spPr bwMode="auto">
          <a:xfrm>
            <a:off x="466052" y="162070"/>
            <a:ext cx="8147248" cy="890666"/>
          </a:xfrm>
          <a:prstGeom prst="rect">
            <a:avLst/>
          </a:prstGeom>
        </p:spPr>
        <p:txBody>
          <a:bodyPr anchor="ctr"/>
          <a:lstStyle>
            <a:lvl1pPr algn="l">
              <a:spcBef>
                <a:spcPts val="0"/>
              </a:spcBef>
              <a:spcAft>
                <a:spcPts val="0"/>
              </a:spcAft>
              <a:defRPr sz="36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Franklin Gothic Medium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Franklin Gothic Medium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Franklin Gothic Medium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Franklin Gothic Medium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Franklin Gothic Medium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Franklin Gothic Medium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Franklin Gothic Medium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Franklin Gothic Medium"/>
              </a:defRPr>
            </a:lvl9pPr>
          </a:lstStyle>
          <a:p>
            <a:pPr>
              <a:defRPr/>
            </a:pPr>
            <a:r>
              <a:rPr lang="ru-RU" sz="1800">
                <a:solidFill>
                  <a:srgbClr val="464646"/>
                </a:solidFill>
                <a:latin typeface="Times New Roman"/>
                <a:cs typeface="Times New Roman"/>
              </a:rPr>
              <a:t>Проект </a:t>
            </a:r>
            <a:r>
              <a:rPr lang="ru-RU" sz="1800" b="1">
                <a:latin typeface="Times New Roman"/>
                <a:cs typeface="Times New Roman"/>
              </a:rPr>
              <a:t> </a:t>
            </a:r>
            <a:endParaRPr lang="ru-RU" sz="18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Равнобедренный треугольник 7"/>
          <p:cNvSpPr/>
          <p:nvPr/>
        </p:nvSpPr>
        <p:spPr bwMode="auto">
          <a:xfrm>
            <a:off x="1562793" y="1524610"/>
            <a:ext cx="1928812" cy="1500188"/>
          </a:xfrm>
          <a:prstGeom prst="triangle">
            <a:avLst>
              <a:gd name="adj" fmla="val 49662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Трапеция 8"/>
          <p:cNvSpPr/>
          <p:nvPr/>
        </p:nvSpPr>
        <p:spPr bwMode="auto">
          <a:xfrm>
            <a:off x="968747" y="3063453"/>
            <a:ext cx="3071812" cy="857250"/>
          </a:xfrm>
          <a:prstGeom prst="trapezoid">
            <a:avLst>
              <a:gd name="adj" fmla="val 5963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18000">
                <a:solidFill>
                  <a:srgbClr val="DA1F28">
                    <a:satMod val="140000"/>
                  </a:srgbClr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8" name="Трапеция 9"/>
          <p:cNvSpPr/>
          <p:nvPr/>
        </p:nvSpPr>
        <p:spPr bwMode="auto">
          <a:xfrm>
            <a:off x="160238" y="3964519"/>
            <a:ext cx="4643438" cy="1214437"/>
          </a:xfrm>
          <a:prstGeom prst="trapezoid">
            <a:avLst>
              <a:gd name="adj" fmla="val 61229"/>
            </a:avLst>
          </a:prstGeom>
          <a:solidFill>
            <a:srgbClr val="5C7A5C"/>
          </a:solidFill>
          <a:ln>
            <a:solidFill>
              <a:srgbClr val="5C7A5C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10"/>
          <p:cNvSpPr>
            <a:spLocks/>
          </p:cNvSpPr>
          <p:nvPr/>
        </p:nvSpPr>
        <p:spPr bwMode="auto">
          <a:xfrm>
            <a:off x="1420639" y="4105107"/>
            <a:ext cx="2643187" cy="307777"/>
          </a:xfrm>
          <a:prstGeom prst="rect">
            <a:avLst/>
          </a:prstGeom>
          <a:noFill/>
          <a:ln w="9525">
            <a:solidFill>
              <a:srgbClr val="5C7A5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ts val="0"/>
              </a:spcBef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400">
                <a:solidFill>
                  <a:prstClr val="black"/>
                </a:solidFill>
                <a:latin typeface="Arial"/>
              </a:rPr>
              <a:t>Уровень ПОО</a:t>
            </a:r>
            <a:endParaRPr/>
          </a:p>
        </p:txBody>
      </p:sp>
      <p:sp>
        <p:nvSpPr>
          <p:cNvPr id="10" name="TextBox 11"/>
          <p:cNvSpPr>
            <a:spLocks/>
          </p:cNvSpPr>
          <p:nvPr/>
        </p:nvSpPr>
        <p:spPr bwMode="auto">
          <a:xfrm>
            <a:off x="1553268" y="3144591"/>
            <a:ext cx="185737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ts val="0"/>
              </a:spcBef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400">
                <a:solidFill>
                  <a:prstClr val="black"/>
                </a:solidFill>
                <a:latin typeface="Times New Roman"/>
                <a:cs typeface="Times New Roman"/>
              </a:rPr>
              <a:t>Региональный уровень</a:t>
            </a:r>
            <a:endParaRPr/>
          </a:p>
        </p:txBody>
      </p:sp>
      <p:sp>
        <p:nvSpPr>
          <p:cNvPr id="11" name="TextBox 12"/>
          <p:cNvSpPr>
            <a:spLocks/>
          </p:cNvSpPr>
          <p:nvPr/>
        </p:nvSpPr>
        <p:spPr bwMode="auto">
          <a:xfrm>
            <a:off x="1803300" y="2384093"/>
            <a:ext cx="1357313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ts val="0"/>
              </a:spcBef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400">
                <a:solidFill>
                  <a:prstClr val="black"/>
                </a:solidFill>
                <a:latin typeface="Times New Roman"/>
                <a:cs typeface="Times New Roman"/>
              </a:rPr>
              <a:t>Федеральный уровень</a:t>
            </a:r>
            <a:endParaRPr/>
          </a:p>
        </p:txBody>
      </p:sp>
      <p:sp>
        <p:nvSpPr>
          <p:cNvPr id="12" name="Заголовок 1"/>
          <p:cNvSpPr>
            <a:spLocks/>
          </p:cNvSpPr>
          <p:nvPr/>
        </p:nvSpPr>
        <p:spPr bwMode="auto">
          <a:xfrm>
            <a:off x="466052" y="1111204"/>
            <a:ext cx="7886700" cy="145655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36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Franklin Gothic Medium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Franklin Gothic Medium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Franklin Gothic Medium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Franklin Gothic Medium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Franklin Gothic Medium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Franklin Gothic Medium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Franklin Gothic Medium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Franklin Gothic Medium"/>
              </a:defRPr>
            </a:lvl9pPr>
          </a:lstStyle>
          <a:p>
            <a:pPr>
              <a:defRPr/>
            </a:pPr>
            <a:r>
              <a:rPr lang="ru-RU" sz="1800">
                <a:solidFill>
                  <a:srgbClr val="464646"/>
                </a:solidFill>
              </a:rPr>
              <a:t> Введение в предметную область (описание ситуации «как есть»)</a:t>
            </a:r>
            <a:endParaRPr lang="ru-RU" sz="1800" b="1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3" name="Таблица 11"/>
          <p:cNvGraphicFramePr>
            <a:graphicFrameLocks noGrp="1"/>
          </p:cNvGraphicFramePr>
          <p:nvPr/>
        </p:nvGraphicFramePr>
        <p:xfrm>
          <a:off x="3410643" y="5013176"/>
          <a:ext cx="5622329" cy="1598108"/>
        </p:xfrm>
        <a:graphic>
          <a:graphicData uri="http://schemas.openxmlformats.org/drawingml/2006/table">
            <a:tbl>
              <a:tblPr firstRow="1" bandRow="1">
                <a:tableStyleId>{DFD9CFFA-51AC-79AB-ECDA-1DA4E96E717C}</a:tableStyleId>
              </a:tblPr>
              <a:tblGrid>
                <a:gridCol w="2374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444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64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2939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7344">
                <a:tc gridSpan="2"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 b="1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                  Перечень потерь/проблем</a:t>
                      </a:r>
                      <a:endParaRPr/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7.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Расход тонера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7843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900">
                          <a:latin typeface="+mn-lt"/>
                          <a:cs typeface="Times New Roman"/>
                        </a:rPr>
                        <a:t>1.</a:t>
                      </a:r>
                      <a:endParaRPr/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Лишнее перемещение</a:t>
                      </a:r>
                      <a:endParaRPr/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8.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Расход ГСМ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7843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900">
                          <a:latin typeface="+mn-lt"/>
                          <a:cs typeface="Times New Roman"/>
                        </a:rPr>
                        <a:t>2.</a:t>
                      </a:r>
                      <a:endParaRPr/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Временные потери при формировании счетов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9.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Временные потери  при транспортировке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843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900">
                          <a:latin typeface="+mn-lt"/>
                          <a:cs typeface="Times New Roman"/>
                        </a:rPr>
                        <a:t>3.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Временные потери при проверке счетов</a:t>
                      </a:r>
                      <a:endParaRPr/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10.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Временные потери  </a:t>
                      </a:r>
                      <a:r>
                        <a:rPr lang="ru-RU" sz="8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при приобретении материалов и инструментов</a:t>
                      </a:r>
                      <a:endParaRPr/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7843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900">
                          <a:latin typeface="+mn-lt"/>
                          <a:cs typeface="Times New Roman"/>
                        </a:rPr>
                        <a:t>4.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Временные потери  по причине корректировки счетов</a:t>
                      </a:r>
                      <a:endParaRPr/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11.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Временные потери при корректировке приказа</a:t>
                      </a:r>
                      <a:endParaRPr/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7843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900">
                          <a:latin typeface="+mn-lt"/>
                          <a:cs typeface="Times New Roman"/>
                        </a:rPr>
                        <a:t>5.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Временные потери  по причине возврата на доработку</a:t>
                      </a:r>
                      <a:endParaRPr/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12.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Временные потери при корректировке заявки</a:t>
                      </a:r>
                      <a:endParaRPr/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7843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900">
                          <a:latin typeface="+mn-lt"/>
                          <a:cs typeface="Times New Roman"/>
                        </a:rPr>
                        <a:t>6.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Расход бумаги</a:t>
                      </a:r>
                      <a:endParaRPr/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13. </a:t>
                      </a: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defRPr/>
                      </a:pPr>
                      <a:r>
                        <a:rPr lang="ru-RU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Временные потери при формировании тулбокса</a:t>
                      </a:r>
                      <a:endParaRPr lang="ru-RU" sz="80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68588" marR="68588" marT="34322" marB="3432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4" name="Прямоугольник 2"/>
          <p:cNvSpPr/>
          <p:nvPr/>
        </p:nvSpPr>
        <p:spPr bwMode="auto">
          <a:xfrm>
            <a:off x="1777826" y="316187"/>
            <a:ext cx="725867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solidFill>
                  <a:prstClr val="black"/>
                </a:solidFill>
                <a:latin typeface="Franklin Gothic Medium"/>
                <a:ea typeface="+mj-ea"/>
                <a:cs typeface="+mj-cs"/>
              </a:rPr>
              <a:t>«</a:t>
            </a:r>
            <a:r>
              <a:rPr lang="ru-RU" sz="1600" b="1">
                <a:solidFill>
                  <a:prstClr val="black"/>
                </a:solidFill>
                <a:latin typeface="Times New Roman"/>
                <a:ea typeface="+mj-ea"/>
                <a:cs typeface="Times New Roman"/>
              </a:rPr>
              <a:t>Оптимизация процесса подготовки  тулбоксов и материалов  к проведению профориентационных мероприятий со школьниками и дошкольниками</a:t>
            </a:r>
            <a:r>
              <a:rPr lang="ru-RU" sz="1600">
                <a:solidFill>
                  <a:prstClr val="black"/>
                </a:solidFill>
                <a:latin typeface="Times New Roman"/>
                <a:ea typeface="+mj-ea"/>
                <a:cs typeface="Times New Roman"/>
              </a:rPr>
              <a:t>»</a:t>
            </a:r>
            <a:r>
              <a:rPr lang="ru-RU" sz="1600" b="1">
                <a:solidFill>
                  <a:srgbClr val="464646"/>
                </a:solidFill>
                <a:latin typeface="Times New Roman"/>
                <a:ea typeface="+mj-ea"/>
                <a:cs typeface="Times New Roman"/>
              </a:rPr>
              <a:t> </a:t>
            </a:r>
            <a:r>
              <a:rPr lang="ru-RU" sz="1600" b="1" cap="all">
                <a:solidFill>
                  <a:srgbClr val="464646"/>
                </a:solidFill>
                <a:latin typeface="Times New Roman"/>
                <a:ea typeface="+mj-ea"/>
                <a:cs typeface="Times New Roman"/>
              </a:rPr>
              <a:t> </a:t>
            </a:r>
            <a:r>
              <a:rPr lang="ru-RU" sz="1200" b="1" cap="all">
                <a:solidFill>
                  <a:srgbClr val="464646"/>
                </a:solidFill>
                <a:latin typeface="Times New Roman"/>
                <a:ea typeface="+mj-ea"/>
                <a:cs typeface="Times New Roman"/>
              </a:rPr>
              <a:t/>
            </a:r>
            <a:br>
              <a:rPr lang="ru-RU" sz="1200" b="1" cap="all">
                <a:solidFill>
                  <a:srgbClr val="464646"/>
                </a:solidFill>
                <a:latin typeface="Times New Roman"/>
                <a:ea typeface="+mj-ea"/>
                <a:cs typeface="Times New Roman"/>
              </a:rPr>
            </a:br>
            <a:endParaRPr lang="ru-RU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544066" y="620688"/>
            <a:ext cx="7886700" cy="3730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400"/>
              <a:t>Карта ИДЕАЛЬНОГО состояния: </a:t>
            </a:r>
            <a:r>
              <a:rPr lang="ru-RU" sz="1400" b="1">
                <a:solidFill>
                  <a:srgbClr val="0000FF"/>
                </a:solidFill>
                <a:cs typeface="Times New Roman"/>
              </a:rPr>
              <a:t>17.10.2022</a:t>
            </a:r>
            <a:endParaRPr lang="ru-RU" sz="1400" b="1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554831" y="1188203"/>
          <a:ext cx="7886700" cy="472458"/>
        </p:xfrm>
        <a:graphic>
          <a:graphicData uri="http://schemas.openxmlformats.org/drawingml/2006/table">
            <a:tbl>
              <a:tblPr firstRow="1" bandRow="1">
                <a:tableStyleId>{CE76BCF4-63AC-E9A6-7FBA-2E412BDC3024}</a:tableStyleId>
              </a:tblPr>
              <a:tblGrid>
                <a:gridCol w="5267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4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05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847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7286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defRPr/>
                      </a:pPr>
                      <a:endParaRPr lang="ru-RU" sz="900">
                        <a:latin typeface="Times New Roman"/>
                        <a:cs typeface="Times New Roman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defRPr/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Исполнитель</a:t>
                      </a:r>
                      <a:endParaRPr/>
                    </a:p>
                  </a:txBody>
                  <a:tcPr marL="68580" marR="68580" marT="34293" marB="34293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defRPr/>
                      </a:pPr>
                      <a:endParaRPr lang="ru-RU" sz="900">
                        <a:latin typeface="Times New Roman"/>
                        <a:cs typeface="Times New Roman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defRPr/>
                      </a:pPr>
                      <a:endParaRPr lang="ru-RU" sz="900">
                        <a:latin typeface="Times New Roman"/>
                        <a:cs typeface="Times New Roman"/>
                      </a:endParaRPr>
                    </a:p>
                  </a:txBody>
                  <a:tcPr marL="68580" marR="68580" marT="34293" marB="3429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014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defRPr/>
                      </a:pPr>
                      <a:endParaRPr lang="ru-RU" sz="900">
                        <a:latin typeface="Times New Roman"/>
                        <a:cs typeface="Times New Roman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defRPr/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Описание шага процесса</a:t>
                      </a:r>
                      <a:endParaRPr/>
                    </a:p>
                  </a:txBody>
                  <a:tcPr marL="68580" marR="68580" marT="34293" marB="34293"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Доработка</a:t>
                      </a:r>
                      <a:r>
                        <a:rPr lang="ru-RU" sz="900">
                          <a:latin typeface="Times New Roman"/>
                          <a:cs typeface="Times New Roman"/>
                        </a:rPr>
                        <a:t>                                           </a:t>
                      </a:r>
                      <a:r>
                        <a:rPr lang="ru-RU" sz="1200">
                          <a:latin typeface="Times New Roman"/>
                          <a:cs typeface="Times New Roman"/>
                        </a:rPr>
                        <a:t>Потери/проблемы</a:t>
                      </a:r>
                      <a:endParaRPr/>
                    </a:p>
                  </a:txBody>
                  <a:tcPr marL="68580" marR="68580" marT="34293" marB="3429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014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defRPr/>
                      </a:pPr>
                      <a:endParaRPr lang="ru-RU" sz="900">
                        <a:latin typeface="Times New Roman"/>
                        <a:cs typeface="Times New Roman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defRPr/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Продолжительность</a:t>
                      </a:r>
                      <a:endParaRPr/>
                    </a:p>
                  </a:txBody>
                  <a:tcPr marL="68580" marR="68580" marT="34293" marB="34293"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defRPr/>
                      </a:pPr>
                      <a:endParaRPr lang="ru-RU" sz="900">
                        <a:latin typeface="Times New Roman"/>
                        <a:cs typeface="Times New Roman"/>
                      </a:endParaRPr>
                    </a:p>
                  </a:txBody>
                  <a:tcPr marL="68580" marR="68580" marT="34293" marB="3429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 bwMode="auto">
          <a:xfrm>
            <a:off x="420688" y="1382713"/>
            <a:ext cx="519112" cy="123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7"/>
          <p:cNvSpPr/>
          <p:nvPr/>
        </p:nvSpPr>
        <p:spPr bwMode="auto">
          <a:xfrm>
            <a:off x="420688" y="1508125"/>
            <a:ext cx="519112" cy="123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Прямоугольник 9"/>
          <p:cNvSpPr/>
          <p:nvPr/>
        </p:nvSpPr>
        <p:spPr bwMode="auto">
          <a:xfrm>
            <a:off x="420688" y="1650785"/>
            <a:ext cx="519112" cy="161925"/>
          </a:xfrm>
          <a:prstGeom prst="rect">
            <a:avLst/>
          </a:prstGeom>
          <a:solidFill>
            <a:srgbClr val="FFFF79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Выгнутая вверх стрелка 10"/>
          <p:cNvSpPr/>
          <p:nvPr/>
        </p:nvSpPr>
        <p:spPr bwMode="auto">
          <a:xfrm flipH="1">
            <a:off x="3036094" y="1241424"/>
            <a:ext cx="577849" cy="328613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Пятно 2 11"/>
          <p:cNvSpPr/>
          <p:nvPr/>
        </p:nvSpPr>
        <p:spPr bwMode="auto">
          <a:xfrm>
            <a:off x="4920520" y="1277439"/>
            <a:ext cx="647700" cy="390525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1" name="Таблица 13"/>
          <p:cNvGraphicFramePr>
            <a:graphicFrameLocks noGrp="1"/>
          </p:cNvGraphicFramePr>
          <p:nvPr/>
        </p:nvGraphicFramePr>
        <p:xfrm>
          <a:off x="420688" y="1955800"/>
          <a:ext cx="6096000" cy="282575"/>
        </p:xfrm>
        <a:graphic>
          <a:graphicData uri="http://schemas.openxmlformats.org/drawingml/2006/table">
            <a:tbl>
              <a:tblPr firstRow="1" bandRow="1">
                <a:tableStyleId>{CE76BCF4-63AC-E9A6-7FBA-2E412BDC3024}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 b="1">
                        <a:solidFill>
                          <a:srgbClr val="0000FF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34402" marB="3440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2" name="Прямоугольник 25"/>
          <p:cNvSpPr/>
          <p:nvPr/>
        </p:nvSpPr>
        <p:spPr bwMode="auto">
          <a:xfrm>
            <a:off x="214282" y="5572140"/>
            <a:ext cx="7670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solidFill>
                  <a:prstClr val="black"/>
                </a:solidFill>
                <a:latin typeface="Times New Roman"/>
                <a:cs typeface="Times New Roman"/>
              </a:rPr>
              <a:t>ВПП (время протекания процесса) </a:t>
            </a:r>
            <a:r>
              <a:rPr lang="ru-RU" sz="1400" b="1">
                <a:solidFill>
                  <a:srgbClr val="191919"/>
                </a:solidFill>
                <a:latin typeface="Times New Roman"/>
                <a:cs typeface="Times New Roman"/>
              </a:rPr>
              <a:t>–  115 мин – 135 мин (86%-89%)</a:t>
            </a:r>
          </a:p>
        </p:txBody>
      </p:sp>
      <p:graphicFrame>
        <p:nvGraphicFramePr>
          <p:cNvPr id="13" name="Таблица 28"/>
          <p:cNvGraphicFramePr>
            <a:graphicFrameLocks noGrp="1"/>
          </p:cNvGraphicFramePr>
          <p:nvPr/>
        </p:nvGraphicFramePr>
        <p:xfrm>
          <a:off x="2429252" y="1916832"/>
          <a:ext cx="3549795" cy="2880039"/>
        </p:xfrm>
        <a:graphic>
          <a:graphicData uri="http://schemas.openxmlformats.org/drawingml/2006/table">
            <a:tbl>
              <a:tblPr firstRow="1" bandRow="1">
                <a:tableStyleId>{DFD9CFFA-51AC-79AB-ECDA-1DA4E96E717C}</a:tableStyleId>
              </a:tblPr>
              <a:tblGrid>
                <a:gridCol w="214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3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43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83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143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35350">
                <a:tc rowSpan="4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200" b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Шаг 1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100" b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 Шаг 2</a:t>
                      </a: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200" b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Times New Roman"/>
                        </a:rPr>
                        <a:t>Шаг 3</a:t>
                      </a:r>
                      <a:endParaRPr lang="ru-RU" sz="1200" b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200" b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1943"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800" b="0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Руководитель Центра</a:t>
                      </a:r>
                      <a:endParaRPr/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профориентации</a:t>
                      </a:r>
                      <a:endParaRPr/>
                    </a:p>
                    <a:p>
                      <a:pPr algn="ctr">
                        <a:defRPr/>
                      </a:pPr>
                      <a:endParaRPr lang="ru-RU" sz="1100" b="0" i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800" b="0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Заместитель директора по УПР</a:t>
                      </a: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800" b="0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Преподаватели, мастера</a:t>
                      </a: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37118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Составляет план проведения профориентационных мероприятий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100" b="0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endParaRPr lang="ru-RU" sz="1100" b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Обсуждает план мероприятия  с мастерами и преподавателями по подготовке мероприятия</a:t>
                      </a:r>
                      <a:endParaRPr/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Формируют тулбокс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3745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  <a:defRPr/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10 -15 мин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45 – 55 мин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Times New Roman"/>
                        </a:rPr>
                        <a:t>60 – 120 мин</a:t>
                      </a:r>
                      <a:endParaRPr/>
                    </a:p>
                  </a:txBody>
                  <a:tcPr marL="68581" marR="68581" marT="34294" marB="34294">
                    <a:lnL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L>
                    <a:lnR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R>
                    <a:lnT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4" name="Заголовок 1"/>
          <p:cNvSpPr>
            <a:spLocks/>
          </p:cNvSpPr>
          <p:nvPr/>
        </p:nvSpPr>
        <p:spPr bwMode="auto">
          <a:xfrm>
            <a:off x="323528" y="116632"/>
            <a:ext cx="7930498" cy="432047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36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Franklin Gothic Medium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Franklin Gothic Medium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Franklin Gothic Medium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Franklin Gothic Medium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Franklin Gothic Medium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Franklin Gothic Medium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Franklin Gothic Medium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Franklin Gothic Medium"/>
              </a:defRPr>
            </a:lvl9pPr>
          </a:lstStyle>
          <a:p>
            <a:pPr>
              <a:defRPr/>
            </a:pPr>
            <a:r>
              <a:rPr lang="ru-RU" sz="1200">
                <a:solidFill>
                  <a:srgbClr val="464646"/>
                </a:solidFill>
                <a:latin typeface="Times New Roman"/>
                <a:cs typeface="Times New Roman"/>
              </a:rPr>
              <a:t>Проект </a:t>
            </a:r>
            <a:r>
              <a:rPr lang="ru-RU" sz="1200" cap="none">
                <a:solidFill>
                  <a:prstClr val="black"/>
                </a:solidFill>
              </a:rPr>
              <a:t>«</a:t>
            </a:r>
            <a:r>
              <a:rPr lang="ru-RU" sz="1200" b="1" cap="none">
                <a:solidFill>
                  <a:prstClr val="black"/>
                </a:solidFill>
                <a:latin typeface="Times New Roman"/>
                <a:cs typeface="Times New Roman"/>
              </a:rPr>
              <a:t>Оптимизация процесса подготовки  тулбоксов и материалов  к проведению профориентационных мероприятий со школьниками и дошкольниками</a:t>
            </a:r>
            <a:r>
              <a:rPr lang="ru-RU" sz="1200" cap="none">
                <a:solidFill>
                  <a:prstClr val="black"/>
                </a:solidFill>
                <a:latin typeface="Times New Roman"/>
                <a:cs typeface="Times New Roman"/>
              </a:rPr>
              <a:t>»</a:t>
            </a:r>
            <a:r>
              <a:rPr lang="ru-RU" sz="1200" b="1" cap="none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lang="ru-RU" sz="1200" b="1">
                <a:latin typeface="Times New Roman"/>
                <a:cs typeface="Times New Roman"/>
              </a:rPr>
              <a:t> </a:t>
            </a:r>
            <a:endParaRPr lang="ru-RU" sz="1200">
              <a:solidFill>
                <a:srgbClr val="464646"/>
              </a:solidFill>
              <a:latin typeface="Times New Roman"/>
              <a:cs typeface="Times New Roman"/>
            </a:endParaRPr>
          </a:p>
        </p:txBody>
      </p:sp>
      <p:sp>
        <p:nvSpPr>
          <p:cNvPr id="15" name="Стрелка вправо 3"/>
          <p:cNvSpPr/>
          <p:nvPr/>
        </p:nvSpPr>
        <p:spPr bwMode="auto">
          <a:xfrm>
            <a:off x="861676" y="3168081"/>
            <a:ext cx="402344" cy="4846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трелка вправо 6"/>
          <p:cNvSpPr/>
          <p:nvPr/>
        </p:nvSpPr>
        <p:spPr bwMode="auto">
          <a:xfrm>
            <a:off x="7054721" y="3091168"/>
            <a:ext cx="527104" cy="4846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TextBox 8"/>
          <p:cNvSpPr>
            <a:spLocks/>
          </p:cNvSpPr>
          <p:nvPr/>
        </p:nvSpPr>
        <p:spPr bwMode="auto">
          <a:xfrm>
            <a:off x="544066" y="2939175"/>
            <a:ext cx="299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ВХОД</a:t>
            </a:r>
            <a:endParaRPr/>
          </a:p>
        </p:txBody>
      </p:sp>
      <p:sp>
        <p:nvSpPr>
          <p:cNvPr id="18" name="TextBox 12"/>
          <p:cNvSpPr>
            <a:spLocks/>
          </p:cNvSpPr>
          <p:nvPr/>
        </p:nvSpPr>
        <p:spPr bwMode="auto">
          <a:xfrm>
            <a:off x="7534998" y="2731442"/>
            <a:ext cx="236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ВЫХОД</a:t>
            </a:r>
            <a:endParaRPr/>
          </a:p>
        </p:txBody>
      </p:sp>
      <p:sp>
        <p:nvSpPr>
          <p:cNvPr id="19" name="Стрелка вправо 20"/>
          <p:cNvSpPr/>
          <p:nvPr/>
        </p:nvSpPr>
        <p:spPr bwMode="auto">
          <a:xfrm>
            <a:off x="4722790" y="3248577"/>
            <a:ext cx="334609" cy="2476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Стрелка вправо 21"/>
          <p:cNvSpPr/>
          <p:nvPr/>
        </p:nvSpPr>
        <p:spPr bwMode="auto">
          <a:xfrm>
            <a:off x="3585528" y="3241814"/>
            <a:ext cx="334609" cy="2476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66270" y="1205013"/>
          <a:ext cx="4136453" cy="2789952"/>
        </p:xfrm>
        <a:graphic>
          <a:graphicData uri="http://schemas.openxmlformats.org/drawingml/2006/table">
            <a:tbl>
              <a:tblPr firstRow="1" bandRow="1"/>
              <a:tblGrid>
                <a:gridCol w="2487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209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67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0749"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/>
                    </a:p>
                  </a:txBody>
                  <a:tcPr marL="51466" marR="51466" marT="25734" marB="25734">
                    <a:lnL w="12700" algn="ctr">
                      <a:solidFill>
                        <a:srgbClr val="EB641B"/>
                      </a:solidFill>
                    </a:lnL>
                    <a:lnR w="12700" algn="ctr">
                      <a:solidFill>
                        <a:srgbClr val="EB641B"/>
                      </a:solidFill>
                    </a:lnR>
                    <a:lnT w="12700" algn="ctr">
                      <a:solidFill>
                        <a:srgbClr val="EB641B"/>
                      </a:solidFill>
                    </a:lnT>
                    <a:lnB w="12700" algn="ctr">
                      <a:solidFill>
                        <a:srgbClr val="EB641B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Проблема</a:t>
                      </a:r>
                      <a:endParaRPr/>
                    </a:p>
                  </a:txBody>
                  <a:tcPr marL="51466" marR="51466" marT="25734" marB="25734">
                    <a:lnL w="12700" algn="ctr">
                      <a:solidFill>
                        <a:srgbClr val="EB641B"/>
                      </a:solidFill>
                    </a:lnL>
                    <a:lnR w="12700" algn="ctr">
                      <a:solidFill>
                        <a:srgbClr val="EB641B"/>
                      </a:solidFill>
                    </a:lnR>
                    <a:lnT w="12700" algn="ctr">
                      <a:solidFill>
                        <a:srgbClr val="EB641B"/>
                      </a:solidFill>
                    </a:lnT>
                    <a:lnB w="12700" algn="ctr">
                      <a:solidFill>
                        <a:srgbClr val="EB641B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Время, дни/мин</a:t>
                      </a:r>
                      <a:endParaRPr/>
                    </a:p>
                  </a:txBody>
                  <a:tcPr marL="0" marR="0" marT="0" marB="0">
                    <a:lnL w="12700" algn="ctr">
                      <a:solidFill>
                        <a:srgbClr val="EB641B"/>
                      </a:solidFill>
                    </a:lnL>
                    <a:lnR w="12700" algn="ctr">
                      <a:solidFill>
                        <a:srgbClr val="EB641B"/>
                      </a:solidFill>
                    </a:lnR>
                    <a:lnT w="12700" algn="ctr">
                      <a:solidFill>
                        <a:srgbClr val="EB641B"/>
                      </a:solidFill>
                    </a:lnT>
                    <a:lnB w="12700" algn="ctr">
                      <a:solidFill>
                        <a:srgbClr val="EB641B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7553">
                <a:tc>
                  <a:txBody>
                    <a:bodyPr/>
                    <a:lstStyle/>
                    <a:p>
                      <a:pPr algn="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66" marR="51466" marT="25734" marB="25734">
                    <a:lnL w="12700" algn="ctr">
                      <a:solidFill>
                        <a:srgbClr val="EB641B"/>
                      </a:solidFill>
                    </a:lnL>
                    <a:lnR w="12700" algn="ctr">
                      <a:solidFill>
                        <a:srgbClr val="EB641B"/>
                      </a:solidFill>
                    </a:lnR>
                    <a:lnT w="12700" algn="ctr">
                      <a:solidFill>
                        <a:srgbClr val="EB641B"/>
                      </a:solidFill>
                    </a:lnT>
                    <a:lnB w="12700" algn="ctr">
                      <a:solidFill>
                        <a:srgbClr val="EB641B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Лишнее перемещение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rgbClr val="EB641B"/>
                      </a:solidFill>
                    </a:lnL>
                    <a:lnR w="12700" algn="ctr">
                      <a:solidFill>
                        <a:srgbClr val="EB641B"/>
                      </a:solidFill>
                    </a:lnR>
                    <a:lnT w="12700" algn="ctr">
                      <a:solidFill>
                        <a:srgbClr val="EB641B"/>
                      </a:solidFill>
                    </a:lnT>
                    <a:lnB w="12700" algn="ctr">
                      <a:solidFill>
                        <a:srgbClr val="EB641B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>
                          <a:latin typeface="Times New Roman"/>
                          <a:cs typeface="Times New Roman"/>
                        </a:rPr>
                        <a:t>245-340</a:t>
                      </a:r>
                    </a:p>
                  </a:txBody>
                  <a:tcPr marL="68580" marR="68580" marT="0" marB="0">
                    <a:lnL w="12700" algn="ctr">
                      <a:solidFill>
                        <a:srgbClr val="EB641B"/>
                      </a:solidFill>
                    </a:lnL>
                    <a:lnR w="12700" algn="ctr">
                      <a:solidFill>
                        <a:srgbClr val="EB641B"/>
                      </a:solidFill>
                    </a:lnR>
                    <a:lnT w="12700" algn="ctr">
                      <a:solidFill>
                        <a:srgbClr val="EB641B"/>
                      </a:solidFill>
                    </a:lnT>
                    <a:lnB w="12700" algn="ctr">
                      <a:solidFill>
                        <a:srgbClr val="EB641B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9595">
                <a:tc>
                  <a:txBody>
                    <a:bodyPr/>
                    <a:lstStyle/>
                    <a:p>
                      <a:pPr algn="r">
                        <a:lnSpc>
                          <a:spcPts val="8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66" marR="51466" marT="25734" marB="25734">
                    <a:lnL w="12700" algn="ctr">
                      <a:solidFill>
                        <a:srgbClr val="EB641B"/>
                      </a:solidFill>
                    </a:lnL>
                    <a:lnR w="12700" algn="ctr">
                      <a:solidFill>
                        <a:srgbClr val="EB641B"/>
                      </a:solidFill>
                    </a:lnR>
                    <a:lnT w="12700" algn="ctr">
                      <a:solidFill>
                        <a:srgbClr val="EB641B"/>
                      </a:solidFill>
                    </a:lnT>
                    <a:lnB w="12700" algn="ctr">
                      <a:solidFill>
                        <a:srgbClr val="EB641B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Временные потери при корректировке заявки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rgbClr val="EB641B"/>
                      </a:solidFill>
                    </a:lnL>
                    <a:lnR w="12700" algn="ctr">
                      <a:solidFill>
                        <a:srgbClr val="EB641B"/>
                      </a:solidFill>
                    </a:lnR>
                    <a:lnT w="12700" algn="ctr">
                      <a:solidFill>
                        <a:srgbClr val="EB641B"/>
                      </a:solidFill>
                    </a:lnT>
                    <a:lnB w="12700" algn="ctr">
                      <a:solidFill>
                        <a:srgbClr val="EB641B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>
                          <a:latin typeface="Times New Roman"/>
                          <a:cs typeface="Times New Roman"/>
                        </a:rPr>
                        <a:t>115-190</a:t>
                      </a:r>
                    </a:p>
                  </a:txBody>
                  <a:tcPr marL="68580" marR="68580" marT="0" marB="0">
                    <a:lnL w="12700" algn="ctr">
                      <a:solidFill>
                        <a:srgbClr val="EB641B"/>
                      </a:solidFill>
                    </a:lnL>
                    <a:lnR w="12700" algn="ctr">
                      <a:solidFill>
                        <a:srgbClr val="EB641B"/>
                      </a:solidFill>
                    </a:lnR>
                    <a:lnT w="12700" algn="ctr">
                      <a:solidFill>
                        <a:srgbClr val="EB641B"/>
                      </a:solidFill>
                    </a:lnT>
                    <a:lnB w="12700" algn="ctr">
                      <a:solidFill>
                        <a:srgbClr val="EB641B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975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000" b="0">
                          <a:latin typeface="Times New Roman"/>
                          <a:cs typeface="Times New Roman"/>
                        </a:rPr>
                        <a:t>3</a:t>
                      </a:r>
                      <a:endParaRPr/>
                    </a:p>
                  </a:txBody>
                  <a:tcPr marL="51466" marR="51466" marT="25734" marB="25734">
                    <a:lnL w="12700" algn="ctr">
                      <a:solidFill>
                        <a:srgbClr val="EB641B"/>
                      </a:solidFill>
                    </a:lnL>
                    <a:lnR w="12700" algn="ctr">
                      <a:solidFill>
                        <a:srgbClr val="EB641B"/>
                      </a:solidFill>
                    </a:lnR>
                    <a:lnT w="12700" algn="ctr">
                      <a:solidFill>
                        <a:srgbClr val="EB641B"/>
                      </a:solidFill>
                    </a:lnT>
                    <a:lnB w="12700" algn="ctr">
                      <a:solidFill>
                        <a:srgbClr val="EB641B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Временные потери при формировании счетов, проверке, корректировке и возврате на доработку счетов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rgbClr val="EB641B"/>
                      </a:solidFill>
                    </a:lnL>
                    <a:lnR w="12700" algn="ctr">
                      <a:solidFill>
                        <a:srgbClr val="EB641B"/>
                      </a:solidFill>
                    </a:lnR>
                    <a:lnT w="12700" algn="ctr">
                      <a:solidFill>
                        <a:srgbClr val="EB641B"/>
                      </a:solidFill>
                    </a:lnT>
                    <a:lnB w="12700" algn="ctr">
                      <a:solidFill>
                        <a:srgbClr val="EB641B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>
                          <a:latin typeface="Times New Roman"/>
                          <a:cs typeface="Times New Roman"/>
                        </a:rPr>
                        <a:t>60-75</a:t>
                      </a:r>
                    </a:p>
                  </a:txBody>
                  <a:tcPr marL="68580" marR="68580" marT="0" marB="0">
                    <a:lnL w="12700" algn="ctr">
                      <a:solidFill>
                        <a:srgbClr val="EB641B"/>
                      </a:solidFill>
                    </a:lnL>
                    <a:lnR w="12700" algn="ctr">
                      <a:solidFill>
                        <a:srgbClr val="EB641B"/>
                      </a:solidFill>
                    </a:lnR>
                    <a:lnT w="12700" algn="ctr">
                      <a:solidFill>
                        <a:srgbClr val="EB641B"/>
                      </a:solidFill>
                    </a:lnT>
                    <a:lnB w="12700" algn="ctr">
                      <a:solidFill>
                        <a:srgbClr val="EB641B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4959">
                <a:tc>
                  <a:txBody>
                    <a:bodyPr/>
                    <a:lstStyle/>
                    <a:p>
                      <a:pPr algn="r">
                        <a:lnSpc>
                          <a:spcPts val="8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66" marR="51466" marT="25734" marB="25734">
                    <a:lnL w="12700" algn="ctr">
                      <a:solidFill>
                        <a:srgbClr val="EB641B"/>
                      </a:solidFill>
                    </a:lnL>
                    <a:lnR w="12700" algn="ctr">
                      <a:solidFill>
                        <a:srgbClr val="EB641B"/>
                      </a:solidFill>
                    </a:lnR>
                    <a:lnT w="12700" algn="ctr">
                      <a:solidFill>
                        <a:srgbClr val="EB641B"/>
                      </a:solidFill>
                    </a:lnT>
                    <a:lnB w="12700" algn="ctr">
                      <a:solidFill>
                        <a:srgbClr val="EB641B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Временные потери  при приобретении материалов и инструментов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rgbClr val="EB641B"/>
                      </a:solidFill>
                    </a:lnL>
                    <a:lnR w="12700" algn="ctr">
                      <a:solidFill>
                        <a:srgbClr val="EB641B"/>
                      </a:solidFill>
                    </a:lnR>
                    <a:lnT w="12700" algn="ctr">
                      <a:solidFill>
                        <a:srgbClr val="EB641B"/>
                      </a:solidFill>
                    </a:lnT>
                    <a:lnB w="12700" algn="ctr">
                      <a:solidFill>
                        <a:srgbClr val="EB641B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>
                          <a:latin typeface="Times New Roman"/>
                          <a:cs typeface="Times New Roman"/>
                        </a:rPr>
                        <a:t>280-365</a:t>
                      </a:r>
                    </a:p>
                  </a:txBody>
                  <a:tcPr marL="68580" marR="68580" marT="0" marB="0">
                    <a:lnL w="12700" algn="ctr">
                      <a:solidFill>
                        <a:srgbClr val="EB641B"/>
                      </a:solidFill>
                    </a:lnL>
                    <a:lnR w="12700" algn="ctr">
                      <a:solidFill>
                        <a:srgbClr val="EB641B"/>
                      </a:solidFill>
                    </a:lnR>
                    <a:lnT w="12700" algn="ctr">
                      <a:solidFill>
                        <a:srgbClr val="EB641B"/>
                      </a:solidFill>
                    </a:lnT>
                    <a:lnB w="12700" algn="ctr">
                      <a:solidFill>
                        <a:srgbClr val="EB641B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2744">
                <a:tc>
                  <a:txBody>
                    <a:bodyPr/>
                    <a:lstStyle/>
                    <a:p>
                      <a:pPr algn="r">
                        <a:lnSpc>
                          <a:spcPts val="8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66" marR="51466" marT="25734" marB="25734">
                    <a:lnL w="12700" algn="ctr">
                      <a:solidFill>
                        <a:srgbClr val="EB641B"/>
                      </a:solidFill>
                    </a:lnL>
                    <a:lnR w="12700" algn="ctr">
                      <a:solidFill>
                        <a:srgbClr val="EB641B"/>
                      </a:solidFill>
                    </a:lnR>
                    <a:lnT w="12700" algn="ctr">
                      <a:solidFill>
                        <a:srgbClr val="EB641B"/>
                      </a:solidFill>
                    </a:lnT>
                    <a:lnB w="12700" algn="ctr">
                      <a:solidFill>
                        <a:srgbClr val="EB641B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Временные потери  при транспортировки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rgbClr val="EB641B"/>
                      </a:solidFill>
                    </a:lnL>
                    <a:lnR w="12700" algn="ctr">
                      <a:solidFill>
                        <a:srgbClr val="EB641B"/>
                      </a:solidFill>
                    </a:lnR>
                    <a:lnT w="12700" algn="ctr">
                      <a:solidFill>
                        <a:srgbClr val="EB641B"/>
                      </a:solidFill>
                    </a:lnT>
                    <a:lnB w="12700" algn="ctr">
                      <a:solidFill>
                        <a:srgbClr val="EB641B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>
                          <a:latin typeface="Times New Roman"/>
                          <a:cs typeface="Times New Roman"/>
                        </a:rPr>
                        <a:t>60-105</a:t>
                      </a:r>
                    </a:p>
                  </a:txBody>
                  <a:tcPr marL="68580" marR="68580" marT="0" marB="0">
                    <a:lnL w="12700" algn="ctr">
                      <a:solidFill>
                        <a:srgbClr val="EB641B"/>
                      </a:solidFill>
                    </a:lnL>
                    <a:lnR w="12700" algn="ctr">
                      <a:solidFill>
                        <a:srgbClr val="EB641B"/>
                      </a:solidFill>
                    </a:lnR>
                    <a:lnT w="12700" algn="ctr">
                      <a:solidFill>
                        <a:srgbClr val="EB641B"/>
                      </a:solidFill>
                    </a:lnT>
                    <a:lnB w="12700" algn="ctr">
                      <a:solidFill>
                        <a:srgbClr val="EB641B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1372">
                <a:tc>
                  <a:txBody>
                    <a:bodyPr/>
                    <a:lstStyle/>
                    <a:p>
                      <a:pPr algn="r">
                        <a:lnSpc>
                          <a:spcPts val="8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/>
                    </a:p>
                  </a:txBody>
                  <a:tcPr marL="51466" marR="51466" marT="25734" marB="25734">
                    <a:lnL w="12700" algn="ctr">
                      <a:solidFill>
                        <a:srgbClr val="EB641B"/>
                      </a:solidFill>
                    </a:lnL>
                    <a:lnR w="12700" algn="ctr">
                      <a:solidFill>
                        <a:srgbClr val="EB641B"/>
                      </a:solidFill>
                    </a:lnR>
                    <a:lnT w="12700" algn="ctr">
                      <a:solidFill>
                        <a:srgbClr val="EB641B"/>
                      </a:solidFill>
                    </a:lnT>
                    <a:lnB w="12700" algn="ctr">
                      <a:solidFill>
                        <a:srgbClr val="EB641B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Временные потери при формировании набора инструментов</a:t>
                      </a:r>
                    </a:p>
                  </a:txBody>
                  <a:tcPr marL="68580" marR="68580" marT="0" marB="0">
                    <a:lnL w="12700" algn="ctr">
                      <a:solidFill>
                        <a:srgbClr val="EB641B"/>
                      </a:solidFill>
                    </a:lnL>
                    <a:lnR w="12700" algn="ctr">
                      <a:solidFill>
                        <a:srgbClr val="EB641B"/>
                      </a:solidFill>
                    </a:lnR>
                    <a:lnT w="12700" algn="ctr">
                      <a:solidFill>
                        <a:srgbClr val="EB641B"/>
                      </a:solidFill>
                    </a:lnT>
                    <a:lnB w="12700" algn="ctr">
                      <a:solidFill>
                        <a:srgbClr val="EB641B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>
                          <a:latin typeface="Times New Roman"/>
                          <a:cs typeface="Times New Roman"/>
                        </a:rPr>
                        <a:t>60-120</a:t>
                      </a:r>
                    </a:p>
                  </a:txBody>
                  <a:tcPr marL="68580" marR="68580" marT="0" marB="0">
                    <a:lnL w="12700" algn="ctr">
                      <a:solidFill>
                        <a:srgbClr val="EB641B"/>
                      </a:solidFill>
                    </a:lnL>
                    <a:lnR w="12700" algn="ctr">
                      <a:solidFill>
                        <a:srgbClr val="EB641B"/>
                      </a:solidFill>
                    </a:lnR>
                    <a:lnT w="12700" algn="ctr">
                      <a:solidFill>
                        <a:srgbClr val="EB641B"/>
                      </a:solidFill>
                    </a:lnT>
                    <a:lnB w="12700" algn="ctr">
                      <a:solidFill>
                        <a:srgbClr val="EB641B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6781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66" marR="51466" marT="25734" marB="25734">
                    <a:lnL w="12700" algn="ctr">
                      <a:solidFill>
                        <a:srgbClr val="EB641B"/>
                      </a:solidFill>
                    </a:lnL>
                    <a:lnR w="12700" algn="ctr">
                      <a:solidFill>
                        <a:srgbClr val="EB641B"/>
                      </a:solidFill>
                    </a:lnR>
                    <a:lnT w="12700" algn="ctr">
                      <a:solidFill>
                        <a:srgbClr val="EB641B"/>
                      </a:solidFill>
                    </a:lnT>
                    <a:lnB w="12700" algn="ctr">
                      <a:solidFill>
                        <a:srgbClr val="EB641B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rgbClr val="EB641B"/>
                      </a:solidFill>
                    </a:lnL>
                    <a:lnR w="12700" algn="ctr">
                      <a:solidFill>
                        <a:srgbClr val="EB641B"/>
                      </a:solidFill>
                    </a:lnR>
                    <a:lnT w="12700" algn="ctr">
                      <a:solidFill>
                        <a:srgbClr val="EB641B"/>
                      </a:solidFill>
                    </a:lnT>
                    <a:lnB w="12700" algn="ctr">
                      <a:solidFill>
                        <a:srgbClr val="EB641B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>
                          <a:solidFill>
                            <a:srgbClr val="191919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ru-RU" sz="800" b="1" i="0" u="none" strike="noStrike" cap="none" spc="0">
                          <a:ln>
                            <a:noFill/>
                          </a:ln>
                          <a:solidFill>
                            <a:srgbClr val="191919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820 мин –1195 мин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rgbClr val="EB641B"/>
                      </a:solidFill>
                    </a:lnL>
                    <a:lnR w="12700" algn="ctr">
                      <a:solidFill>
                        <a:srgbClr val="EB641B"/>
                      </a:solidFill>
                    </a:lnR>
                    <a:lnT w="12700" algn="ctr">
                      <a:solidFill>
                        <a:srgbClr val="EB641B"/>
                      </a:solidFill>
                    </a:lnT>
                    <a:lnB w="12700" algn="ctr">
                      <a:solidFill>
                        <a:srgbClr val="EB641B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44008" y="1205012"/>
          <a:ext cx="4104455" cy="2952544"/>
        </p:xfrm>
        <a:graphic>
          <a:graphicData uri="http://schemas.openxmlformats.org/drawingml/2006/table">
            <a:tbl>
              <a:tblPr/>
              <a:tblGrid>
                <a:gridCol w="272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309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14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1780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/>
                    </a:p>
                  </a:txBody>
                  <a:tcPr marL="51466" marR="51466" marT="25734" marB="25734">
                    <a:lnL w="12700" algn="ctr">
                      <a:solidFill>
                        <a:srgbClr val="EB641B"/>
                      </a:solidFill>
                    </a:lnL>
                    <a:lnR w="12700" algn="ctr">
                      <a:solidFill>
                        <a:srgbClr val="EB641B"/>
                      </a:solidFill>
                    </a:lnR>
                    <a:lnT w="12700" algn="ctr">
                      <a:solidFill>
                        <a:srgbClr val="EB641B"/>
                      </a:solidFill>
                    </a:lnT>
                    <a:lnB w="12700" algn="ctr">
                      <a:solidFill>
                        <a:srgbClr val="EB641B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Проблема</a:t>
                      </a:r>
                      <a:endParaRPr/>
                    </a:p>
                  </a:txBody>
                  <a:tcPr marL="51466" marR="51466" marT="25734" marB="25734">
                    <a:lnL w="12700" algn="ctr">
                      <a:solidFill>
                        <a:srgbClr val="EB641B"/>
                      </a:solidFill>
                    </a:lnL>
                    <a:lnR w="12700" algn="ctr">
                      <a:solidFill>
                        <a:srgbClr val="EB641B"/>
                      </a:solidFill>
                    </a:lnR>
                    <a:lnT w="12700" algn="ctr">
                      <a:solidFill>
                        <a:srgbClr val="EB641B"/>
                      </a:solidFill>
                    </a:lnT>
                    <a:lnB w="12700" algn="ctr">
                      <a:solidFill>
                        <a:srgbClr val="EB641B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Время, мин</a:t>
                      </a:r>
                      <a:endParaRPr/>
                    </a:p>
                  </a:txBody>
                  <a:tcPr marL="0" marR="0" marT="0" marB="0">
                    <a:lnL w="12700" algn="ctr">
                      <a:solidFill>
                        <a:srgbClr val="EB641B"/>
                      </a:solidFill>
                    </a:lnL>
                    <a:lnR w="12700" algn="ctr">
                      <a:solidFill>
                        <a:srgbClr val="EB641B"/>
                      </a:solidFill>
                    </a:lnR>
                    <a:lnT w="12700" algn="ctr">
                      <a:solidFill>
                        <a:srgbClr val="EB641B"/>
                      </a:solidFill>
                    </a:lnT>
                    <a:lnB w="12700" algn="ctr">
                      <a:solidFill>
                        <a:srgbClr val="EB641B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lang="ru-RU" sz="9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6" marR="51466" marT="25734" marB="25734">
                    <a:lnL w="12700" algn="ctr">
                      <a:solidFill>
                        <a:srgbClr val="EB641B"/>
                      </a:solidFill>
                    </a:lnL>
                    <a:lnR w="12700" algn="ctr">
                      <a:solidFill>
                        <a:srgbClr val="EB641B"/>
                      </a:solidFill>
                    </a:lnR>
                    <a:lnT w="12700" algn="ctr">
                      <a:solidFill>
                        <a:srgbClr val="EB641B"/>
                      </a:solidFill>
                    </a:lnT>
                    <a:lnB w="12700" algn="ctr">
                      <a:solidFill>
                        <a:srgbClr val="EB641B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Временные потери  при приобретении материалов и инструментов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rgbClr val="EB641B"/>
                      </a:solidFill>
                    </a:lnL>
                    <a:lnR w="12700" algn="ctr">
                      <a:solidFill>
                        <a:srgbClr val="EB641B"/>
                      </a:solidFill>
                    </a:lnR>
                    <a:lnT w="12700" algn="ctr">
                      <a:solidFill>
                        <a:srgbClr val="EB641B"/>
                      </a:solidFill>
                    </a:lnT>
                    <a:lnB w="12700" algn="ctr">
                      <a:solidFill>
                        <a:srgbClr val="EB641B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>
                          <a:latin typeface="Times New Roman"/>
                          <a:cs typeface="Times New Roman"/>
                        </a:rPr>
                        <a:t>280-365</a:t>
                      </a:r>
                    </a:p>
                  </a:txBody>
                  <a:tcPr marL="68580" marR="68580" marT="0" marB="0">
                    <a:lnL w="12700" algn="ctr">
                      <a:solidFill>
                        <a:srgbClr val="EB641B"/>
                      </a:solidFill>
                    </a:lnL>
                    <a:lnR w="12700" algn="ctr">
                      <a:solidFill>
                        <a:srgbClr val="EB641B"/>
                      </a:solidFill>
                    </a:lnR>
                    <a:lnT w="12700" algn="ctr">
                      <a:solidFill>
                        <a:srgbClr val="EB641B"/>
                      </a:solidFill>
                    </a:lnT>
                    <a:lnB w="12700" algn="ctr">
                      <a:solidFill>
                        <a:srgbClr val="EB641B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9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6" marR="51466" marT="25734" marB="25734">
                    <a:lnL w="12700" algn="ctr">
                      <a:solidFill>
                        <a:srgbClr val="EB641B"/>
                      </a:solidFill>
                    </a:lnL>
                    <a:lnR w="12700" algn="ctr">
                      <a:solidFill>
                        <a:srgbClr val="EB641B"/>
                      </a:solidFill>
                    </a:lnR>
                    <a:lnT w="12700" algn="ctr">
                      <a:solidFill>
                        <a:srgbClr val="EB641B"/>
                      </a:solidFill>
                    </a:lnT>
                    <a:lnB w="12700" algn="ctr">
                      <a:solidFill>
                        <a:srgbClr val="EB641B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Лишнее перемещение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rgbClr val="EB641B"/>
                      </a:solidFill>
                    </a:lnL>
                    <a:lnR w="12700" algn="ctr">
                      <a:solidFill>
                        <a:srgbClr val="EB641B"/>
                      </a:solidFill>
                    </a:lnR>
                    <a:lnT w="12700" algn="ctr">
                      <a:solidFill>
                        <a:srgbClr val="EB641B"/>
                      </a:solidFill>
                    </a:lnT>
                    <a:lnB w="12700" algn="ctr">
                      <a:solidFill>
                        <a:srgbClr val="EB641B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>
                          <a:latin typeface="Times New Roman"/>
                          <a:cs typeface="Times New Roman"/>
                        </a:rPr>
                        <a:t>245-340</a:t>
                      </a:r>
                    </a:p>
                  </a:txBody>
                  <a:tcPr marL="68580" marR="68580" marT="0" marB="0">
                    <a:lnL w="12700" algn="ctr">
                      <a:solidFill>
                        <a:srgbClr val="EB641B"/>
                      </a:solidFill>
                    </a:lnL>
                    <a:lnR w="12700" algn="ctr">
                      <a:solidFill>
                        <a:srgbClr val="EB641B"/>
                      </a:solidFill>
                    </a:lnR>
                    <a:lnT w="12700" algn="ctr">
                      <a:solidFill>
                        <a:srgbClr val="EB641B"/>
                      </a:solidFill>
                    </a:lnT>
                    <a:lnB w="12700" algn="ctr">
                      <a:solidFill>
                        <a:srgbClr val="EB641B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/>
                    </a:p>
                  </a:txBody>
                  <a:tcPr marL="51466" marR="51466" marT="25734" marB="25734">
                    <a:lnL w="12700" algn="ctr">
                      <a:solidFill>
                        <a:srgbClr val="EB641B"/>
                      </a:solidFill>
                    </a:lnL>
                    <a:lnR w="12700" algn="ctr">
                      <a:solidFill>
                        <a:srgbClr val="EB641B"/>
                      </a:solidFill>
                    </a:lnR>
                    <a:lnT w="12700" algn="ctr">
                      <a:solidFill>
                        <a:srgbClr val="EB641B"/>
                      </a:solidFill>
                    </a:lnT>
                    <a:lnB w="12700" algn="ctr">
                      <a:solidFill>
                        <a:srgbClr val="EB641B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Временные потери при корректировке заявки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rgbClr val="EB641B"/>
                      </a:solidFill>
                    </a:lnL>
                    <a:lnR w="12700" algn="ctr">
                      <a:solidFill>
                        <a:srgbClr val="EB641B"/>
                      </a:solidFill>
                    </a:lnR>
                    <a:lnT w="12700" algn="ctr">
                      <a:solidFill>
                        <a:srgbClr val="EB641B"/>
                      </a:solidFill>
                    </a:lnT>
                    <a:lnB w="12700" algn="ctr">
                      <a:solidFill>
                        <a:srgbClr val="EB641B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>
                          <a:latin typeface="Times New Roman"/>
                          <a:cs typeface="Times New Roman"/>
                        </a:rPr>
                        <a:t>115-190</a:t>
                      </a:r>
                    </a:p>
                  </a:txBody>
                  <a:tcPr marL="68580" marR="68580" marT="0" marB="0">
                    <a:lnL w="12700" algn="ctr">
                      <a:solidFill>
                        <a:srgbClr val="EB641B"/>
                      </a:solidFill>
                    </a:lnL>
                    <a:lnR w="12700" algn="ctr">
                      <a:solidFill>
                        <a:srgbClr val="EB641B"/>
                      </a:solidFill>
                    </a:lnR>
                    <a:lnT w="12700" algn="ctr">
                      <a:solidFill>
                        <a:srgbClr val="EB641B"/>
                      </a:solidFill>
                    </a:lnT>
                    <a:lnB w="12700" algn="ctr">
                      <a:solidFill>
                        <a:srgbClr val="EB641B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 i="0" u="none" strike="noStrike" cap="none">
                          <a:ln>
                            <a:noFill/>
                          </a:ln>
                          <a:solidFill>
                            <a:srgbClr val="19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9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6" marR="51466" marT="25734" marB="25734">
                    <a:lnL w="12700" algn="ctr">
                      <a:solidFill>
                        <a:srgbClr val="EB641B"/>
                      </a:solidFill>
                    </a:lnL>
                    <a:lnR w="12700" algn="ctr">
                      <a:solidFill>
                        <a:srgbClr val="EB641B"/>
                      </a:solidFill>
                    </a:lnR>
                    <a:lnT w="12700" algn="ctr">
                      <a:solidFill>
                        <a:srgbClr val="EB641B"/>
                      </a:solidFill>
                    </a:lnT>
                    <a:lnB w="12700" algn="ctr">
                      <a:solidFill>
                        <a:srgbClr val="EB641B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Временные потери при формировании набора инструментов</a:t>
                      </a:r>
                    </a:p>
                  </a:txBody>
                  <a:tcPr marL="68580" marR="68580" marT="0" marB="0">
                    <a:lnL w="12700" algn="ctr">
                      <a:solidFill>
                        <a:srgbClr val="EB641B"/>
                      </a:solidFill>
                    </a:lnL>
                    <a:lnR w="12700" algn="ctr">
                      <a:solidFill>
                        <a:srgbClr val="EB641B"/>
                      </a:solidFill>
                    </a:lnR>
                    <a:lnT w="12700" algn="ctr">
                      <a:solidFill>
                        <a:srgbClr val="EB641B"/>
                      </a:solidFill>
                    </a:lnT>
                    <a:lnB w="12700" algn="ctr">
                      <a:solidFill>
                        <a:srgbClr val="EB641B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>
                          <a:latin typeface="Times New Roman"/>
                          <a:cs typeface="Times New Roman"/>
                        </a:rPr>
                        <a:t>60-120</a:t>
                      </a:r>
                    </a:p>
                  </a:txBody>
                  <a:tcPr marL="68580" marR="68580" marT="0" marB="0">
                    <a:lnL w="12700" algn="ctr">
                      <a:solidFill>
                        <a:srgbClr val="EB641B"/>
                      </a:solidFill>
                    </a:lnL>
                    <a:lnR w="12700" algn="ctr">
                      <a:solidFill>
                        <a:srgbClr val="EB641B"/>
                      </a:solidFill>
                    </a:lnR>
                    <a:lnT w="12700" algn="ctr">
                      <a:solidFill>
                        <a:srgbClr val="EB641B"/>
                      </a:solidFill>
                    </a:lnT>
                    <a:lnB w="12700" algn="ctr">
                      <a:solidFill>
                        <a:srgbClr val="EB641B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 i="0" u="none" strike="noStrike" cap="none">
                          <a:ln>
                            <a:noFill/>
                          </a:ln>
                          <a:solidFill>
                            <a:srgbClr val="19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9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6" marR="51466" marT="25734" marB="25734">
                    <a:lnL w="12700" algn="ctr">
                      <a:solidFill>
                        <a:srgbClr val="EB641B"/>
                      </a:solidFill>
                    </a:lnL>
                    <a:lnR w="12700" algn="ctr">
                      <a:solidFill>
                        <a:srgbClr val="EB641B"/>
                      </a:solidFill>
                    </a:lnR>
                    <a:lnT w="12700" algn="ctr">
                      <a:solidFill>
                        <a:srgbClr val="EB641B"/>
                      </a:solidFill>
                    </a:lnT>
                    <a:lnB w="12700" algn="ctr">
                      <a:solidFill>
                        <a:srgbClr val="EB641B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Временные потери  при транспортировки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rgbClr val="EB641B"/>
                      </a:solidFill>
                    </a:lnL>
                    <a:lnR w="12700" algn="ctr">
                      <a:solidFill>
                        <a:srgbClr val="EB641B"/>
                      </a:solidFill>
                    </a:lnR>
                    <a:lnT w="12700" algn="ctr">
                      <a:solidFill>
                        <a:srgbClr val="EB641B"/>
                      </a:solidFill>
                    </a:lnT>
                    <a:lnB w="12700" algn="ctr">
                      <a:solidFill>
                        <a:srgbClr val="EB641B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>
                          <a:latin typeface="Times New Roman"/>
                          <a:cs typeface="Times New Roman"/>
                        </a:rPr>
                        <a:t>60-105</a:t>
                      </a:r>
                    </a:p>
                  </a:txBody>
                  <a:tcPr marL="68580" marR="68580" marT="0" marB="0">
                    <a:lnL w="12700" algn="ctr">
                      <a:solidFill>
                        <a:srgbClr val="EB641B"/>
                      </a:solidFill>
                    </a:lnL>
                    <a:lnR w="12700" algn="ctr">
                      <a:solidFill>
                        <a:srgbClr val="EB641B"/>
                      </a:solidFill>
                    </a:lnR>
                    <a:lnT w="12700" algn="ctr">
                      <a:solidFill>
                        <a:srgbClr val="EB641B"/>
                      </a:solidFill>
                    </a:lnT>
                    <a:lnB w="12700" algn="ctr">
                      <a:solidFill>
                        <a:srgbClr val="EB641B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/>
                    </a:p>
                  </a:txBody>
                  <a:tcPr marL="51466" marR="51466" marT="25734" marB="25734">
                    <a:lnL w="12700" algn="ctr">
                      <a:solidFill>
                        <a:srgbClr val="EB641B"/>
                      </a:solidFill>
                    </a:lnL>
                    <a:lnR w="12700" algn="ctr">
                      <a:solidFill>
                        <a:srgbClr val="EB641B"/>
                      </a:solidFill>
                    </a:lnR>
                    <a:lnT w="12700" algn="ctr">
                      <a:solidFill>
                        <a:srgbClr val="EB641B"/>
                      </a:solidFill>
                    </a:lnT>
                    <a:lnB w="12700" algn="ctr">
                      <a:solidFill>
                        <a:srgbClr val="EB641B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Временные потери при формировании счетов, проверке, корректировке и возврате на доработку счетов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rgbClr val="EB641B"/>
                      </a:solidFill>
                    </a:lnL>
                    <a:lnR w="12700" algn="ctr">
                      <a:solidFill>
                        <a:srgbClr val="EB641B"/>
                      </a:solidFill>
                    </a:lnR>
                    <a:lnT w="12700" algn="ctr">
                      <a:solidFill>
                        <a:srgbClr val="EB641B"/>
                      </a:solidFill>
                    </a:lnT>
                    <a:lnB w="12700" algn="ctr">
                      <a:solidFill>
                        <a:srgbClr val="EB641B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>
                          <a:latin typeface="Times New Roman"/>
                          <a:cs typeface="Times New Roman"/>
                        </a:rPr>
                        <a:t>60-75</a:t>
                      </a:r>
                    </a:p>
                  </a:txBody>
                  <a:tcPr marL="68580" marR="68580" marT="0" marB="0">
                    <a:lnL w="12700" algn="ctr">
                      <a:solidFill>
                        <a:srgbClr val="EB641B"/>
                      </a:solidFill>
                    </a:lnL>
                    <a:lnR w="12700" algn="ctr">
                      <a:solidFill>
                        <a:srgbClr val="EB641B"/>
                      </a:solidFill>
                    </a:lnR>
                    <a:lnT w="12700" algn="ctr">
                      <a:solidFill>
                        <a:srgbClr val="EB641B"/>
                      </a:solidFill>
                    </a:lnT>
                    <a:lnB w="12700" algn="ctr">
                      <a:solidFill>
                        <a:srgbClr val="EB641B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6420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9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66" marR="51466" marT="25734" marB="25734">
                    <a:lnL w="12700" algn="ctr">
                      <a:solidFill>
                        <a:srgbClr val="EB641B"/>
                      </a:solidFill>
                    </a:lnL>
                    <a:lnR w="12700" algn="ctr">
                      <a:solidFill>
                        <a:srgbClr val="EB641B"/>
                      </a:solidFill>
                    </a:lnR>
                    <a:lnT w="12700" algn="ctr">
                      <a:solidFill>
                        <a:srgbClr val="EB641B"/>
                      </a:solidFill>
                    </a:lnT>
                    <a:lnB w="12700" algn="ctr">
                      <a:solidFill>
                        <a:srgbClr val="EB641B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rgbClr val="EB641B"/>
                      </a:solidFill>
                    </a:lnL>
                    <a:lnR w="12700" algn="ctr">
                      <a:solidFill>
                        <a:srgbClr val="EB641B"/>
                      </a:solidFill>
                    </a:lnR>
                    <a:lnT w="12700" algn="ctr">
                      <a:solidFill>
                        <a:srgbClr val="EB641B"/>
                      </a:solidFill>
                    </a:lnT>
                    <a:lnB w="12700" algn="ctr">
                      <a:solidFill>
                        <a:srgbClr val="EB641B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1" i="0" u="none" strike="noStrike" cap="none" spc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800" b="1" i="0" u="none" strike="noStrike" cap="none" spc="0">
                          <a:ln>
                            <a:noFill/>
                          </a:ln>
                          <a:solidFill>
                            <a:srgbClr val="191919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820 мин – 1195 мин</a:t>
                      </a:r>
                      <a:endParaRPr/>
                    </a:p>
                    <a:p>
                      <a:pPr algn="ctr">
                        <a:defRPr/>
                      </a:pPr>
                      <a:endParaRPr lang="ru-RU" sz="900" b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EB641B"/>
                      </a:solidFill>
                    </a:lnL>
                    <a:lnR w="12700" algn="ctr">
                      <a:solidFill>
                        <a:srgbClr val="EB641B"/>
                      </a:solidFill>
                    </a:lnR>
                    <a:lnT w="12700" algn="ctr">
                      <a:solidFill>
                        <a:srgbClr val="EB641B"/>
                      </a:solidFill>
                    </a:lnT>
                    <a:lnB w="12700" algn="ctr">
                      <a:solidFill>
                        <a:srgbClr val="EB641B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>
            <a:spLocks/>
          </p:cNvSpPr>
          <p:nvPr/>
        </p:nvSpPr>
        <p:spPr bwMode="auto">
          <a:xfrm>
            <a:off x="611560" y="836712"/>
            <a:ext cx="2717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  <a:latin typeface="Arial"/>
                <a:cs typeface="Arial"/>
              </a:rPr>
              <a:t>Выявленные проблемы</a:t>
            </a:r>
            <a:endParaRPr/>
          </a:p>
        </p:txBody>
      </p:sp>
      <p:sp>
        <p:nvSpPr>
          <p:cNvPr id="7" name="Прямоугольник 2"/>
          <p:cNvSpPr/>
          <p:nvPr/>
        </p:nvSpPr>
        <p:spPr bwMode="auto">
          <a:xfrm>
            <a:off x="395536" y="188640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lang="ru-RU" sz="1400">
                <a:solidFill>
                  <a:srgbClr val="464646"/>
                </a:solidFill>
                <a:latin typeface="Times New Roman"/>
                <a:cs typeface="Times New Roman"/>
              </a:rPr>
              <a:t>Проект </a:t>
            </a:r>
            <a:r>
              <a:rPr lang="ru-RU" sz="1400">
                <a:latin typeface="Times New Roman"/>
                <a:cs typeface="Times New Roman"/>
              </a:rPr>
              <a:t> </a:t>
            </a:r>
            <a:endParaRPr lang="ru-RU" sz="1400">
              <a:solidFill>
                <a:srgbClr val="464646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8" name="Прямоугольник 1"/>
          <p:cNvSpPr/>
          <p:nvPr/>
        </p:nvSpPr>
        <p:spPr bwMode="auto">
          <a:xfrm>
            <a:off x="1212636" y="188640"/>
            <a:ext cx="76078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>
                <a:solidFill>
                  <a:prstClr val="black"/>
                </a:solidFill>
                <a:latin typeface="Franklin Gothic Medium"/>
                <a:ea typeface="+mj-ea"/>
                <a:cs typeface="+mj-cs"/>
              </a:rPr>
              <a:t>«</a:t>
            </a:r>
            <a:r>
              <a:rPr lang="ru-RU" sz="1200" b="1">
                <a:solidFill>
                  <a:prstClr val="black"/>
                </a:solidFill>
                <a:latin typeface="Times New Roman"/>
                <a:ea typeface="+mj-ea"/>
                <a:cs typeface="Times New Roman"/>
              </a:rPr>
              <a:t>Оптимизация процесса подготовки  тулбоксов и материалов  к проведению профориентационных мероприятий со школьниками и дошкольниками</a:t>
            </a:r>
            <a:r>
              <a:rPr lang="ru-RU" sz="1200">
                <a:solidFill>
                  <a:prstClr val="black"/>
                </a:solidFill>
                <a:latin typeface="Times New Roman"/>
                <a:ea typeface="+mj-ea"/>
                <a:cs typeface="Times New Roman"/>
              </a:rPr>
              <a:t>»</a:t>
            </a:r>
            <a:r>
              <a:rPr lang="ru-RU" sz="1200" b="1">
                <a:solidFill>
                  <a:srgbClr val="464646"/>
                </a:solidFill>
                <a:latin typeface="Times New Roman"/>
                <a:ea typeface="+mj-ea"/>
                <a:cs typeface="Times New Roman"/>
              </a:rPr>
              <a:t> </a:t>
            </a:r>
            <a:r>
              <a:rPr lang="ru-RU" sz="1200" b="1" cap="all">
                <a:solidFill>
                  <a:srgbClr val="464646"/>
                </a:solidFill>
                <a:latin typeface="Times New Roman"/>
                <a:ea typeface="+mj-ea"/>
                <a:cs typeface="Times New Roman"/>
              </a:rPr>
              <a:t> </a:t>
            </a:r>
            <a:br>
              <a:rPr lang="ru-RU" sz="1200" b="1" cap="all">
                <a:solidFill>
                  <a:srgbClr val="464646"/>
                </a:solidFill>
                <a:latin typeface="Times New Roman"/>
                <a:ea typeface="+mj-ea"/>
                <a:cs typeface="Times New Roman"/>
              </a:rPr>
            </a:br>
            <a:endParaRPr lang="ru-RU"/>
          </a:p>
        </p:txBody>
      </p:sp>
    </p:spTree>
  </p:cSld>
  <p:clrMapOvr>
    <a:masterClrMapping/>
  </p:clrMapOvr>
  <p:transition spd="med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323850" y="188913"/>
            <a:ext cx="86868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Анализ проблем, разработка решений</a:t>
            </a:r>
            <a:endParaRPr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251521" y="1340768"/>
          <a:ext cx="8640960" cy="5160692"/>
        </p:xfrm>
        <a:graphic>
          <a:graphicData uri="http://schemas.openxmlformats.org/drawingml/2006/table">
            <a:tbl>
              <a:tblPr/>
              <a:tblGrid>
                <a:gridCol w="5958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75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454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920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1092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  <a:cs typeface="Times New Roman"/>
                        </a:rPr>
                        <a:t>№ п/п</a:t>
                      </a:r>
                      <a:endParaRPr lang="ru-RU" sz="1400" b="1" i="0" u="none" strike="noStrike" cap="none">
                        <a:ln>
                          <a:noFill/>
                        </a:ln>
                        <a:solidFill>
                          <a:srgbClr val="FFFFFF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38100" algn="ctr">
                      <a:solidFill>
                        <a:schemeClr val="bg1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  <a:cs typeface="Times New Roman"/>
                        </a:rPr>
                        <a:t>Проблемы*</a:t>
                      </a:r>
                      <a:endParaRPr lang="ru-RU" sz="1400" b="1" i="0" u="none" strike="noStrike" cap="none">
                        <a:ln>
                          <a:noFill/>
                        </a:ln>
                        <a:solidFill>
                          <a:srgbClr val="FFFFFF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38100" algn="ctr">
                      <a:solidFill>
                        <a:schemeClr val="bg1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  <a:cs typeface="Times New Roman"/>
                        </a:rPr>
                        <a:t>Первопричины</a:t>
                      </a:r>
                      <a:endParaRPr lang="ru-RU" sz="1400" b="1" i="0" u="none" strike="noStrike" cap="none">
                        <a:ln>
                          <a:noFill/>
                        </a:ln>
                        <a:solidFill>
                          <a:srgbClr val="FFFFFF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38100" algn="ctr">
                      <a:solidFill>
                        <a:schemeClr val="bg1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  <a:cs typeface="Times New Roman"/>
                        </a:rPr>
                        <a:t>Решения</a:t>
                      </a:r>
                      <a:endParaRPr lang="ru-RU" sz="1400" b="1" i="0" u="none" strike="noStrike" cap="none">
                        <a:ln>
                          <a:noFill/>
                        </a:ln>
                        <a:solidFill>
                          <a:srgbClr val="FFFFFF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38100" algn="ctr">
                      <a:solidFill>
                        <a:schemeClr val="bg1"/>
                      </a:solidFill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9609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/>
                    </a:p>
                  </a:txBody>
                  <a:tcPr marL="68588" marR="68588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38100" algn="ctr">
                      <a:solidFill>
                        <a:schemeClr val="bg1"/>
                      </a:solidFill>
                    </a:lnT>
                    <a:lnB w="38100" algn="ctr">
                      <a:solidFill>
                        <a:schemeClr val="bg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Временные потери при формировании счетов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38100" algn="ctr">
                      <a:solidFill>
                        <a:schemeClr val="bg1"/>
                      </a:solidFill>
                    </a:lnT>
                    <a:lnB w="38100" algn="ctr">
                      <a:solidFill>
                        <a:schemeClr val="bg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Необходимость получения счетов из разных организаций.</a:t>
                      </a:r>
                      <a:endParaRPr lang="ru-RU" sz="1100" b="0" i="0" u="none" strike="noStrike" cap="none" spc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38100" algn="ctr">
                      <a:solidFill>
                        <a:schemeClr val="bg1"/>
                      </a:solidFill>
                    </a:lnT>
                    <a:lnB w="38100" algn="ctr">
                      <a:solidFill>
                        <a:schemeClr val="bg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Разработка СОК по сбору тулбокса</a:t>
                      </a:r>
                    </a:p>
                  </a:txBody>
                  <a:tcPr marL="68588" marR="68588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38100" algn="ctr">
                      <a:solidFill>
                        <a:schemeClr val="bg1"/>
                      </a:solidFill>
                    </a:lnT>
                    <a:lnB w="38100" algn="ctr">
                      <a:solidFill>
                        <a:schemeClr val="bg1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4246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/>
                    </a:p>
                  </a:txBody>
                  <a:tcPr marL="68588" marR="68588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38100" algn="ctr">
                      <a:solidFill>
                        <a:schemeClr val="bg1"/>
                      </a:solidFill>
                    </a:lnT>
                    <a:lnB w="38100" algn="ctr">
                      <a:solidFill>
                        <a:schemeClr val="bg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Временные потери при проверке счетов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38100" algn="ctr">
                      <a:solidFill>
                        <a:schemeClr val="bg1"/>
                      </a:solidFill>
                    </a:lnT>
                    <a:lnB w="38100" algn="ctr">
                      <a:solidFill>
                        <a:schemeClr val="bg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Необходимость проверки  счетов из разных организаций.</a:t>
                      </a:r>
                      <a:endParaRPr/>
                    </a:p>
                  </a:txBody>
                  <a:tcPr marL="68588" marR="68588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38100" algn="ctr">
                      <a:solidFill>
                        <a:schemeClr val="bg1"/>
                      </a:solidFill>
                    </a:lnT>
                    <a:lnB w="38100" algn="ctr">
                      <a:solidFill>
                        <a:schemeClr val="bg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Разработка СОК по сбору тулбокса</a:t>
                      </a:r>
                    </a:p>
                  </a:txBody>
                  <a:tcPr marL="68588" marR="68588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38100" algn="ctr">
                      <a:solidFill>
                        <a:schemeClr val="bg1"/>
                      </a:solidFill>
                    </a:lnT>
                    <a:lnB w="38100" algn="ctr">
                      <a:solidFill>
                        <a:schemeClr val="bg1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9609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/>
                    </a:p>
                  </a:txBody>
                  <a:tcPr marL="68588" marR="68588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38100" algn="ctr">
                      <a:solidFill>
                        <a:schemeClr val="bg1"/>
                      </a:solidFill>
                    </a:lnT>
                    <a:lnB w="38100" algn="ctr">
                      <a:solidFill>
                        <a:schemeClr val="bg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Временные потери  по причине корректировки счетов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38100" algn="ctr">
                      <a:solidFill>
                        <a:schemeClr val="bg1"/>
                      </a:solidFill>
                    </a:lnT>
                    <a:lnB w="38100" algn="ctr">
                      <a:solidFill>
                        <a:schemeClr val="bg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Необходимость корректировки  счетов из разных организаций.</a:t>
                      </a:r>
                      <a:endParaRPr/>
                    </a:p>
                  </a:txBody>
                  <a:tcPr marL="68588" marR="68588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38100" algn="ctr">
                      <a:solidFill>
                        <a:schemeClr val="bg1"/>
                      </a:solidFill>
                    </a:lnT>
                    <a:lnB w="38100" algn="ctr">
                      <a:solidFill>
                        <a:schemeClr val="bg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Разработка СОК по сбору тулбокса</a:t>
                      </a:r>
                    </a:p>
                  </a:txBody>
                  <a:tcPr marL="68588" marR="68588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38100" algn="ctr">
                      <a:solidFill>
                        <a:schemeClr val="bg1"/>
                      </a:solidFill>
                    </a:lnT>
                    <a:lnB w="38100" algn="ctr">
                      <a:solidFill>
                        <a:schemeClr val="bg1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9792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/>
                    </a:p>
                  </a:txBody>
                  <a:tcPr marL="68588" marR="68588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381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Лишнее перемещение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381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Необходимость получения, проверки,  корректировки счетов  из разных организаций.</a:t>
                      </a:r>
                      <a:endParaRPr/>
                    </a:p>
                  </a:txBody>
                  <a:tcPr marL="68588" marR="68588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381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Разработать тулбокс по подготовке к профориентационным мероприятиям</a:t>
                      </a:r>
                      <a:endParaRPr/>
                    </a:p>
                  </a:txBody>
                  <a:tcPr marL="68588" marR="68588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381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7750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/>
                    </a:p>
                  </a:txBody>
                  <a:tcPr marL="68588" marR="68588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Временные потери  при транспортировки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Необходимость доставки инструментов и  материалов в техникум.</a:t>
                      </a:r>
                      <a:endParaRPr lang="ru-RU" sz="11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Разработать тулбокс по подготовке к профориентационным мероприятиям</a:t>
                      </a:r>
                      <a:endParaRPr lang="ru-RU" sz="1100" b="0" i="0" u="none" strike="noStrike" cap="none" spc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233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6</a:t>
                      </a:r>
                      <a:endParaRPr/>
                    </a:p>
                  </a:txBody>
                  <a:tcPr marL="68588" marR="68588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Временные потери  при приобретении  инструментов и материалов</a:t>
                      </a:r>
                    </a:p>
                  </a:txBody>
                  <a:tcPr marL="68580" marR="68580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Необходимость приобретения и доставки  материалов и инструментов из разных магазинов.</a:t>
                      </a:r>
                    </a:p>
                  </a:txBody>
                  <a:tcPr marL="68588" marR="68588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Разработать тулбокс по подготовке к профориентационным мероприятиям</a:t>
                      </a:r>
                      <a:endParaRPr lang="ru-RU" sz="1100" b="0" i="0" u="none" strike="noStrike" cap="none" spc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230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7</a:t>
                      </a:r>
                      <a:endParaRPr/>
                    </a:p>
                  </a:txBody>
                  <a:tcPr marL="68588" marR="68588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Временные потери  по причине возврата на доработку счетов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Необходимость поиска более выгодных предложений</a:t>
                      </a:r>
                      <a:endParaRPr/>
                    </a:p>
                  </a:txBody>
                  <a:tcPr marL="68588" marR="68588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Разработка СОК по сбору тулбокса</a:t>
                      </a:r>
                    </a:p>
                  </a:txBody>
                  <a:tcPr marL="68588" marR="68588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16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8</a:t>
                      </a:r>
                      <a:endParaRPr/>
                    </a:p>
                  </a:txBody>
                  <a:tcPr marL="68588" marR="68588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Временные потери при формировании счетов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Необходимость сверки счетов из разных организаций.</a:t>
                      </a:r>
                      <a:endParaRPr/>
                    </a:p>
                  </a:txBody>
                  <a:tcPr marL="68588" marR="68588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Разработка СОК по сбору тулбокса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100" b="0" i="0" u="none" strike="noStrike" cap="none" spc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997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8" marR="68588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spc="0">
                          <a:ln>
                            <a:noFill/>
                          </a:ln>
                          <a:solidFill>
                            <a:srgbClr val="191919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Расход тонера</a:t>
                      </a:r>
                    </a:p>
                  </a:txBody>
                  <a:tcPr marL="68580" marR="68580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Необходимость распечатки счетов и заявок, после корректировки</a:t>
                      </a:r>
                    </a:p>
                  </a:txBody>
                  <a:tcPr marL="68588" marR="68588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Разработка СОК по сбору тулбокса</a:t>
                      </a:r>
                    </a:p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100" b="0" i="0" u="none" strike="noStrike" cap="none" spc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254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8" marR="68588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spc="0">
                          <a:ln>
                            <a:noFill/>
                          </a:ln>
                          <a:solidFill>
                            <a:srgbClr val="191919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Расход бумаги</a:t>
                      </a:r>
                    </a:p>
                  </a:txBody>
                  <a:tcPr marL="68580" marR="68580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Необходимость распечатки счетов и заявок, после корректировки</a:t>
                      </a:r>
                    </a:p>
                  </a:txBody>
                  <a:tcPr marL="68588" marR="68588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Разработка СОК по сбору тулбокса</a:t>
                      </a:r>
                    </a:p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100" b="0" i="0" u="none" strike="noStrike" cap="none" spc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4698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68588" marR="68588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spc="0">
                          <a:ln>
                            <a:noFill/>
                          </a:ln>
                          <a:solidFill>
                            <a:srgbClr val="191919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Расход ГСМ</a:t>
                      </a:r>
                    </a:p>
                  </a:txBody>
                  <a:tcPr marL="68580" marR="68580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Необходимость доставки инструментов и  материалов в техникум </a:t>
                      </a: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из разных организаций.</a:t>
                      </a:r>
                      <a:endParaRPr lang="ru-RU" sz="11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Разработка СОК по сбору тулбокса</a:t>
                      </a:r>
                    </a:p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100" b="0" i="0" u="none" strike="noStrike" cap="none" spc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</p:spPr>
        <p:txBody>
          <a:bodyPr/>
          <a:lstStyle>
            <a:lvl1pPr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ts val="0"/>
              </a:spcBef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>
              <a:spcBef>
                <a:spcPts val="0"/>
              </a:spcBef>
              <a:buClrTx/>
              <a:buSzTx/>
              <a:buFontTx/>
              <a:buNone/>
              <a:defRPr/>
            </a:pPr>
            <a:fld id="{8FE8CFC5-42E6-462F-9AED-831501801C5E}" type="slidenum">
              <a:rPr lang="ru-RU" sz="1400">
                <a:solidFill>
                  <a:srgbClr val="268EA8"/>
                </a:solidFill>
              </a:rPr>
              <a:t>9</a:t>
            </a:fld>
            <a:endParaRPr lang="ru-RU" sz="1400">
              <a:solidFill>
                <a:srgbClr val="268EA8"/>
              </a:solidFill>
            </a:endParaRPr>
          </a:p>
        </p:txBody>
      </p:sp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image" Target="../media/image1.jp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image" Target="../media/image1.jp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image" Target="../media/image1.jp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image" Target="../media/image1.jp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Arial"/>
        <a:cs typeface="Arial"/>
      </a:majorFont>
      <a:minorFont>
        <a:latin typeface="Franklin Gothic Book"/>
        <a:ea typeface="Arial"/>
        <a:cs typeface="Arial"/>
      </a:minorFont>
    </a:fontScheme>
    <a:fmtScheme name="Трек">
      <a:fillStyleLst>
        <a:solidFill>
          <a:schemeClr val="phClr"/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Arial"/>
        <a:cs typeface="Arial"/>
      </a:majorFont>
      <a:minorFont>
        <a:latin typeface="Franklin Gothic Book"/>
        <a:ea typeface="Arial"/>
        <a:cs typeface="Arial"/>
      </a:minorFont>
    </a:fontScheme>
    <a:fmtScheme name="Трек">
      <a:fillStyleLst>
        <a:solidFill>
          <a:schemeClr val="phClr"/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Arial"/>
        <a:cs typeface="Arial"/>
      </a:majorFont>
      <a:minorFont>
        <a:latin typeface="Franklin Gothic Book"/>
        <a:ea typeface="Arial"/>
        <a:cs typeface="Arial"/>
      </a:minorFont>
    </a:fontScheme>
    <a:fmtScheme name="Трек">
      <a:fillStyleLst>
        <a:solidFill>
          <a:schemeClr val="phClr"/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Arial"/>
        <a:cs typeface="Arial"/>
      </a:majorFont>
      <a:minorFont>
        <a:latin typeface="Franklin Gothic Book"/>
        <a:ea typeface="Arial"/>
        <a:cs typeface="Arial"/>
      </a:minorFont>
    </a:fontScheme>
    <a:fmtScheme name="Трек">
      <a:fillStyleLst>
        <a:solidFill>
          <a:schemeClr val="phClr"/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Arial"/>
        <a:cs typeface="Arial"/>
      </a:majorFont>
      <a:minorFont>
        <a:latin typeface="Franklin Gothic Book"/>
        <a:ea typeface="Arial"/>
        <a:cs typeface="Arial"/>
      </a:minorFont>
    </a:fontScheme>
    <a:fmtScheme name="Трек">
      <a:fillStyleLst>
        <a:solidFill>
          <a:schemeClr val="phClr"/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2105</Words>
  <Application>Microsoft Office PowerPoint</Application>
  <DocSecurity>0</DocSecurity>
  <PresentationFormat>Экран (4:3)</PresentationFormat>
  <Paragraphs>687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1_Тема Office</vt:lpstr>
      <vt:lpstr>Тема Office</vt:lpstr>
      <vt:lpstr>Трек</vt:lpstr>
      <vt:lpstr>1_Трек</vt:lpstr>
      <vt:lpstr>2_Трек</vt:lpstr>
      <vt:lpstr>3_Трек</vt:lpstr>
      <vt:lpstr>4_Трек</vt:lpstr>
      <vt:lpstr>2_Тема Office</vt:lpstr>
      <vt:lpstr>Презентация бережливого проекта Оптимизация процесса подготовки  тулбоксов и материалов  к проведению профориентационных мероприятий со школьниками и дошкольниками</vt:lpstr>
      <vt:lpstr>Презентация PowerPoint</vt:lpstr>
      <vt:lpstr>  Проект «Оптимизация процесса подготовки  тулбоксов и материалов  к проведению профориентационных мероприятий со школьниками и дошкольниками»   Карта текущего состояния</vt:lpstr>
      <vt:lpstr>  Проект «Оптимизация процесса подготовки  тулбоксов и материалов  к проведению профориентационных мероприятий со школьниками и дошкольниками»    Карта текущего состояния</vt:lpstr>
      <vt:lpstr>  Проект  «Оптимизация процесса подготовки  тулбоксов и материалов  к проведению профориентационных мероприятий со школьниками и дошкольниками»   Карта текущего состояния</vt:lpstr>
      <vt:lpstr>   Пирамида проблем</vt:lpstr>
      <vt:lpstr>Карта ИДЕАЛЬНОГО состояния: 17.10.2022</vt:lpstr>
      <vt:lpstr>Презентация PowerPoint</vt:lpstr>
      <vt:lpstr>Анализ проблем, разработка решений</vt:lpstr>
      <vt:lpstr> Проект «Оптимизация процесса подготовки  тулбоксов и материалов  к проведению профориентационных мероприятий со школьниками и дошкольниками»   Карта целевого состояния</vt:lpstr>
      <vt:lpstr>Основные блоки работ проекта</vt:lpstr>
      <vt:lpstr>МЕТОД 5W1H</vt:lpstr>
      <vt:lpstr>МЕТОД 5W1H</vt:lpstr>
      <vt:lpstr>МЕТОД 5W1H</vt:lpstr>
      <vt:lpstr>ДИАГРАММА ПАРЕТО</vt:lpstr>
      <vt:lpstr>Диаграмма Ганта</vt:lpstr>
      <vt:lpstr>Презентация PowerPoint</vt:lpstr>
      <vt:lpstr> Проект «Оптимизация процесса подготовки  тулбоксов и материалов  к проведению профориентационных мероприятий со школьниками и дошкольниками»   Карта ТЕКУЩЕГО состояния</vt:lpstr>
    </vt:vector>
  </TitlesOfParts>
  <Manager/>
  <Company>GUP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Павел Гончаренко</dc:creator>
  <cp:keywords/>
  <dc:description/>
  <cp:lastModifiedBy>ADMIN</cp:lastModifiedBy>
  <cp:revision>1404</cp:revision>
  <dcterms:created xsi:type="dcterms:W3CDTF">2010-02-20T13:06:54Z</dcterms:created>
  <dcterms:modified xsi:type="dcterms:W3CDTF">2023-01-17T13:29:52Z</dcterms:modified>
  <cp:category/>
  <dc:identifier/>
  <cp:contentStatus/>
  <dc:language/>
  <cp:version/>
</cp:coreProperties>
</file>