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607" r:id="rId2"/>
    <p:sldMasterId id="2147485619" r:id="rId3"/>
    <p:sldMasterId id="2147485631" r:id="rId4"/>
    <p:sldMasterId id="2147485643" r:id="rId5"/>
    <p:sldMasterId id="2147485655" r:id="rId6"/>
    <p:sldMasterId id="2147485667" r:id="rId7"/>
    <p:sldMasterId id="2147485679" r:id="rId8"/>
  </p:sldMasterIdLst>
  <p:notesMasterIdLst>
    <p:notesMasterId r:id="rId26"/>
  </p:notesMasterIdLst>
  <p:handoutMasterIdLst>
    <p:handoutMasterId r:id="rId27"/>
  </p:handoutMasterIdLst>
  <p:sldIdLst>
    <p:sldId id="735" r:id="rId9"/>
    <p:sldId id="747" r:id="rId10"/>
    <p:sldId id="722" r:id="rId11"/>
    <p:sldId id="730" r:id="rId12"/>
    <p:sldId id="731" r:id="rId13"/>
    <p:sldId id="729" r:id="rId14"/>
    <p:sldId id="732" r:id="rId15"/>
    <p:sldId id="733" r:id="rId16"/>
    <p:sldId id="734" r:id="rId17"/>
    <p:sldId id="737" r:id="rId18"/>
    <p:sldId id="738" r:id="rId19"/>
    <p:sldId id="739" r:id="rId20"/>
    <p:sldId id="740" r:id="rId21"/>
    <p:sldId id="741" r:id="rId22"/>
    <p:sldId id="736" r:id="rId23"/>
    <p:sldId id="743" r:id="rId24"/>
    <p:sldId id="746" r:id="rId2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191919"/>
    <a:srgbClr val="CDE0E8"/>
    <a:srgbClr val="00D05E"/>
    <a:srgbClr val="60606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6170" autoAdjust="0"/>
  </p:normalViewPr>
  <p:slideViewPr>
    <p:cSldViewPr>
      <p:cViewPr>
        <p:scale>
          <a:sx n="97" d="100"/>
          <a:sy n="97" d="100"/>
        </p:scale>
        <p:origin x="-7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659C-AD1A-4C4B-B6DB-487160511B57}" type="datetimeFigureOut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901F8D-3D5F-4F65-8588-771506FF2F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626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79" rIns="91160" bIns="4557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722494"/>
            <a:ext cx="5409887" cy="4474531"/>
          </a:xfrm>
          <a:prstGeom prst="rect">
            <a:avLst/>
          </a:prstGeom>
        </p:spPr>
        <p:txBody>
          <a:bodyPr vert="horz" lIns="91160" tIns="45579" rIns="91160" bIns="4557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21DA48-D20D-47EE-8524-F690EBDDF9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F276125-89CD-4476-891C-D01E769C12B8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7267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340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35297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7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7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1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6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82987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8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9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81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66E9-2E54-456B-AC48-39C23C141F4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975269-8675-473E-AEC1-40CDAB9F6C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4010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8848-005F-486A-BC5C-3C993CCC297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FA37-EB7B-411D-9657-725862DE05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977025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A662-228E-49E8-AC6A-8498DEDE01F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21341-9A9A-486C-8021-AF57802DA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40976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404-7EED-495E-9DB2-785290BE430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76379-E6A5-4243-9333-44510B51A5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831010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502B-A282-4180-B6AF-0BAFCFF5FEE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BAF91-93B4-4CFA-8B03-63645C843D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948798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E7C6-AF3E-4187-9961-CA831C17E3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CC794BDD-929E-43A9-9436-5369268A6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423461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25C2-66CA-453D-B7D1-8A7134EF668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5710D-E693-419A-B55D-B79DE2C83B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59186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960672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F831-4390-4551-B069-C8F7DB5A9D8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F21D3-78C1-4BBA-898E-0142C9C89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725453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A1E1-9907-41BC-9AC6-8E751E0254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74331-F606-4302-9EA6-54E97DE84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699193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28D6-47B4-48CE-87A5-1E5FC526742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B0D0C-D6D8-47A7-B746-AB01B103C9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037793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B9FE-10CA-4289-9445-384C5C1D7F60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0655F-428B-4ECC-A4AC-526CDBD371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081611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833373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707361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369681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735539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46212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70092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896305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223502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052342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500523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56024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756023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640450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63777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228957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24519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73292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92101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951276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062501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774636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298467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984133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1590107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472447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133242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85666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489797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7400139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754629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02866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722847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28153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160089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246254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12438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9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7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7233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36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4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0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5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53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9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8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0576564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20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76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5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9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4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2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4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30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9517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DB5BC-2F3D-4794-9EF9-1ABCBE985B9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D923649-796C-4BD6-9DA9-00CBA7DC26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968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549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09B2F-49D0-4063-A2A7-17A840F678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907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7558" y="2204864"/>
            <a:ext cx="8588165" cy="26563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latin typeface="+mn-lt"/>
              </a:rPr>
              <a:t>Презентация бережливого проекта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ремонт тренажерного зала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67884" y="260648"/>
            <a:ext cx="6496603" cy="9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ОБЛАСТНОЕ ГОСУДАРСТВЕННОЕ АВТОНОМНОЕ ПРОФЕССИОНАЛЬНОЕ ОБРАЗОВАТЕЛЬНОЕ УЧРЕЖЕНИЕ 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kern="0" cap="all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яковлевский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политехнический  техникум»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8" y="5157788"/>
            <a:ext cx="5222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ОГАПОУ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политехнический техникум»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Непорожняя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Галина Викторовна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8703" y="611028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Строитель,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8002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3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ПАРЕТО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485063" y="6289675"/>
            <a:ext cx="97155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проблемы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01527"/>
              </p:ext>
            </p:extLst>
          </p:nvPr>
        </p:nvGraphicFramePr>
        <p:xfrm>
          <a:off x="2900363" y="112713"/>
          <a:ext cx="4433454" cy="62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6"/>
                <a:gridCol w="492606"/>
                <a:gridCol w="454948"/>
                <a:gridCol w="530264"/>
                <a:gridCol w="492606"/>
                <a:gridCol w="492606"/>
                <a:gridCol w="444193"/>
                <a:gridCol w="541019"/>
                <a:gridCol w="492606"/>
              </a:tblGrid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273" name="TextBox 2"/>
          <p:cNvSpPr txBox="1">
            <a:spLocks noChangeArrowheads="1"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100" b="1">
                <a:solidFill>
                  <a:srgbClr val="000000"/>
                </a:solidFill>
                <a:latin typeface="Arial" charset="0"/>
                <a:cs typeface="Arial" charset="0"/>
              </a:rPr>
              <a:t>мин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788" y="-4994"/>
            <a:ext cx="439544" cy="68172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852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550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450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</a:t>
            </a:r>
          </a:p>
          <a:p>
            <a:pPr eaLnBrk="1" hangingPunct="1"/>
            <a:endParaRPr lang="ru-RU" sz="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275" name="TextBox 4"/>
          <p:cNvSpPr txBox="1">
            <a:spLocks noChangeArrowheads="1"/>
          </p:cNvSpPr>
          <p:nvPr/>
        </p:nvSpPr>
        <p:spPr bwMode="auto">
          <a:xfrm>
            <a:off x="2895600" y="6321425"/>
            <a:ext cx="468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1      2      3      4      5     6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65097" y="325123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52906" y="4533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30094" y="39149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03980" y="25370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2157" y="3162415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00324" y="2909468"/>
            <a:ext cx="469045" cy="34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461384" y="3885715"/>
            <a:ext cx="420959" cy="6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17788" y="3324026"/>
            <a:ext cx="374241" cy="62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810342" y="2833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90977" y="23859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780614" y="54993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293453" y="7387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93169" y="115199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68310" y="181212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30094" y="292270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08984" y="406738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344510" y="1304393"/>
            <a:ext cx="448659" cy="5479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43" idx="1"/>
          </p:cNvCxnSpPr>
          <p:nvPr/>
        </p:nvCxnSpPr>
        <p:spPr>
          <a:xfrm flipV="1">
            <a:off x="4840683" y="761068"/>
            <a:ext cx="475088" cy="4835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7" idx="3"/>
          </p:cNvCxnSpPr>
          <p:nvPr/>
        </p:nvCxnSpPr>
        <p:spPr>
          <a:xfrm flipV="1">
            <a:off x="3323065" y="3052788"/>
            <a:ext cx="529347" cy="113701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5" idx="3"/>
          </p:cNvCxnSpPr>
          <p:nvPr/>
        </p:nvCxnSpPr>
        <p:spPr>
          <a:xfrm flipV="1">
            <a:off x="3881471" y="1942208"/>
            <a:ext cx="409157" cy="9623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87437" y="5589240"/>
            <a:ext cx="92868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9316" name="TextBox 279570"/>
          <p:cNvSpPr txBox="1">
            <a:spLocks noChangeArrowheads="1"/>
          </p:cNvSpPr>
          <p:nvPr/>
        </p:nvSpPr>
        <p:spPr bwMode="auto">
          <a:xfrm>
            <a:off x="433046" y="5341554"/>
            <a:ext cx="620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9317" name="TextBox 79"/>
          <p:cNvSpPr txBox="1">
            <a:spLocks noChangeArrowheads="1"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</a:p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9572" name="Прямоугольник 279571"/>
          <p:cNvSpPr/>
          <p:nvPr/>
        </p:nvSpPr>
        <p:spPr>
          <a:xfrm>
            <a:off x="292100" y="1417638"/>
            <a:ext cx="2198688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prstClr val="black"/>
                </a:solidFill>
              </a:rPr>
              <a:t>проект </a:t>
            </a:r>
            <a:endParaRPr lang="en-US" b="1" cap="al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Оптимизация  </a:t>
            </a:r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техникума»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789">
            <a:off x="5456485" y="2372494"/>
            <a:ext cx="285517" cy="3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321">
            <a:off x="4960054" y="2486269"/>
            <a:ext cx="417274" cy="4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46804"/>
            <a:ext cx="441960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072">
            <a:off x="5415742" y="427111"/>
            <a:ext cx="339218" cy="4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765505"/>
            <a:ext cx="9334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87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СОК по подготовке ремонтных работ тренажёрного зала  техникума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Franklin Gothic Book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40-300мин (38%- 45%)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95202"/>
              </p:ext>
            </p:extLst>
          </p:nvPr>
        </p:nvGraphicFramePr>
        <p:xfrm>
          <a:off x="1476375" y="1628775"/>
          <a:ext cx="7056784" cy="18928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проверке счетов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Подсчет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данных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СОК по подготовке ремонтных работ тренажёрного зала 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техникума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Franklin Gothic Book"/>
                <a:ea typeface="Calibri" pitchFamily="34" charset="0"/>
                <a:cs typeface="Times New Roman" pitchFamily="18" charset="0"/>
              </a:rPr>
              <a:t>9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0-160мин (17%- 20%)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764"/>
              </p:ext>
            </p:extLst>
          </p:nvPr>
        </p:nvGraphicFramePr>
        <p:xfrm>
          <a:off x="1476375" y="1628775"/>
          <a:ext cx="7056784" cy="18928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корректировке счетов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Сравнение данных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725144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СОК по 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подготовке ремонтных работ тренажёрного зала 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техникума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72-160 мин (13% -  20%)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94675"/>
              </p:ext>
            </p:extLst>
          </p:nvPr>
        </p:nvGraphicFramePr>
        <p:xfrm>
          <a:off x="1476375" y="1628775"/>
          <a:ext cx="7056784" cy="290779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закупке строительного материала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существлении доставки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из магазина в техникум,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составлении плана косметических работ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Контролирует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объем работ по косметическим работам тренажёрного зала техникума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территории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4" y="4201716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81163" y="3645024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Анализ проблем, разработка решений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68597"/>
              </p:ext>
            </p:extLst>
          </p:nvPr>
        </p:nvGraphicFramePr>
        <p:xfrm>
          <a:off x="251521" y="1340768"/>
          <a:ext cx="8640960" cy="5042030"/>
        </p:xfrm>
        <a:graphic>
          <a:graphicData uri="http://schemas.openxmlformats.org/drawingml/2006/table">
            <a:tbl>
              <a:tblPr/>
              <a:tblGrid>
                <a:gridCol w="595858"/>
                <a:gridCol w="2307550"/>
                <a:gridCol w="3045498"/>
                <a:gridCol w="2692054"/>
              </a:tblGrid>
              <a:tr h="476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Проблемы*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Первопричины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Решения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0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получения счетов из разных организаций.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ремонту тренажёрного зала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05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проверке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проверки 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ремонту тренажёрного зала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0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по причине корректировки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корректировки 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ремонту тренажёрного зала 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46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получения, проверки,  корректировки счетов на строительный материал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ремонту тренажерного зала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тудентами и сотрудниками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техникума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при транспортировки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доставки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строительного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материала в техникум.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ремонту тренажерного зала </a:t>
                      </a:r>
                      <a:r>
                        <a:rPr kumimoji="0" lang="ru-RU" alt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тудентами и сотрудниками </a:t>
                      </a:r>
                      <a:r>
                        <a:rPr kumimoji="0" lang="ru-RU" alt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техникума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72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при приобретении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строительного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приобретения и доставки строительного материала из разных питомников.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ремонту тренажерного зала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тудентами и сотрудниками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техникума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42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по причине возврата на доработку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поиска более выгодных предложений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ремонту тренажёрного зала силами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тудентов  и сотрудников техникума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42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сверки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ремонту тренажёрного зала силами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тудентов  и сотрудников техникума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50" y="0"/>
            <a:ext cx="8686800" cy="620688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baseline="30000" dirty="0">
                <a:solidFill>
                  <a:prstClr val="black"/>
                </a:solidFill>
                <a:latin typeface="Calibri"/>
                <a:cs typeface="Arial" charset="0"/>
              </a:rPr>
              <a:t>*</a:t>
            </a:r>
            <a:r>
              <a:rPr lang="ru-RU" sz="1200" i="1" dirty="0">
                <a:solidFill>
                  <a:prstClr val="black"/>
                </a:solidFill>
                <a:latin typeface="Calibri"/>
                <a:cs typeface="Arial" charset="0"/>
              </a:rPr>
              <a:t> завершенные блоки работ  закрашиваются зеленым цветом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429375"/>
            <a:ext cx="675184" cy="285750"/>
          </a:xfrm>
        </p:spPr>
        <p:txBody>
          <a:bodyPr/>
          <a:lstStyle/>
          <a:p>
            <a:pPr algn="ctr">
              <a:defRPr/>
            </a:pPr>
            <a:fld id="{0D3D0BE8-342A-4CC0-9896-1C2F056DB32A}" type="slidenum">
              <a:rPr lang="ru-RU" b="1" smtClean="0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15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238"/>
              </p:ext>
            </p:extLst>
          </p:nvPr>
        </p:nvGraphicFramePr>
        <p:xfrm>
          <a:off x="280607" y="542459"/>
          <a:ext cx="8611873" cy="5697016"/>
        </p:xfrm>
        <a:graphic>
          <a:graphicData uri="http://schemas.openxmlformats.org/drawingml/2006/table">
            <a:tbl>
              <a:tblPr/>
              <a:tblGrid>
                <a:gridCol w="529496"/>
                <a:gridCol w="3073102"/>
                <a:gridCol w="1012238"/>
                <a:gridCol w="1104261"/>
                <a:gridCol w="1104261"/>
                <a:gridCol w="644152"/>
                <a:gridCol w="614866"/>
                <a:gridCol w="529497"/>
              </a:tblGrid>
              <a:tr h="2348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Длитель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ность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</a:tr>
              <a:tr h="37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карточки проекта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01.04.22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04.04.22.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текущей карты процесса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04.04.2022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06.04.2022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 и выявление проблем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22.04.2022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идеальной карты процесса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05.05.2022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целевой карты процесса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06.05.2022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11.05.2022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плана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12.05.2022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25.05.2022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26.05.2022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26.05.2022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улучшений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дня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27.05.22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29.06.22г.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проекта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30.06.2022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5559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92088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/>
              <a:t>СТАНДАРТНАЯ  ОПЕРАЦИОННАЯ  Карта</a:t>
            </a: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748464" cy="561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6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6" y="332656"/>
            <a:ext cx="8577709" cy="270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/>
              <a:t>Карта текущего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87877"/>
              </p:ext>
            </p:extLst>
          </p:nvPr>
        </p:nvGraphicFramePr>
        <p:xfrm>
          <a:off x="458787" y="1124948"/>
          <a:ext cx="7886700" cy="96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65299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09633"/>
              </p:ext>
            </p:extLst>
          </p:nvPr>
        </p:nvGraphicFramePr>
        <p:xfrm>
          <a:off x="448119" y="2060848"/>
          <a:ext cx="6096000" cy="32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215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будет: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cs typeface="Times New Roman" panose="02020603050405020304" pitchFamily="18" charset="0"/>
                        </a:rPr>
                        <a:t>.06.2022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4282" y="557214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3 дня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– 5 дней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мин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(86%-87%)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41181"/>
              </p:ext>
            </p:extLst>
          </p:nvPr>
        </p:nvGraphicFramePr>
        <p:xfrm>
          <a:off x="2267744" y="2564904"/>
          <a:ext cx="4643470" cy="291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706907"/>
                <a:gridCol w="293225"/>
                <a:gridCol w="766132"/>
                <a:gridCol w="162562"/>
                <a:gridCol w="214314"/>
                <a:gridCol w="857256"/>
                <a:gridCol w="214314"/>
                <a:gridCol w="162562"/>
                <a:gridCol w="858027"/>
                <a:gridCol w="193857"/>
              </a:tblGrid>
              <a:tr h="218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612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-тора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ремонт тренажер-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ного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зала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смету для закупки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для ремонта тренажёрного зала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Получают задания на ремонт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тренажёрно-го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зала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ремонтные работы тренажёр-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зала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</a:p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3317082" y="349933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06094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568220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376" y="3346709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4021"/>
            <a:ext cx="8892480" cy="6384911"/>
          </a:xfrm>
        </p:spPr>
      </p:pic>
    </p:spTree>
    <p:extLst>
      <p:ext uri="{BB962C8B-B14F-4D97-AF65-F5344CB8AC3E}">
        <p14:creationId xmlns:p14="http://schemas.microsoft.com/office/powerpoint/2010/main" val="271360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37671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48429"/>
              </p:ext>
            </p:extLst>
          </p:nvPr>
        </p:nvGraphicFramePr>
        <p:xfrm>
          <a:off x="420688" y="1907433"/>
          <a:ext cx="8255767" cy="278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69"/>
                <a:gridCol w="217852"/>
                <a:gridCol w="798792"/>
                <a:gridCol w="217852"/>
                <a:gridCol w="726175"/>
                <a:gridCol w="217852"/>
                <a:gridCol w="798792"/>
                <a:gridCol w="217852"/>
                <a:gridCol w="774686"/>
                <a:gridCol w="314576"/>
                <a:gridCol w="746898"/>
                <a:gridCol w="288032"/>
                <a:gridCol w="792088"/>
                <a:gridCol w="351506"/>
                <a:gridCol w="800622"/>
                <a:gridCol w="216023"/>
              </a:tblGrid>
              <a:tr h="2206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78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тора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кого отдела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АХР.</a:t>
                      </a:r>
                    </a:p>
                    <a:p>
                      <a:pPr algn="ctr"/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ремонт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тренажерно-го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зала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Смету для закупки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строительного материала для ремонта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тренажёрно</a:t>
                      </a:r>
                      <a:endParaRPr lang="ru-RU" sz="9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Оформляет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заявки на строитель-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Собирает счета на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строительно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</a:t>
                      </a: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Отдает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 на доработку  </a:t>
                      </a:r>
                      <a:r>
                        <a:rPr lang="ru-RU" sz="900" b="0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Перепроверяет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счета, делает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сравнитель</a:t>
                      </a:r>
                      <a:endParaRPr lang="ru-RU" sz="9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анализ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Направляет сформированные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начальнику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45 - 55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  120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5 -10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45 -65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10-15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26879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04.04.2022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7" name="Пятно 2 16"/>
          <p:cNvSpPr/>
          <p:nvPr/>
        </p:nvSpPr>
        <p:spPr>
          <a:xfrm>
            <a:off x="5294312" y="1877665"/>
            <a:ext cx="298300" cy="35241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7</a:t>
            </a:r>
          </a:p>
        </p:txBody>
      </p:sp>
      <p:sp>
        <p:nvSpPr>
          <p:cNvPr id="18" name="Пятно 2 17"/>
          <p:cNvSpPr/>
          <p:nvPr/>
        </p:nvSpPr>
        <p:spPr>
          <a:xfrm>
            <a:off x="3200848" y="2073871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5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46697" y="305658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14769" y="3058173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94312" y="3067260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268946" y="3076347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467680" y="3092748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37566" y="302864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177044" y="3065672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93875"/>
              </p:ext>
            </p:extLst>
          </p:nvPr>
        </p:nvGraphicFramePr>
        <p:xfrm>
          <a:off x="379230" y="4752632"/>
          <a:ext cx="8188274" cy="1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2"/>
                <a:gridCol w="7854392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строительного материала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517 мин – 5 дней 761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Выгнутая вверх стрелка 29"/>
          <p:cNvSpPr/>
          <p:nvPr/>
        </p:nvSpPr>
        <p:spPr>
          <a:xfrm flipH="1">
            <a:off x="702844" y="1722509"/>
            <a:ext cx="1208880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9562" y="2989620"/>
            <a:ext cx="241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20472" y="2996952"/>
            <a:ext cx="2160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5303536" y="2321073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Пятно 2 35"/>
          <p:cNvSpPr/>
          <p:nvPr/>
        </p:nvSpPr>
        <p:spPr>
          <a:xfrm>
            <a:off x="1259658" y="2196861"/>
            <a:ext cx="287338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9" name="Пятно 2 38"/>
          <p:cNvSpPr/>
          <p:nvPr/>
        </p:nvSpPr>
        <p:spPr>
          <a:xfrm>
            <a:off x="2284398" y="1833781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0" name="Пятно 2 39"/>
          <p:cNvSpPr/>
          <p:nvPr/>
        </p:nvSpPr>
        <p:spPr>
          <a:xfrm>
            <a:off x="4214769" y="1888878"/>
            <a:ext cx="315158" cy="43219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1" name="Пятно 2 40"/>
          <p:cNvSpPr/>
          <p:nvPr/>
        </p:nvSpPr>
        <p:spPr>
          <a:xfrm>
            <a:off x="6268095" y="2228149"/>
            <a:ext cx="385877" cy="3618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</a:t>
            </a:r>
          </a:p>
        </p:txBody>
      </p:sp>
      <p:sp>
        <p:nvSpPr>
          <p:cNvPr id="37" name="Выгнутая вверх стрелка 36"/>
          <p:cNvSpPr/>
          <p:nvPr/>
        </p:nvSpPr>
        <p:spPr>
          <a:xfrm flipH="1">
            <a:off x="5796136" y="1482725"/>
            <a:ext cx="1108200" cy="32546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4596743" y="1544926"/>
            <a:ext cx="995869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2860415" y="1556139"/>
            <a:ext cx="975936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ятно 2 41"/>
          <p:cNvSpPr/>
          <p:nvPr/>
        </p:nvSpPr>
        <p:spPr>
          <a:xfrm>
            <a:off x="1211240" y="1847488"/>
            <a:ext cx="287338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2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517575" y="3089384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355314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22191"/>
              </p:ext>
            </p:extLst>
          </p:nvPr>
        </p:nvGraphicFramePr>
        <p:xfrm>
          <a:off x="402042" y="1908294"/>
          <a:ext cx="8255767" cy="260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69"/>
                <a:gridCol w="217852"/>
                <a:gridCol w="798792"/>
                <a:gridCol w="198259"/>
                <a:gridCol w="792088"/>
                <a:gridCol w="171532"/>
                <a:gridCol w="798792"/>
                <a:gridCol w="217852"/>
                <a:gridCol w="774686"/>
                <a:gridCol w="314576"/>
                <a:gridCol w="746898"/>
                <a:gridCol w="216024"/>
                <a:gridCol w="882742"/>
                <a:gridCol w="288032"/>
                <a:gridCol w="792088"/>
                <a:gridCol w="269385"/>
              </a:tblGrid>
              <a:tr h="2662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4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 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направляет директору на подпись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 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принимает разрешение о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приобрете-нии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строительно-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разрешение на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приобрете-ние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строительно-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Выделяет средства на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и средства на ГСМ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Перечисляет средства на расчетный счет организации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-тает  строитель-</a:t>
                      </a: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 в торговой сети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 доставку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материала в техникум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субботник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0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60 -120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 – 40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45 - 51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35 - 45мин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30 -  40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55 -75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60 -75мин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7-10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16940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04.04.2022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7" name="Пятно 2 16"/>
          <p:cNvSpPr/>
          <p:nvPr/>
        </p:nvSpPr>
        <p:spPr>
          <a:xfrm>
            <a:off x="4305967" y="2084690"/>
            <a:ext cx="310949" cy="38636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8" name="Пятно 2 17"/>
          <p:cNvSpPr/>
          <p:nvPr/>
        </p:nvSpPr>
        <p:spPr>
          <a:xfrm>
            <a:off x="117220" y="2142207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11240" y="321577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18725" y="3215779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129211" y="3225937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200563" y="3247614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372430" y="3215779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237566" y="322303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213866" y="3215779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flipH="1">
            <a:off x="755574" y="1764381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9562" y="2989620"/>
            <a:ext cx="241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20472" y="2996952"/>
            <a:ext cx="2160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3191603" y="2220142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ятно 2 35"/>
          <p:cNvSpPr/>
          <p:nvPr/>
        </p:nvSpPr>
        <p:spPr>
          <a:xfrm>
            <a:off x="1287162" y="2277871"/>
            <a:ext cx="476525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 smtClean="0">
                <a:solidFill>
                  <a:prstClr val="white"/>
                </a:solidFill>
              </a:rPr>
              <a:t>10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39" name="Пятно 2 38"/>
          <p:cNvSpPr/>
          <p:nvPr/>
        </p:nvSpPr>
        <p:spPr>
          <a:xfrm>
            <a:off x="2237566" y="1764382"/>
            <a:ext cx="41539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ятно 2 39"/>
          <p:cNvSpPr/>
          <p:nvPr/>
        </p:nvSpPr>
        <p:spPr>
          <a:xfrm>
            <a:off x="2237566" y="2332483"/>
            <a:ext cx="287337" cy="35500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Пятно 2 40"/>
          <p:cNvSpPr/>
          <p:nvPr/>
        </p:nvSpPr>
        <p:spPr>
          <a:xfrm>
            <a:off x="5225255" y="2095980"/>
            <a:ext cx="385877" cy="3618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4867871" y="1646681"/>
            <a:ext cx="827585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1941206" y="1615792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ятно 2 42"/>
          <p:cNvSpPr/>
          <p:nvPr/>
        </p:nvSpPr>
        <p:spPr>
          <a:xfrm>
            <a:off x="212991" y="2400517"/>
            <a:ext cx="41539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8460432" y="3202049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01576"/>
              </p:ext>
            </p:extLst>
          </p:nvPr>
        </p:nvGraphicFramePr>
        <p:xfrm>
          <a:off x="251351" y="4725144"/>
          <a:ext cx="8399582" cy="195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98"/>
                <a:gridCol w="8057084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строительного материала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517 мин – 5 дней 761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ятно 2 36"/>
          <p:cNvSpPr/>
          <p:nvPr/>
        </p:nvSpPr>
        <p:spPr>
          <a:xfrm>
            <a:off x="4147791" y="1744947"/>
            <a:ext cx="720080" cy="3066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  <a:endParaRPr lang="ru-RU" sz="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68747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9779"/>
              </p:ext>
            </p:extLst>
          </p:nvPr>
        </p:nvGraphicFramePr>
        <p:xfrm>
          <a:off x="1979712" y="1980228"/>
          <a:ext cx="3678649" cy="255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92"/>
                <a:gridCol w="882876"/>
                <a:gridCol w="220718"/>
                <a:gridCol w="809303"/>
                <a:gridCol w="294292"/>
                <a:gridCol w="882876"/>
                <a:gridCol w="294292"/>
              </a:tblGrid>
              <a:tr h="220685"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224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4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Дает задание студентам на проведение субботника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Получают задания на ремонт тренажёрного зала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ремонт тренажёрного зала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10-15 мин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45 - 65мин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4605"/>
              </p:ext>
            </p:extLst>
          </p:nvPr>
        </p:nvGraphicFramePr>
        <p:xfrm>
          <a:off x="321362" y="1647027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04.04.2022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283968" y="3149390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228184" y="3130298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100269" y="3147802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175714" y="3147802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47276" y="3252535"/>
            <a:ext cx="308137" cy="43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Х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092280" y="3141836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2102"/>
              </p:ext>
            </p:extLst>
          </p:nvPr>
        </p:nvGraphicFramePr>
        <p:xfrm>
          <a:off x="357882" y="4725144"/>
          <a:ext cx="8188274" cy="1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2"/>
                <a:gridCol w="7854392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строительного материала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577 мин – 5 дней 750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Пятно 2 37"/>
          <p:cNvSpPr/>
          <p:nvPr/>
        </p:nvSpPr>
        <p:spPr>
          <a:xfrm>
            <a:off x="1770788" y="1978682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5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   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6052" y="162070"/>
            <a:ext cx="8147248" cy="89066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endParaRPr lang="ru-RU" sz="18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28813" y="2428875"/>
            <a:ext cx="1928812" cy="1500188"/>
          </a:xfrm>
          <a:prstGeom prst="triangle">
            <a:avLst>
              <a:gd name="adj" fmla="val 496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1357313" y="4000500"/>
            <a:ext cx="3071812" cy="857250"/>
          </a:xfrm>
          <a:prstGeom prst="trapezoid">
            <a:avLst>
              <a:gd name="adj" fmla="val 596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71500" y="4929188"/>
            <a:ext cx="4643438" cy="1214437"/>
          </a:xfrm>
          <a:prstGeom prst="trapezoid">
            <a:avLst>
              <a:gd name="adj" fmla="val 61229"/>
            </a:avLst>
          </a:prstGeom>
          <a:solidFill>
            <a:srgbClr val="5C7A5C"/>
          </a:solidFill>
          <a:ln>
            <a:solidFill>
              <a:srgbClr val="5C7A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500188" y="5214938"/>
            <a:ext cx="2643187" cy="307777"/>
          </a:xfrm>
          <a:prstGeom prst="rect">
            <a:avLst/>
          </a:prstGeom>
          <a:noFill/>
          <a:ln w="9525">
            <a:solidFill>
              <a:srgbClr val="5C7A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Уровень ПОО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185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2143125" y="328612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5742" y="5085184"/>
            <a:ext cx="4614730" cy="147732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t" hangingPunct="1"/>
            <a:r>
              <a:rPr lang="ru-RU" sz="1000" dirty="0" smtClean="0"/>
              <a:t>1.Лишнее </a:t>
            </a:r>
            <a:r>
              <a:rPr lang="ru-RU" sz="1000" dirty="0"/>
              <a:t>перемещение</a:t>
            </a:r>
          </a:p>
          <a:p>
            <a:pPr eaLnBrk="1" fontAlgn="t" hangingPunct="1"/>
            <a:r>
              <a:rPr lang="ru-RU" sz="1000" dirty="0" smtClean="0"/>
              <a:t>2. Временные </a:t>
            </a:r>
            <a:r>
              <a:rPr lang="ru-RU" sz="1000" dirty="0"/>
              <a:t>потери при формировании счетов</a:t>
            </a:r>
          </a:p>
          <a:p>
            <a:pPr eaLnBrk="1" fontAlgn="t" hangingPunct="1"/>
            <a:r>
              <a:rPr lang="ru-RU" sz="1000" dirty="0"/>
              <a:t>3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при проверке счетов</a:t>
            </a:r>
          </a:p>
          <a:p>
            <a:pPr eaLnBrk="1" fontAlgn="t" hangingPunct="1"/>
            <a:r>
              <a:rPr lang="ru-RU" sz="1000" dirty="0"/>
              <a:t>4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по причине корректировки счетов</a:t>
            </a:r>
          </a:p>
          <a:p>
            <a:pPr eaLnBrk="1" fontAlgn="t" hangingPunct="1"/>
            <a:r>
              <a:rPr lang="ru-RU" sz="1000" dirty="0"/>
              <a:t>5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по причине возврата на доработку счетов</a:t>
            </a:r>
          </a:p>
          <a:p>
            <a:pPr eaLnBrk="1" fontAlgn="t" hangingPunct="1"/>
            <a:r>
              <a:rPr lang="ru-RU" sz="1000" dirty="0"/>
              <a:t>6</a:t>
            </a:r>
            <a:r>
              <a:rPr lang="ru-RU" sz="1000" dirty="0" smtClean="0"/>
              <a:t>. Расход </a:t>
            </a:r>
            <a:r>
              <a:rPr lang="ru-RU" sz="1000" dirty="0"/>
              <a:t>бумаги</a:t>
            </a:r>
          </a:p>
          <a:p>
            <a:pPr eaLnBrk="1" fontAlgn="t" hangingPunct="1"/>
            <a:r>
              <a:rPr lang="ru-RU" sz="1000" dirty="0"/>
              <a:t>7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при </a:t>
            </a:r>
            <a:r>
              <a:rPr lang="ru-RU" sz="1000" dirty="0" smtClean="0"/>
              <a:t>транспортировке</a:t>
            </a:r>
            <a:endParaRPr lang="ru-RU" sz="1000" dirty="0"/>
          </a:p>
          <a:p>
            <a:pPr eaLnBrk="1" fontAlgn="auto" hangingPunct="1"/>
            <a:r>
              <a:rPr lang="ru-RU" sz="1000" dirty="0"/>
              <a:t>8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при приобретении </a:t>
            </a:r>
            <a:r>
              <a:rPr lang="ru-RU" sz="1000" dirty="0" smtClean="0"/>
              <a:t>строительного материала</a:t>
            </a:r>
          </a:p>
          <a:p>
            <a:pPr eaLnBrk="1" fontAlgn="auto" hangingPunct="1"/>
            <a:r>
              <a:rPr lang="ru-RU" sz="1000" dirty="0" smtClean="0"/>
              <a:t>9. Расход тонера картриджа 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1895" y="1503642"/>
            <a:ext cx="7886700" cy="14565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</a:rPr>
              <a:t> </a:t>
            </a:r>
            <a:r>
              <a:rPr lang="ru-RU" sz="1800" dirty="0">
                <a:solidFill>
                  <a:srgbClr val="464646"/>
                </a:solidFill>
              </a:rPr>
              <a:t>Введение в предметную </a:t>
            </a:r>
            <a:r>
              <a:rPr lang="ru-RU" sz="1800" dirty="0" smtClean="0">
                <a:solidFill>
                  <a:srgbClr val="464646"/>
                </a:solidFill>
              </a:rPr>
              <a:t>область (</a:t>
            </a:r>
            <a:r>
              <a:rPr lang="ru-RU" sz="1800" dirty="0">
                <a:solidFill>
                  <a:srgbClr val="464646"/>
                </a:solidFill>
              </a:rPr>
              <a:t>описание ситуации «как есть»)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1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66" y="620688"/>
            <a:ext cx="7886700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dirty="0" smtClean="0"/>
              <a:t>Карта ИДЕАЛЬНОГО состояния: </a:t>
            </a:r>
            <a:r>
              <a:rPr lang="ru-RU" sz="1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05.05.2022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54831" y="1188203"/>
          <a:ext cx="7886700" cy="472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036094" y="1241424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57782"/>
              </p:ext>
            </p:extLst>
          </p:nvPr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4282" y="5572140"/>
            <a:ext cx="7670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–58 мин –85 мин (89%-90%)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52311"/>
              </p:ext>
            </p:extLst>
          </p:nvPr>
        </p:nvGraphicFramePr>
        <p:xfrm>
          <a:off x="2166030" y="2060848"/>
          <a:ext cx="4882345" cy="293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33"/>
                <a:gridCol w="1248561"/>
                <a:gridCol w="362939"/>
                <a:gridCol w="1245717"/>
                <a:gridCol w="360040"/>
                <a:gridCol w="1125616"/>
                <a:gridCol w="270639"/>
              </a:tblGrid>
              <a:tr h="126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644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5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 ремонт тренажёрного зала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Получают задания на ремонт тренажёрного зала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ремонтные работы тренажёрного зала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техникума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13"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3853354" y="3258742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376133" y="3258742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116632"/>
            <a:ext cx="7930498" cy="43204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376" y="3397693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23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55673"/>
              </p:ext>
            </p:extLst>
          </p:nvPr>
        </p:nvGraphicFramePr>
        <p:xfrm>
          <a:off x="266270" y="1844824"/>
          <a:ext cx="4136454" cy="4392834"/>
        </p:xfrm>
        <a:graphic>
          <a:graphicData uri="http://schemas.openxmlformats.org/drawingml/2006/table">
            <a:tbl>
              <a:tblPr firstRow="1" bandRow="1"/>
              <a:tblGrid>
                <a:gridCol w="248752"/>
                <a:gridCol w="2920939"/>
                <a:gridCol w="966763"/>
              </a:tblGrid>
              <a:tr h="4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 дни/мин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</a:t>
                      </a:r>
                      <a:r>
                        <a:rPr lang="ru-RU" sz="900" baseline="0" dirty="0" smtClean="0"/>
                        <a:t> - 160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формировании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3дня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45мин-5дней 55мин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07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240 -300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90-160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возврата на доработку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15-35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3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транспортировки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60 -75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приобретении посадочного и посевного материала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55 - 65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3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 577 мин – 5 дней 750 мин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97494"/>
              </p:ext>
            </p:extLst>
          </p:nvPr>
        </p:nvGraphicFramePr>
        <p:xfrm>
          <a:off x="4716016" y="1844824"/>
          <a:ext cx="4104455" cy="4392487"/>
        </p:xfrm>
        <a:graphic>
          <a:graphicData uri="http://schemas.openxmlformats.org/drawingml/2006/table">
            <a:tbl>
              <a:tblPr/>
              <a:tblGrid>
                <a:gridCol w="272040"/>
                <a:gridCol w="2830979"/>
                <a:gridCol w="1001436"/>
              </a:tblGrid>
              <a:tr h="473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Время, мин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7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3дня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45мин-5дней 55мин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240 -300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1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90-160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6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</a:t>
                      </a:r>
                      <a:r>
                        <a:rPr lang="ru-RU" sz="900" baseline="0" dirty="0" smtClean="0"/>
                        <a:t> - 160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1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транспортировки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60 -75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7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приобретении посадочного и посевного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55 - 65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7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возврата на доработку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15-35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6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 577 мин – 5 дней 750мин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65" name="TextBox 5"/>
          <p:cNvSpPr txBox="1">
            <a:spLocks noChangeArrowheads="1"/>
          </p:cNvSpPr>
          <p:nvPr/>
        </p:nvSpPr>
        <p:spPr bwMode="auto">
          <a:xfrm>
            <a:off x="582613" y="1083495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Выявленные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284" y="283575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395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6" y="332656"/>
            <a:ext cx="8577709" cy="270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 от приносящей доход деятельности на ремонт тренажерного зала»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/>
              <a:t>Карта целевого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23977"/>
              </p:ext>
            </p:extLst>
          </p:nvPr>
        </p:nvGraphicFramePr>
        <p:xfrm>
          <a:off x="554831" y="692696"/>
          <a:ext cx="7886700" cy="96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65299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66599"/>
              </p:ext>
            </p:extLst>
          </p:nvPr>
        </p:nvGraphicFramePr>
        <p:xfrm>
          <a:off x="420688" y="1916832"/>
          <a:ext cx="6096000" cy="32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215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будет: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cs typeface="Times New Roman" panose="02020603050405020304" pitchFamily="18" charset="0"/>
                        </a:rPr>
                        <a:t>21.05.2022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48422"/>
              </p:ext>
            </p:extLst>
          </p:nvPr>
        </p:nvGraphicFramePr>
        <p:xfrm>
          <a:off x="5715008" y="5357826"/>
          <a:ext cx="2643204" cy="131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18"/>
                <a:gridCol w="254784"/>
                <a:gridCol w="564165"/>
                <a:gridCol w="163969"/>
                <a:gridCol w="573084"/>
                <a:gridCol w="573084"/>
              </a:tblGrid>
              <a:tr h="447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Крест 2"/>
          <p:cNvSpPr/>
          <p:nvPr/>
        </p:nvSpPr>
        <p:spPr>
          <a:xfrm rot="2637252">
            <a:off x="5529371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6393466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 rot="2637252">
            <a:off x="7091382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57214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3 дня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– 5 дней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мин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(86%-87%)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90854"/>
              </p:ext>
            </p:extLst>
          </p:nvPr>
        </p:nvGraphicFramePr>
        <p:xfrm>
          <a:off x="2282627" y="2287743"/>
          <a:ext cx="4643470" cy="291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706907"/>
                <a:gridCol w="293225"/>
                <a:gridCol w="766132"/>
                <a:gridCol w="162562"/>
                <a:gridCol w="214314"/>
                <a:gridCol w="857256"/>
                <a:gridCol w="214314"/>
                <a:gridCol w="162562"/>
                <a:gridCol w="858027"/>
                <a:gridCol w="193857"/>
              </a:tblGrid>
              <a:tr h="218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612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-тора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ремонт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тренажорного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зала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Смету для закупки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для ремонта тренажёрного зала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Получают задания на ремонт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тренажёрно-го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ремонтные работы тренажёр-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</a:p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</a:p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Крест 29"/>
          <p:cNvSpPr/>
          <p:nvPr/>
        </p:nvSpPr>
        <p:spPr>
          <a:xfrm rot="2637252">
            <a:off x="7738001" y="5573135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317082" y="349933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06094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568220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376" y="3346709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31979</TotalTime>
  <Words>1758</Words>
  <Application>Microsoft Office PowerPoint</Application>
  <PresentationFormat>Экран (4:3)</PresentationFormat>
  <Paragraphs>581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Трек</vt:lpstr>
      <vt:lpstr>Тема Office</vt:lpstr>
      <vt:lpstr>1_Трек</vt:lpstr>
      <vt:lpstr>2_Трек</vt:lpstr>
      <vt:lpstr>3_Трек</vt:lpstr>
      <vt:lpstr>4_Трек</vt:lpstr>
      <vt:lpstr>1_Тема Office</vt:lpstr>
      <vt:lpstr>2_Тема Office</vt:lpstr>
      <vt:lpstr>Презентация бережливого проекта Оптимизация затрат бюджетных средств и средств от приносящей доход деятельности на ремонт тренажерного зала </vt:lpstr>
      <vt:lpstr>Презентация PowerPoint</vt:lpstr>
      <vt:lpstr>  Проект «Оптимизация затрат бюджетных средств и средств от приносящей доход деятельности на ремонт тренажерного зала» Карта текущего состояния</vt:lpstr>
      <vt:lpstr>  Проект «Оптимизация затрат бюджетных средств и средств от приносящей доход деятельности на ремонт тренажерного зала» Карта текущего состояния</vt:lpstr>
      <vt:lpstr>  Проект «Оптимизация затрат бюджетных средств и средств от приносящей доход деятельности на ремонт тренажерного зала» Карта текущего состояния</vt:lpstr>
      <vt:lpstr>   Пирамида проблем</vt:lpstr>
      <vt:lpstr>Карта ИДЕАЛЬНОГО состояния: 05.05.2022</vt:lpstr>
      <vt:lpstr>Презентация PowerPoint</vt:lpstr>
      <vt:lpstr> Проект «Оптимизация затрат бюджетных средств и средств от приносящей доход деятельности на ремонт тренажерного зала»  Карта целевого состояния</vt:lpstr>
      <vt:lpstr>ДИАГРАММА ПАРЕТО</vt:lpstr>
      <vt:lpstr>МЕТОД 5W1H</vt:lpstr>
      <vt:lpstr>МЕТОД 5W1H</vt:lpstr>
      <vt:lpstr>МЕТОД 5W1H</vt:lpstr>
      <vt:lpstr>Анализ проблем, разработка решений</vt:lpstr>
      <vt:lpstr>Основные блоки работ проекта</vt:lpstr>
      <vt:lpstr>     Проект «Оптимизация затрат бюджетных средств и средств от приносящей доход деятельности на ремонт тренажерного зала»  СТАНДАРТНАЯ  ОПЕРАЦИОННАЯ  Карта    </vt:lpstr>
      <vt:lpstr> Проект «Оптимизация затрат бюджетных средств и средств от приносящей доход деятельности на ремонт тренажерного зала»  Карта текущего состояния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ADMIN</cp:lastModifiedBy>
  <cp:revision>1317</cp:revision>
  <cp:lastPrinted>2022-01-15T05:23:55Z</cp:lastPrinted>
  <dcterms:created xsi:type="dcterms:W3CDTF">2010-02-20T13:06:54Z</dcterms:created>
  <dcterms:modified xsi:type="dcterms:W3CDTF">2022-07-11T07:30:17Z</dcterms:modified>
</cp:coreProperties>
</file>