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</p:sldMasterIdLst>
  <p:notesMasterIdLst>
    <p:notesMasterId r:id="rId22"/>
  </p:notesMasterIdLst>
  <p:sldIdLst>
    <p:sldId id="256" r:id="rId5"/>
    <p:sldId id="282" r:id="rId6"/>
    <p:sldId id="259" r:id="rId7"/>
    <p:sldId id="276" r:id="rId8"/>
    <p:sldId id="260" r:id="rId9"/>
    <p:sldId id="279" r:id="rId10"/>
    <p:sldId id="263" r:id="rId11"/>
    <p:sldId id="280" r:id="rId12"/>
    <p:sldId id="266" r:id="rId13"/>
    <p:sldId id="268" r:id="rId14"/>
    <p:sldId id="261" r:id="rId15"/>
    <p:sldId id="272" r:id="rId16"/>
    <p:sldId id="273" r:id="rId17"/>
    <p:sldId id="274" r:id="rId18"/>
    <p:sldId id="265" r:id="rId19"/>
    <p:sldId id="269" r:id="rId20"/>
    <p:sldId id="281" r:id="rId21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A6F9F-F14B-4889-9D2E-2FCEED89A4C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1363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39"/>
            <a:ext cx="5408930" cy="4446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C0F87-D99E-4F7D-8128-D1E135A3C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0" indent="-283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39" indent="-2264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4" indent="-2264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0" indent="-2264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0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1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7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F276125-89CD-4476-891C-D01E769C12B8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7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6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1AB9-5613-48A7-B137-B7DED19F255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6319-AE09-4AAA-BFF8-B6342AFA7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82215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C785-B2D4-408F-96BB-A28FE8860B3B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4F0D-8650-4427-962A-DAD8DB4AB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6045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C211-0506-495C-BB29-FE07B000EEE7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E8A8-5C17-47A9-8BE8-31DA4AE47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718859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3420-B11E-4DC0-BE40-07ACF1BF6A9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7EB8-66F2-47FE-A5DA-ED53C7E044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37171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3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1" y="666749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B39F-A77F-4D2A-9551-ADA9644561B2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5C91-461E-474C-8C4B-46B69DC9FE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3066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D125-37AF-4943-8BF9-A947820A3C21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5AFAA24F-AA9F-4B8C-909E-D40A2F672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59928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495B-CE66-42A8-80C0-FEC0B978764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4FF2-2A80-4E91-9836-0DFA957C6F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82770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6" y="609599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599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ED3E-9D2A-4BB6-A1F3-EB5D0F5284A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12C2-2B59-4C3B-857A-4B614C2FD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515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3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7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1D40-791F-44FD-8567-9D966131354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5B1E-942B-421E-B2A0-03F843B841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63179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5E75-CFE8-4C34-9FFC-8294DD8DD8D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D3C1-FEC5-4672-AFF9-E9DCA49541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26765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79D7-2D86-453E-B8C5-756D0CA43E27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4EFE-E65A-44B5-88BE-784409EBEE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03546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35931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70886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92971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30235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4095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59660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95517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641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74312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608135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72831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32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61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79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17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63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21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18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70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60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4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BEB0A-2EA1-4971-BC60-02A35A77F908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09B2F-49D0-4063-A2A7-17A840F6788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7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9FBB0-551E-4EF2-8F0E-6AEB422DC497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6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7558" y="2204864"/>
            <a:ext cx="8588165" cy="26563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>Презентация бережливого проекта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1" dirty="0" smtClean="0">
                <a:solidFill>
                  <a:srgbClr val="464646"/>
                </a:solidFill>
              </a:rPr>
              <a:t>Оптимизация  </a:t>
            </a:r>
            <a:r>
              <a:rPr lang="ru-RU" b="1" dirty="0">
                <a:solidFill>
                  <a:srgbClr val="464646"/>
                </a:solidFill>
              </a:rPr>
              <a:t>процесса  </a:t>
            </a:r>
            <a:r>
              <a:rPr lang="ru-RU" b="1" dirty="0" smtClean="0">
                <a:solidFill>
                  <a:srgbClr val="464646"/>
                </a:solidFill>
              </a:rPr>
              <a:t>подготовки </a:t>
            </a:r>
            <a:br>
              <a:rPr lang="ru-RU" b="1" dirty="0" smtClean="0">
                <a:solidFill>
                  <a:srgbClr val="464646"/>
                </a:solidFill>
              </a:rPr>
            </a:br>
            <a:r>
              <a:rPr lang="ru-RU" b="1" dirty="0" smtClean="0">
                <a:solidFill>
                  <a:srgbClr val="464646"/>
                </a:solidFill>
              </a:rPr>
              <a:t>кураторского часа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67884" y="260648"/>
            <a:ext cx="6496603" cy="936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ОБЛАСТНОЕ ГОСУДАРСТВЕННОЕ АВТОНОМНОЕ ПРОФЕССИОНАЛЬНОЕ ОБРАЗОВАТЕЛЬНОЕ УЧРЕЖЕНИЕ </a:t>
            </a:r>
            <a:r>
              <a:rPr lang="ru-RU" sz="2000" kern="0" cap="al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2000" kern="0" cap="all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яковлевский</a:t>
            </a:r>
            <a:r>
              <a:rPr lang="ru-RU" sz="2000" kern="0" cap="al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политехнический  техникум»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88" y="5157788"/>
            <a:ext cx="4934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Директор ОГАПОУ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политехнический техникум»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Непорожняя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Галина Викторовна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8703" y="6110288"/>
            <a:ext cx="3393281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Строитель,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80020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6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Анализ проблем, разработка решений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56470"/>
              </p:ext>
            </p:extLst>
          </p:nvPr>
        </p:nvGraphicFramePr>
        <p:xfrm>
          <a:off x="179513" y="1196752"/>
          <a:ext cx="8784976" cy="5293951"/>
        </p:xfrm>
        <a:graphic>
          <a:graphicData uri="http://schemas.openxmlformats.org/drawingml/2006/table">
            <a:tbl>
              <a:tblPr/>
              <a:tblGrid>
                <a:gridCol w="431590"/>
                <a:gridCol w="2520209"/>
                <a:gridCol w="3096256"/>
                <a:gridCol w="2736921"/>
              </a:tblGrid>
              <a:tr h="5116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 п/п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Проблемы*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Первопричины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Решения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80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 бумаги, тонера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печати метод. разработки для куратора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Размещение  материалов для кураторского часа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локальной сети  техникума «Обмен»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680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Затраты времени на распечатку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метод. разработки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Распечатка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метод. разработок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17 групп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Создание электронной базы материалов для кураторского часа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локальной сети  техникума «Обмен»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044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Затраты на поиск материалов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искать материалы в библиотеке, готовить метод. разработки и распечатывать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Размещение  материалов для кураторского часа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локальной сети  техникума «Обмен»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36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Затраты времени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ожидании библиотекаря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поиска материалов  в библиотеке</a:t>
                      </a:r>
                      <a:endParaRPr lang="ru-RU" sz="1200" dirty="0"/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Создание электронной базы материалов для кураторского часа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локальной сети  техникума «Обмен»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1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Затраты на проверку материалов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для кураторского часа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анализа, подготовленных материалов для кураторского часа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Размещение  материалов для кураторского часа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локальной сети  техникума «Обмен»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9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Затраты на корректировку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материалов для кураторского часа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пересмотра и дополнения материалов для кураторского часа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  технических </a:t>
                      </a: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возможностей сети техникума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«Обмен»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62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Лишние перемещения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подготовки методической разработки для кураторского часа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Размещение  материалов для кураторского часа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локальной сети  техникума «Обмен»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15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E8CFC5-42E6-462F-9AED-831501801C5E}" type="slidenum">
              <a:rPr lang="ru-RU" altLang="ru-RU" sz="1400" smtClean="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 smtClean="0">
              <a:solidFill>
                <a:srgbClr val="268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86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50" y="0"/>
            <a:ext cx="8686800" cy="620688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Основные блоки работ проекта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50825" y="6457950"/>
            <a:ext cx="77771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i="1" baseline="30000" dirty="0">
                <a:latin typeface="+mn-lt"/>
                <a:cs typeface="Arial" charset="0"/>
              </a:rPr>
              <a:t>*</a:t>
            </a:r>
            <a:r>
              <a:rPr lang="ru-RU" sz="1200" i="1" dirty="0">
                <a:latin typeface="+mn-lt"/>
                <a:cs typeface="Arial" charset="0"/>
              </a:rPr>
              <a:t> завершенные блоки работ  закрашиваются зеленым цветом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D3D0BE8-342A-4CC0-9896-1C2F056DB32A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752674"/>
              </p:ext>
            </p:extLst>
          </p:nvPr>
        </p:nvGraphicFramePr>
        <p:xfrm>
          <a:off x="323528" y="620688"/>
          <a:ext cx="8507707" cy="4727932"/>
        </p:xfrm>
        <a:graphic>
          <a:graphicData uri="http://schemas.openxmlformats.org/drawingml/2006/table">
            <a:tbl>
              <a:tblPr/>
              <a:tblGrid>
                <a:gridCol w="523092"/>
                <a:gridCol w="3035931"/>
                <a:gridCol w="999994"/>
                <a:gridCol w="1090904"/>
                <a:gridCol w="1090904"/>
                <a:gridCol w="636360"/>
                <a:gridCol w="607429"/>
                <a:gridCol w="523093"/>
              </a:tblGrid>
              <a:tr h="2256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Длитель-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ность, дн.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Начало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Окончание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04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</a:tr>
              <a:tr h="346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Старт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1 день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04.04.2022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04.04.2022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Разработка текущей карты процесса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04.04.2022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08.04.2022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Поиск и выявление проблем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5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11.04.2022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15.04.2022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Разработка целевой и идеальной карты процесса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5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18.04.2022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22.04.2022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Разработка «дорожной карты» реализации проекта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 дня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25.04.2022</a:t>
                      </a:r>
                      <a:endParaRPr lang="ru-RU" sz="12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27.04.2022</a:t>
                      </a:r>
                      <a:endParaRPr lang="ru-RU" sz="12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Защита карточки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день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28.04.2022</a:t>
                      </a:r>
                      <a:endParaRPr lang="ru-RU" sz="12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28.04.2022</a:t>
                      </a:r>
                    </a:p>
                    <a:p>
                      <a:endParaRPr lang="ru-RU" sz="12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Внедрение улучшений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39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29.04.2022 </a:t>
                      </a:r>
                      <a:endParaRPr lang="ru-RU" sz="12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29.06.2022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92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Закрытие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день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30.06.2022</a:t>
                      </a:r>
                    </a:p>
                    <a:p>
                      <a:endParaRPr lang="ru-RU" sz="12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30.06.2022</a:t>
                      </a:r>
                      <a:endParaRPr lang="ru-RU" sz="12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552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59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0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611560" y="4581128"/>
            <a:ext cx="7850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 по подготовке методического материала для кураторского часа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Вклад </a:t>
            </a:r>
            <a:r>
              <a:rPr lang="ru-RU" alt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достижение цели</a:t>
            </a:r>
            <a:r>
              <a:rPr lang="ru-RU" altLang="ru-RU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dirty="0">
                <a:solidFill>
                  <a:srgbClr val="DA1F28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255- 374 мин </a:t>
            </a:r>
            <a:r>
              <a:rPr lang="ru-RU" alt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(58% - 59%)</a:t>
            </a:r>
            <a:endParaRPr lang="ru-RU" altLang="ru-RU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464646"/>
                </a:solidFill>
              </a:rPr>
              <a:t>Проект </a:t>
            </a:r>
            <a:r>
              <a:rPr lang="ru-RU" sz="2000" b="1" dirty="0">
                <a:solidFill>
                  <a:srgbClr val="464646"/>
                </a:solidFill>
              </a:rPr>
              <a:t>«Оптимизация  процесса  подготовки  кураторского часа»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91508"/>
              </p:ext>
            </p:extLst>
          </p:nvPr>
        </p:nvGraphicFramePr>
        <p:xfrm>
          <a:off x="1476375" y="1628775"/>
          <a:ext cx="7056784" cy="275691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при возврате на доработку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Куратор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1" fontAlgn="t" hangingPunct="1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дополнительном поиске материалов для кураторского часа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Корректирует методический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материал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Повторяющиеся процессы по обработке информации для кураторского часа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654175" y="378904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73" y="3394584"/>
            <a:ext cx="427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2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323850" y="4581128"/>
            <a:ext cx="81378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СОК по подготовке методического материала для кураторского часа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Вклад </a:t>
            </a:r>
            <a:r>
              <a:rPr lang="ru-RU" alt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достижение цели</a:t>
            </a:r>
            <a:r>
              <a:rPr lang="ru-RU" altLang="ru-RU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dirty="0">
                <a:solidFill>
                  <a:srgbClr val="DA1F28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65 -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  мин </a:t>
            </a:r>
            <a:r>
              <a:rPr lang="ru-RU" alt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(14% - 15%)</a:t>
            </a:r>
            <a:endParaRPr lang="ru-RU" altLang="ru-RU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464646"/>
                </a:solidFill>
              </a:rPr>
              <a:t>Проект </a:t>
            </a:r>
            <a:r>
              <a:rPr lang="ru-RU" sz="2000" b="1" dirty="0">
                <a:solidFill>
                  <a:srgbClr val="464646"/>
                </a:solidFill>
              </a:rPr>
              <a:t>«Оптимизация  процесса  подготовки  кураторского часа»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4706"/>
              </p:ext>
            </p:extLst>
          </p:nvPr>
        </p:nvGraphicFramePr>
        <p:xfrm>
          <a:off x="1187624" y="1628775"/>
          <a:ext cx="7632525" cy="283921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856712"/>
                <a:gridCol w="1238042"/>
                <a:gridCol w="5537771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при  создании методической разработки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Куратор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поиске материала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Возврат на доработку методического материала для кураторского часа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Возврат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корректировку методического материала для кураторского часа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553239" y="3861048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553236" y="2286338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553238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553238" y="31892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37" y="2511424"/>
            <a:ext cx="427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52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538894" y="4588300"/>
            <a:ext cx="80662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СОК по подготовке методического материала для кураторского часа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Вклад </a:t>
            </a:r>
            <a:r>
              <a:rPr lang="ru-RU" alt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достижение цели</a:t>
            </a:r>
            <a:r>
              <a:rPr lang="ru-RU" altLang="ru-RU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dirty="0">
                <a:solidFill>
                  <a:srgbClr val="DA1F28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-85 мин </a:t>
            </a:r>
            <a:r>
              <a:rPr lang="ru-RU" alt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(13%- 15%)</a:t>
            </a:r>
            <a:endParaRPr lang="ru-RU" altLang="ru-RU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464646"/>
                </a:solidFill>
              </a:rPr>
              <a:t>Проект </a:t>
            </a:r>
            <a:r>
              <a:rPr lang="ru-RU" sz="2000" b="1" dirty="0">
                <a:solidFill>
                  <a:srgbClr val="464646"/>
                </a:solidFill>
              </a:rPr>
              <a:t>«Оптимизация  процесса  подготовки  кураторского часа»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72105"/>
              </p:ext>
            </p:extLst>
          </p:nvPr>
        </p:nvGraphicFramePr>
        <p:xfrm>
          <a:off x="1476375" y="1628775"/>
          <a:ext cx="7056784" cy="275691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Лишнее перемещение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Куратор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бращении в библиотеку для поиска методического материала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большим объемом информации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Повторяющиеся процессы по обработке информации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654175" y="3882323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73" y="3394584"/>
            <a:ext cx="427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585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89640" cy="7109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Проект </a:t>
            </a:r>
            <a:r>
              <a:rPr lang="ru-RU" sz="2000" b="1" dirty="0">
                <a:solidFill>
                  <a:srgbClr val="464646"/>
                </a:solidFill>
              </a:rPr>
              <a:t>«Оптимизация  процесса  подготовки  кураторского часа</a:t>
            </a:r>
            <a:r>
              <a:rPr lang="ru-RU" sz="2000" b="1" dirty="0" smtClean="0">
                <a:solidFill>
                  <a:srgbClr val="464646"/>
                </a:solidFill>
              </a:rPr>
              <a:t>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/>
              <a:t>СТАНДАРТНАЯ  ОПЕРАЦИОННАЯ  КАРТА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F2F15-DE69-4D73-8338-93BDB2AB0213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8796" cy="62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0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077" y="485465"/>
            <a:ext cx="8686800" cy="119824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dirty="0">
                <a:solidFill>
                  <a:srgbClr val="464646"/>
                </a:solidFill>
              </a:rPr>
              <a:t>«Оптимизация  процесса  подготовки  кураторского часа»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Продукт проекта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F2F15-DE69-4D73-8338-93BDB2AB021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916832"/>
            <a:ext cx="7704856" cy="480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1502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513" y="620713"/>
            <a:ext cx="7886700" cy="373062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Карта ТЕКУЩЕГО состояния</a:t>
            </a:r>
            <a:r>
              <a:rPr lang="ru-RU" sz="2400" dirty="0">
                <a:cs typeface="Arial" charset="0"/>
              </a:rPr>
              <a:t/>
            </a:r>
            <a:br>
              <a:rPr lang="ru-RU" sz="2400" dirty="0">
                <a:cs typeface="Arial" charset="0"/>
              </a:rPr>
            </a:b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54038" y="1187450"/>
          <a:ext cx="7886700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338" marB="34338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51000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036888" y="1241425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21250" y="1277938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69800"/>
              </p:ext>
            </p:extLst>
          </p:nvPr>
        </p:nvGraphicFramePr>
        <p:xfrm>
          <a:off x="420688" y="19558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есть на 29.06.2022 г.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44053" name="Прямоугольник 25"/>
          <p:cNvSpPr>
            <a:spLocks noChangeArrowheads="1"/>
          </p:cNvSpPr>
          <p:nvPr/>
        </p:nvSpPr>
        <p:spPr bwMode="auto">
          <a:xfrm>
            <a:off x="214312" y="6021288"/>
            <a:ext cx="601387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</a:t>
            </a: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мин (</a:t>
            </a: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7% - 89%)</a:t>
            </a:r>
            <a:endParaRPr lang="ru-RU" sz="1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1475656" y="3452874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3850" y="115888"/>
            <a:ext cx="8496622" cy="43338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464646"/>
                </a:solidFill>
              </a:rPr>
              <a:t>Проект </a:t>
            </a:r>
            <a:r>
              <a:rPr lang="ru-RU" sz="1600" dirty="0">
                <a:solidFill>
                  <a:srgbClr val="464646"/>
                </a:solidFill>
              </a:rPr>
              <a:t>«</a:t>
            </a:r>
            <a:r>
              <a:rPr lang="ru-RU" sz="1600" b="1" dirty="0">
                <a:solidFill>
                  <a:srgbClr val="464646"/>
                </a:solidFill>
              </a:rPr>
              <a:t>Оптимизация  процесса  подготовки </a:t>
            </a:r>
            <a:r>
              <a:rPr lang="ru-RU" sz="1600" b="1" dirty="0" smtClean="0">
                <a:solidFill>
                  <a:srgbClr val="464646"/>
                </a:solidFill>
              </a:rPr>
              <a:t>кураторского </a:t>
            </a:r>
            <a:r>
              <a:rPr lang="ru-RU" sz="1600" b="1" dirty="0">
                <a:solidFill>
                  <a:srgbClr val="464646"/>
                </a:solidFill>
              </a:rPr>
              <a:t>часа</a:t>
            </a:r>
            <a:r>
              <a:rPr lang="ru-RU" sz="1600" dirty="0">
                <a:solidFill>
                  <a:srgbClr val="464646"/>
                </a:solidFill>
              </a:rPr>
              <a:t>»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89668" y="3334605"/>
            <a:ext cx="40163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048500" y="3346450"/>
            <a:ext cx="5270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095" name="TextBox 8"/>
          <p:cNvSpPr txBox="1">
            <a:spLocks noChangeArrowheads="1"/>
          </p:cNvSpPr>
          <p:nvPr/>
        </p:nvSpPr>
        <p:spPr bwMode="auto">
          <a:xfrm>
            <a:off x="491218" y="3012962"/>
            <a:ext cx="298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00"/>
                </a:solidFill>
              </a:rPr>
              <a:t>ВХОД</a:t>
            </a:r>
          </a:p>
        </p:txBody>
      </p:sp>
      <p:sp>
        <p:nvSpPr>
          <p:cNvPr id="44096" name="TextBox 12"/>
          <p:cNvSpPr txBox="1">
            <a:spLocks noChangeArrowheads="1"/>
          </p:cNvSpPr>
          <p:nvPr/>
        </p:nvSpPr>
        <p:spPr bwMode="auto">
          <a:xfrm>
            <a:off x="7575550" y="2974975"/>
            <a:ext cx="1444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00"/>
                </a:solidFill>
              </a:rPr>
              <a:t>ВЫХОД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21843"/>
              </p:ext>
            </p:extLst>
          </p:nvPr>
        </p:nvGraphicFramePr>
        <p:xfrm>
          <a:off x="1331640" y="2534327"/>
          <a:ext cx="5487807" cy="303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43"/>
                <a:gridCol w="936104"/>
                <a:gridCol w="288032"/>
                <a:gridCol w="1064537"/>
                <a:gridCol w="301426"/>
                <a:gridCol w="1004755"/>
                <a:gridCol w="293578"/>
                <a:gridCol w="1024832"/>
                <a:gridCol w="256100"/>
              </a:tblGrid>
              <a:tr h="327446"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565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Замдиректора 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Библиотекарь</a:t>
                      </a:r>
                      <a:endParaRPr lang="ru-RU" sz="1100" i="1" dirty="0"/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Куратор</a:t>
                      </a:r>
                    </a:p>
                  </a:txBody>
                  <a:tcPr marL="68598" marR="68598" marT="34296" marB="3429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</a:t>
                      </a:r>
                    </a:p>
                    <a:p>
                      <a:pPr algn="ct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1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Дает задание провести кураторский час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Предоставляет материалы  для кураторского часа в локальную сеть Обмен</a:t>
                      </a:r>
                      <a:endParaRPr lang="ru-RU" sz="1100" dirty="0"/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Подготавливает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методическую разработку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98" marR="68598" marT="34296" marB="3429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Проводит кураторский час в группе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– 15 мин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40-60 мин</a:t>
                      </a:r>
                      <a:endParaRPr lang="ru-RU" sz="1100" dirty="0"/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15- 20 мин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98" marR="68598" marT="34296" marB="3429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25-30  мин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Стрелка вправо 20"/>
          <p:cNvSpPr/>
          <p:nvPr/>
        </p:nvSpPr>
        <p:spPr>
          <a:xfrm>
            <a:off x="2675756" y="3571142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043908" y="3582988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317898" y="3591676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6" y="116632"/>
            <a:ext cx="9004464" cy="665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55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" y="549275"/>
            <a:ext cx="7489825" cy="373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464646"/>
                </a:solidFill>
              </a:rPr>
              <a:t>Карта текущего состояния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27038" y="1054100"/>
          <a:ext cx="7886700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1962642"/>
                <a:gridCol w="712596"/>
                <a:gridCol w="4684755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Доработка                                           Потери/проблемы</a:t>
                      </a: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2836863" y="1098550"/>
            <a:ext cx="833437" cy="280988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5173663" y="1001713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9812"/>
              </p:ext>
            </p:extLst>
          </p:nvPr>
        </p:nvGraphicFramePr>
        <p:xfrm>
          <a:off x="433528" y="1939125"/>
          <a:ext cx="8388364" cy="2634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656"/>
                <a:gridCol w="186663"/>
                <a:gridCol w="672560"/>
                <a:gridCol w="216004"/>
                <a:gridCol w="720012"/>
                <a:gridCol w="216004"/>
                <a:gridCol w="720012"/>
                <a:gridCol w="216004"/>
                <a:gridCol w="720012"/>
                <a:gridCol w="162562"/>
                <a:gridCol w="773457"/>
                <a:gridCol w="216004"/>
                <a:gridCol w="720012"/>
                <a:gridCol w="216004"/>
                <a:gridCol w="720012"/>
                <a:gridCol w="162562"/>
                <a:gridCol w="816262"/>
                <a:gridCol w="162562"/>
              </a:tblGrid>
              <a:tr h="4342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Замдиректора 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Библиотекарь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Куратор</a:t>
                      </a:r>
                      <a:endParaRPr lang="ru-RU" sz="11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Куратор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Замдиректора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Замдиректора</a:t>
                      </a:r>
                    </a:p>
                    <a:p>
                      <a:pPr algn="ct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</a:t>
                      </a:r>
                    </a:p>
                    <a:p>
                      <a:pPr algn="ct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1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57286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Дает задание провести кураторский час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Обращается в библиотеку для поиска материалов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Подбирает материалы для кураторского часа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Анализирует предоставленные материалы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Подготавливает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методическую разработку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Отдает замдиректора на проверку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методическую разработку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Проверяет методическую разработку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Отдает куратору материал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 доработку</a:t>
                      </a:r>
                      <a:endParaRPr lang="ru-RU" sz="900" dirty="0"/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Корректирует метод. разработку</a:t>
                      </a:r>
                      <a:endParaRPr lang="ru-RU" sz="900" dirty="0"/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– 15 мин</a:t>
                      </a:r>
                    </a:p>
                    <a:p>
                      <a:pPr marL="0" indent="0" algn="ctr">
                        <a:buNone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7 -15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25 -40 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-20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35– 45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5 - 10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170 – 255 мин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20- 30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25-30  мин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75531"/>
              </p:ext>
            </p:extLst>
          </p:nvPr>
        </p:nvGraphicFramePr>
        <p:xfrm>
          <a:off x="336550" y="1504950"/>
          <a:ext cx="6096000" cy="280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Как есть  04.04.2022г.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09" marB="34209"/>
                </a:tc>
              </a:tr>
            </a:tbl>
          </a:graphicData>
        </a:graphic>
      </p:graphicFrame>
      <p:sp>
        <p:nvSpPr>
          <p:cNvPr id="18" name="Пятно 2 17"/>
          <p:cNvSpPr/>
          <p:nvPr/>
        </p:nvSpPr>
        <p:spPr>
          <a:xfrm>
            <a:off x="5920581" y="1964102"/>
            <a:ext cx="409575" cy="312738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201738" y="3514725"/>
            <a:ext cx="193675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870450" y="3548063"/>
            <a:ext cx="192088" cy="244475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824538" y="3540125"/>
            <a:ext cx="193675" cy="246063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746875" y="3524250"/>
            <a:ext cx="192088" cy="246063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7670800" y="3540125"/>
            <a:ext cx="190500" cy="246063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011488" y="3548063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962400" y="3548063"/>
            <a:ext cx="190500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27092"/>
              </p:ext>
            </p:extLst>
          </p:nvPr>
        </p:nvGraphicFramePr>
        <p:xfrm>
          <a:off x="131763" y="4725144"/>
          <a:ext cx="8759825" cy="176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9"/>
                <a:gridCol w="8402636"/>
              </a:tblGrid>
              <a:tr h="170278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Лишнее перемещение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6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ожидании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библиотекаря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при поиске  материалов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потери при  создании методической разработки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возврате на доработку</a:t>
                      </a: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 бумаги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корректировке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материала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тонера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402">
                <a:tc gridSpan="2"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ВПП (время протекания процесса)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437 – 634 мин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179388" y="90488"/>
            <a:ext cx="8629650" cy="5746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srgbClr val="464646"/>
                </a:solidFill>
              </a:rPr>
              <a:t>Проект </a:t>
            </a:r>
            <a:r>
              <a:rPr lang="ru-RU" sz="1400" b="1" dirty="0">
                <a:solidFill>
                  <a:srgbClr val="464646"/>
                </a:solidFill>
              </a:rPr>
              <a:t>«Оптимизация  процесса  подготовки  кураторского часа»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0163" y="3322638"/>
            <a:ext cx="171450" cy="315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809038" y="3514725"/>
            <a:ext cx="15557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21" name="TextBox 8"/>
          <p:cNvSpPr txBox="1">
            <a:spLocks noChangeArrowheads="1"/>
          </p:cNvSpPr>
          <p:nvPr/>
        </p:nvSpPr>
        <p:spPr bwMode="auto">
          <a:xfrm>
            <a:off x="130175" y="2947988"/>
            <a:ext cx="239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>
                <a:solidFill>
                  <a:srgbClr val="000000"/>
                </a:solidFill>
              </a:rPr>
              <a:t>ВХОД</a:t>
            </a:r>
          </a:p>
        </p:txBody>
      </p:sp>
      <p:sp>
        <p:nvSpPr>
          <p:cNvPr id="41122" name="TextBox 14"/>
          <p:cNvSpPr txBox="1">
            <a:spLocks noChangeArrowheads="1"/>
          </p:cNvSpPr>
          <p:nvPr/>
        </p:nvSpPr>
        <p:spPr bwMode="auto">
          <a:xfrm>
            <a:off x="8891588" y="2776538"/>
            <a:ext cx="146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>
                <a:solidFill>
                  <a:srgbClr val="000000"/>
                </a:solidFill>
              </a:rPr>
              <a:t>ВЫХОД</a:t>
            </a:r>
          </a:p>
        </p:txBody>
      </p:sp>
      <p:pic>
        <p:nvPicPr>
          <p:cNvPr id="41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98" y="1774826"/>
            <a:ext cx="440675" cy="5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ятно 2 32"/>
          <p:cNvSpPr/>
          <p:nvPr/>
        </p:nvSpPr>
        <p:spPr>
          <a:xfrm>
            <a:off x="5062538" y="1888219"/>
            <a:ext cx="414338" cy="3143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066925" y="3524250"/>
            <a:ext cx="192088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Пятно 2 33"/>
          <p:cNvSpPr/>
          <p:nvPr/>
        </p:nvSpPr>
        <p:spPr>
          <a:xfrm>
            <a:off x="3134475" y="1888219"/>
            <a:ext cx="298450" cy="33496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5" name="Пятно 2 34"/>
          <p:cNvSpPr/>
          <p:nvPr/>
        </p:nvSpPr>
        <p:spPr>
          <a:xfrm>
            <a:off x="4003675" y="1923893"/>
            <a:ext cx="298450" cy="33496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6" name="Выгнутая вверх стрелка 35"/>
          <p:cNvSpPr/>
          <p:nvPr/>
        </p:nvSpPr>
        <p:spPr>
          <a:xfrm flipH="1">
            <a:off x="4549775" y="1623560"/>
            <a:ext cx="833437" cy="280988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flipH="1">
            <a:off x="1746250" y="1642905"/>
            <a:ext cx="833437" cy="280988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flipH="1">
            <a:off x="7202850" y="1607231"/>
            <a:ext cx="833437" cy="280988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840368"/>
            <a:ext cx="440675" cy="5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ятно 2 39"/>
          <p:cNvSpPr/>
          <p:nvPr/>
        </p:nvSpPr>
        <p:spPr>
          <a:xfrm>
            <a:off x="6793275" y="1923893"/>
            <a:ext cx="409575" cy="312738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41" name="Пятно 2 40"/>
          <p:cNvSpPr/>
          <p:nvPr/>
        </p:nvSpPr>
        <p:spPr>
          <a:xfrm>
            <a:off x="7758967" y="1935006"/>
            <a:ext cx="409575" cy="312738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42" name="Выгнутая вверх стрелка 41"/>
          <p:cNvSpPr/>
          <p:nvPr/>
        </p:nvSpPr>
        <p:spPr>
          <a:xfrm flipH="1">
            <a:off x="2690812" y="1619024"/>
            <a:ext cx="833437" cy="280988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" y="549275"/>
            <a:ext cx="7489825" cy="373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464646"/>
                </a:solidFill>
              </a:rPr>
              <a:t>Карта текущего состояния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27038" y="1054100"/>
          <a:ext cx="7886700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1962642"/>
                <a:gridCol w="712596"/>
                <a:gridCol w="4684755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Доработка                                           Потери/проблемы</a:t>
                      </a: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2836863" y="1098550"/>
            <a:ext cx="833437" cy="280988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5173663" y="1001713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44726"/>
              </p:ext>
            </p:extLst>
          </p:nvPr>
        </p:nvGraphicFramePr>
        <p:xfrm>
          <a:off x="1495717" y="2091375"/>
          <a:ext cx="4281536" cy="256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080"/>
                <a:gridCol w="194990"/>
                <a:gridCol w="702563"/>
                <a:gridCol w="225640"/>
                <a:gridCol w="752132"/>
                <a:gridCol w="225640"/>
                <a:gridCol w="752132"/>
                <a:gridCol w="622359"/>
              </a:tblGrid>
              <a:tr h="4342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 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Замдиректора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Замдиректора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</a:t>
                      </a:r>
                    </a:p>
                    <a:p>
                      <a:pPr algn="ct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57286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Отдает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метод.разработку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замдиректора на проверку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Анализирует </a:t>
                      </a:r>
                      <a:r>
                        <a:rPr lang="ru-RU" sz="900" dirty="0" err="1" smtClean="0">
                          <a:latin typeface="+mn-lt"/>
                        </a:rPr>
                        <a:t>метод.разработку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Отдает </a:t>
                      </a:r>
                      <a:r>
                        <a:rPr lang="ru-RU" sz="900" dirty="0" err="1" smtClean="0">
                          <a:latin typeface="+mn-lt"/>
                        </a:rPr>
                        <a:t>метод.разработку</a:t>
                      </a:r>
                      <a:r>
                        <a:rPr lang="ru-RU" sz="900" dirty="0" smtClean="0">
                          <a:latin typeface="+mn-lt"/>
                        </a:rPr>
                        <a:t> куратору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Проводит кураторский час в группе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– 15 мин</a:t>
                      </a:r>
                    </a:p>
                    <a:p>
                      <a:pPr marL="0" indent="0" algn="ctr">
                        <a:buNone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85 -119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5 -10 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25-30  мин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88052"/>
              </p:ext>
            </p:extLst>
          </p:nvPr>
        </p:nvGraphicFramePr>
        <p:xfrm>
          <a:off x="336550" y="1504950"/>
          <a:ext cx="6096000" cy="280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Как есть  04.04.2022г.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09" marB="34209"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201738" y="3514725"/>
            <a:ext cx="193675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196856" y="3511044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4190320" y="3511044"/>
            <a:ext cx="190500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75028"/>
              </p:ext>
            </p:extLst>
          </p:nvPr>
        </p:nvGraphicFramePr>
        <p:xfrm>
          <a:off x="179388" y="4869160"/>
          <a:ext cx="8759825" cy="176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9"/>
                <a:gridCol w="8402636"/>
              </a:tblGrid>
              <a:tr h="170278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Лишнее перемещение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6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ожидании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библиотекаря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при поиске  материалов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потери при  создании методической разработки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возврате на доработку</a:t>
                      </a: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 бумаги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корректировке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материала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7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тонера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402">
                <a:tc gridSpan="2"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ВПП (время протекания процесса)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437 – 634 мин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329" marB="3432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179388" y="90488"/>
            <a:ext cx="8629650" cy="5746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srgbClr val="464646"/>
                </a:solidFill>
              </a:rPr>
              <a:t>Проект </a:t>
            </a:r>
            <a:r>
              <a:rPr lang="ru-RU" sz="1400" b="1" dirty="0">
                <a:solidFill>
                  <a:srgbClr val="464646"/>
                </a:solidFill>
              </a:rPr>
              <a:t>«Оптимизация  процесса  подготовки  кураторского часа»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94519" y="3378200"/>
            <a:ext cx="171450" cy="315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062210" y="3220862"/>
            <a:ext cx="15557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21" name="TextBox 8"/>
          <p:cNvSpPr txBox="1">
            <a:spLocks noChangeArrowheads="1"/>
          </p:cNvSpPr>
          <p:nvPr/>
        </p:nvSpPr>
        <p:spPr bwMode="auto">
          <a:xfrm>
            <a:off x="819943" y="2914650"/>
            <a:ext cx="239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>
                <a:solidFill>
                  <a:srgbClr val="000000"/>
                </a:solidFill>
              </a:rPr>
              <a:t>ВХОД</a:t>
            </a:r>
          </a:p>
        </p:txBody>
      </p:sp>
      <p:sp>
        <p:nvSpPr>
          <p:cNvPr id="41122" name="TextBox 14"/>
          <p:cNvSpPr txBox="1">
            <a:spLocks noChangeArrowheads="1"/>
          </p:cNvSpPr>
          <p:nvPr/>
        </p:nvSpPr>
        <p:spPr bwMode="auto">
          <a:xfrm>
            <a:off x="6257131" y="2776538"/>
            <a:ext cx="146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>
                <a:solidFill>
                  <a:srgbClr val="000000"/>
                </a:solidFill>
              </a:rPr>
              <a:t>ВЫХОД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2251538" y="3514725"/>
            <a:ext cx="192088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flipH="1">
            <a:off x="2927671" y="1781567"/>
            <a:ext cx="833437" cy="280988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flipH="1">
            <a:off x="1834819" y="1781567"/>
            <a:ext cx="833437" cy="280988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ятно 2 39"/>
          <p:cNvSpPr/>
          <p:nvPr/>
        </p:nvSpPr>
        <p:spPr>
          <a:xfrm>
            <a:off x="1174559" y="1879601"/>
            <a:ext cx="720080" cy="47181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 smtClean="0">
                <a:solidFill>
                  <a:prstClr val="white"/>
                </a:solidFill>
              </a:rPr>
              <a:t>10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41" name="Пятно 2 40"/>
          <p:cNvSpPr/>
          <p:nvPr/>
        </p:nvSpPr>
        <p:spPr>
          <a:xfrm>
            <a:off x="2207591" y="2181417"/>
            <a:ext cx="720080" cy="45337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 smtClean="0">
                <a:solidFill>
                  <a:prstClr val="white"/>
                </a:solidFill>
              </a:rPr>
              <a:t>11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42" name="Пятно 2 41"/>
          <p:cNvSpPr/>
          <p:nvPr/>
        </p:nvSpPr>
        <p:spPr>
          <a:xfrm>
            <a:off x="3032910" y="2263012"/>
            <a:ext cx="792088" cy="29018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 smtClean="0">
                <a:solidFill>
                  <a:prstClr val="white"/>
                </a:solidFill>
              </a:rPr>
              <a:t>12</a:t>
            </a:r>
            <a:endParaRPr lang="ru-RU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686800" cy="5508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Пирамида проблем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0825" y="333374"/>
            <a:ext cx="9023350" cy="115140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2000" dirty="0">
              <a:solidFill>
                <a:srgbClr val="464646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464646"/>
                </a:solidFill>
              </a:rPr>
              <a:t>Проект </a:t>
            </a:r>
            <a:r>
              <a:rPr lang="ru-RU" sz="1600" b="1" dirty="0">
                <a:solidFill>
                  <a:srgbClr val="464646"/>
                </a:solidFill>
              </a:rPr>
              <a:t>«Оптимизация  процесса  подготовки  кураторского часа»</a:t>
            </a:r>
            <a:endParaRPr lang="ru-RU" sz="2000" dirty="0" smtClean="0">
              <a:solidFill>
                <a:srgbClr val="464646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Введение в предметную область (описание ситуации «как есть»)</a:t>
            </a:r>
            <a:br>
              <a:rPr lang="ru-RU" sz="2000" dirty="0" smtClean="0">
                <a:solidFill>
                  <a:srgbClr val="464646"/>
                </a:solidFill>
              </a:rPr>
            </a:br>
            <a:endParaRPr lang="ru-RU" sz="2000" dirty="0">
              <a:solidFill>
                <a:srgbClr val="464646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928813" y="2428875"/>
            <a:ext cx="1928812" cy="1500188"/>
          </a:xfrm>
          <a:prstGeom prst="triangle">
            <a:avLst>
              <a:gd name="adj" fmla="val 4966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1357313" y="4000500"/>
            <a:ext cx="3071812" cy="857250"/>
          </a:xfrm>
          <a:prstGeom prst="trapezoid">
            <a:avLst>
              <a:gd name="adj" fmla="val 596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rgbClr val="DA1F28">
                    <a:satMod val="140000"/>
                  </a:srgb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Трапеция 9"/>
          <p:cNvSpPr/>
          <p:nvPr/>
        </p:nvSpPr>
        <p:spPr>
          <a:xfrm>
            <a:off x="571500" y="4929188"/>
            <a:ext cx="4643438" cy="1214437"/>
          </a:xfrm>
          <a:prstGeom prst="trapezoid">
            <a:avLst>
              <a:gd name="adj" fmla="val 61229"/>
            </a:avLst>
          </a:prstGeom>
          <a:solidFill>
            <a:srgbClr val="5C7A5C"/>
          </a:solidFill>
          <a:ln>
            <a:solidFill>
              <a:srgbClr val="5C7A5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015" name="TextBox 10"/>
          <p:cNvSpPr txBox="1">
            <a:spLocks noChangeArrowheads="1"/>
          </p:cNvSpPr>
          <p:nvPr/>
        </p:nvSpPr>
        <p:spPr bwMode="auto">
          <a:xfrm>
            <a:off x="1500188" y="5214938"/>
            <a:ext cx="2643187" cy="307975"/>
          </a:xfrm>
          <a:prstGeom prst="rect">
            <a:avLst/>
          </a:prstGeom>
          <a:noFill/>
          <a:ln w="9525">
            <a:solidFill>
              <a:srgbClr val="5C7A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</a:rPr>
              <a:t>Уровень ПОО</a:t>
            </a:r>
          </a:p>
        </p:txBody>
      </p:sp>
      <p:sp>
        <p:nvSpPr>
          <p:cNvPr id="43016" name="TextBox 11"/>
          <p:cNvSpPr txBox="1">
            <a:spLocks noChangeArrowheads="1"/>
          </p:cNvSpPr>
          <p:nvPr/>
        </p:nvSpPr>
        <p:spPr bwMode="auto">
          <a:xfrm>
            <a:off x="1785938" y="407193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</a:p>
        </p:txBody>
      </p:sp>
      <p:sp>
        <p:nvSpPr>
          <p:cNvPr id="43017" name="TextBox 12"/>
          <p:cNvSpPr txBox="1">
            <a:spLocks noChangeArrowheads="1"/>
          </p:cNvSpPr>
          <p:nvPr/>
        </p:nvSpPr>
        <p:spPr bwMode="auto">
          <a:xfrm>
            <a:off x="2143125" y="3286125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775" y="4929187"/>
            <a:ext cx="4364038" cy="1785104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t" hangingPunct="1"/>
            <a:r>
              <a:rPr lang="ru-RU" sz="1100" dirty="0" smtClean="0"/>
              <a:t>1. Лишнее </a:t>
            </a:r>
            <a:r>
              <a:rPr lang="ru-RU" sz="1100" dirty="0"/>
              <a:t>перемещение</a:t>
            </a:r>
          </a:p>
          <a:p>
            <a:pPr eaLnBrk="1" hangingPunct="1"/>
            <a:r>
              <a:rPr lang="ru-RU" sz="1100" dirty="0" smtClean="0"/>
              <a:t>2. Временные </a:t>
            </a:r>
            <a:r>
              <a:rPr lang="ru-RU" sz="1100" dirty="0"/>
              <a:t>потери  при ожидании библиотекаря</a:t>
            </a:r>
          </a:p>
          <a:p>
            <a:pPr eaLnBrk="1" fontAlgn="t" hangingPunct="1"/>
            <a:r>
              <a:rPr lang="ru-RU" sz="1100" dirty="0" smtClean="0"/>
              <a:t>3. Временные </a:t>
            </a:r>
            <a:r>
              <a:rPr lang="ru-RU" sz="1100" dirty="0"/>
              <a:t>потери при поиске  материалов</a:t>
            </a:r>
          </a:p>
          <a:p>
            <a:pPr eaLnBrk="1" hangingPunct="1"/>
            <a:r>
              <a:rPr lang="ru-RU" sz="1100" dirty="0" smtClean="0"/>
              <a:t>4. Временные </a:t>
            </a:r>
            <a:r>
              <a:rPr lang="ru-RU" sz="1100" dirty="0"/>
              <a:t>потери при  создании методической разработки</a:t>
            </a:r>
          </a:p>
          <a:p>
            <a:pPr eaLnBrk="1" hangingPunct="1"/>
            <a:r>
              <a:rPr lang="ru-RU" sz="1100" dirty="0" smtClean="0"/>
              <a:t>5. Временные </a:t>
            </a:r>
            <a:r>
              <a:rPr lang="ru-RU" sz="1100" dirty="0"/>
              <a:t>потери </a:t>
            </a:r>
            <a:r>
              <a:rPr lang="ru-RU" sz="1100" dirty="0" smtClean="0"/>
              <a:t>при возврате </a:t>
            </a:r>
            <a:r>
              <a:rPr lang="ru-RU" sz="1100" dirty="0"/>
              <a:t>на доработку</a:t>
            </a:r>
          </a:p>
          <a:p>
            <a:pPr eaLnBrk="1" fontAlgn="t" hangingPunct="1"/>
            <a:r>
              <a:rPr lang="ru-RU" sz="1100" dirty="0" smtClean="0"/>
              <a:t>6. Расход </a:t>
            </a:r>
            <a:r>
              <a:rPr lang="ru-RU" sz="1100" dirty="0"/>
              <a:t>бумаги</a:t>
            </a:r>
          </a:p>
          <a:p>
            <a:pPr eaLnBrk="1" hangingPunct="1"/>
            <a:r>
              <a:rPr lang="ru-RU" sz="1100" dirty="0" smtClean="0"/>
              <a:t>7. Временные </a:t>
            </a:r>
            <a:r>
              <a:rPr lang="ru-RU" sz="1100" dirty="0"/>
              <a:t>потери  по причине </a:t>
            </a:r>
            <a:r>
              <a:rPr lang="ru-RU" sz="1100" dirty="0" smtClean="0"/>
              <a:t>корректировки  </a:t>
            </a:r>
            <a:r>
              <a:rPr lang="ru-RU" sz="1100" dirty="0"/>
              <a:t>материала</a:t>
            </a:r>
          </a:p>
          <a:p>
            <a:pPr eaLnBrk="1" hangingPunct="1"/>
            <a:r>
              <a:rPr lang="ru-RU" sz="1100" dirty="0" smtClean="0"/>
              <a:t>8. Расход тонера картриджа</a:t>
            </a:r>
          </a:p>
          <a:p>
            <a:pPr eaLnBrk="1" hangingPunct="1"/>
            <a:r>
              <a:rPr lang="ru-RU" sz="1100" dirty="0" smtClean="0"/>
              <a:t>9. </a:t>
            </a:r>
            <a:r>
              <a:rPr lang="ru-RU" sz="1100" dirty="0"/>
              <a:t>Временные потери  при </a:t>
            </a:r>
            <a:r>
              <a:rPr lang="ru-RU" sz="1100" dirty="0" smtClean="0"/>
              <a:t>ожидании заместителя директора по УВР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158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513" y="620713"/>
            <a:ext cx="7886700" cy="3730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Карта ИДЕАЛЬНОГО состояния: </a:t>
            </a:r>
            <a:r>
              <a:rPr lang="ru-RU" sz="1800" dirty="0" smtClean="0">
                <a:solidFill>
                  <a:prstClr val="black"/>
                </a:solidFill>
              </a:rPr>
              <a:t>22.04.2022</a:t>
            </a:r>
            <a:r>
              <a:rPr lang="ru-RU" sz="2400" dirty="0">
                <a:cs typeface="Arial" charset="0"/>
              </a:rPr>
              <a:t/>
            </a:r>
            <a:br>
              <a:rPr lang="ru-RU" sz="2400" dirty="0">
                <a:cs typeface="Arial" charset="0"/>
              </a:rPr>
            </a:b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54038" y="1187450"/>
          <a:ext cx="7886700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338" marB="34338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51000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036888" y="1241425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21250" y="1277938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0688" y="19558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44053" name="Прямоугольник 25"/>
          <p:cNvSpPr>
            <a:spLocks noChangeArrowheads="1"/>
          </p:cNvSpPr>
          <p:nvPr/>
        </p:nvSpPr>
        <p:spPr bwMode="auto">
          <a:xfrm>
            <a:off x="214312" y="5572125"/>
            <a:ext cx="60138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105 мин (83% - 84%)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1475656" y="3452874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3850" y="115888"/>
            <a:ext cx="8496622" cy="43338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464646"/>
                </a:solidFill>
              </a:rPr>
              <a:t>Проект </a:t>
            </a:r>
            <a:r>
              <a:rPr lang="ru-RU" sz="1600" dirty="0">
                <a:solidFill>
                  <a:srgbClr val="464646"/>
                </a:solidFill>
              </a:rPr>
              <a:t>«</a:t>
            </a:r>
            <a:r>
              <a:rPr lang="ru-RU" sz="1600" b="1" dirty="0">
                <a:solidFill>
                  <a:srgbClr val="464646"/>
                </a:solidFill>
              </a:rPr>
              <a:t>Оптимизация  процесса  подготовки </a:t>
            </a:r>
            <a:r>
              <a:rPr lang="ru-RU" sz="1600" b="1" dirty="0" smtClean="0">
                <a:solidFill>
                  <a:srgbClr val="464646"/>
                </a:solidFill>
              </a:rPr>
              <a:t>кураторского </a:t>
            </a:r>
            <a:r>
              <a:rPr lang="ru-RU" sz="1600" b="1" dirty="0">
                <a:solidFill>
                  <a:srgbClr val="464646"/>
                </a:solidFill>
              </a:rPr>
              <a:t>часа</a:t>
            </a:r>
            <a:r>
              <a:rPr lang="ru-RU" sz="1600" dirty="0">
                <a:solidFill>
                  <a:srgbClr val="464646"/>
                </a:solidFill>
              </a:rPr>
              <a:t>»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89668" y="3334605"/>
            <a:ext cx="40163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012160" y="3333986"/>
            <a:ext cx="5270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095" name="TextBox 8"/>
          <p:cNvSpPr txBox="1">
            <a:spLocks noChangeArrowheads="1"/>
          </p:cNvSpPr>
          <p:nvPr/>
        </p:nvSpPr>
        <p:spPr bwMode="auto">
          <a:xfrm>
            <a:off x="491218" y="3012962"/>
            <a:ext cx="298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00"/>
                </a:solidFill>
              </a:rPr>
              <a:t>ВХОД</a:t>
            </a:r>
          </a:p>
        </p:txBody>
      </p:sp>
      <p:sp>
        <p:nvSpPr>
          <p:cNvPr id="44096" name="TextBox 12"/>
          <p:cNvSpPr txBox="1">
            <a:spLocks noChangeArrowheads="1"/>
          </p:cNvSpPr>
          <p:nvPr/>
        </p:nvSpPr>
        <p:spPr bwMode="auto">
          <a:xfrm>
            <a:off x="6732240" y="2864365"/>
            <a:ext cx="1444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00"/>
                </a:solidFill>
              </a:rPr>
              <a:t>ВЫХОД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01754"/>
              </p:ext>
            </p:extLst>
          </p:nvPr>
        </p:nvGraphicFramePr>
        <p:xfrm>
          <a:off x="1445245" y="1839131"/>
          <a:ext cx="4079990" cy="349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43"/>
                <a:gridCol w="936104"/>
                <a:gridCol w="288032"/>
                <a:gridCol w="1064537"/>
                <a:gridCol w="301426"/>
                <a:gridCol w="915348"/>
                <a:gridCol w="256100"/>
              </a:tblGrid>
              <a:tr h="432176"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613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Замдиректора 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Библиотекарь</a:t>
                      </a:r>
                      <a:endParaRPr lang="ru-RU" sz="1100" i="1" dirty="0"/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</a:t>
                      </a:r>
                    </a:p>
                    <a:p>
                      <a:pPr algn="ct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28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Дает задание провести кураторский час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Предоставляет материалы  для кураторского часа в локальную сеть Обмен</a:t>
                      </a:r>
                      <a:endParaRPr lang="ru-RU" sz="1100" dirty="0"/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Проводит кураторский час в группе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– 15 мин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40-60 мин</a:t>
                      </a:r>
                      <a:endParaRPr lang="ru-RU" sz="1100" dirty="0"/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25-30  мин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Стрелка вправо 20"/>
          <p:cNvSpPr/>
          <p:nvPr/>
        </p:nvSpPr>
        <p:spPr>
          <a:xfrm>
            <a:off x="2771800" y="3478728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139952" y="3452873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472906" y="3452255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1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244641"/>
              </p:ext>
            </p:extLst>
          </p:nvPr>
        </p:nvGraphicFramePr>
        <p:xfrm>
          <a:off x="363538" y="1268413"/>
          <a:ext cx="4176464" cy="3858697"/>
        </p:xfrm>
        <a:graphic>
          <a:graphicData uri="http://schemas.openxmlformats.org/drawingml/2006/table">
            <a:tbl>
              <a:tblPr firstRow="1" bandRow="1"/>
              <a:tblGrid>
                <a:gridCol w="251158"/>
                <a:gridCol w="3205226"/>
                <a:gridCol w="720080"/>
              </a:tblGrid>
              <a:tr h="43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Время, мин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Лишнее перемещение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60 - 85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356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ожидании библиотекаря</a:t>
                      </a:r>
                    </a:p>
                    <a:p>
                      <a:endParaRPr lang="ru-RU" sz="105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74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поиске  материалов</a:t>
                      </a:r>
                      <a:endParaRPr lang="ru-RU" sz="105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25-40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1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 создании методической разработки</a:t>
                      </a:r>
                    </a:p>
                    <a:p>
                      <a:endParaRPr lang="ru-RU" sz="105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65 -90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возврате  на доработку</a:t>
                      </a:r>
                    </a:p>
                    <a:p>
                      <a:endParaRPr lang="ru-RU" sz="105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255-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374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52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</a:t>
                      </a:r>
                      <a:endParaRPr lang="ru-RU" sz="1200" b="1" dirty="0"/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корректировке  материала</a:t>
                      </a:r>
                    </a:p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25 -30</a:t>
                      </a: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 – 634 мин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337740"/>
              </p:ext>
            </p:extLst>
          </p:nvPr>
        </p:nvGraphicFramePr>
        <p:xfrm>
          <a:off x="4787900" y="1268412"/>
          <a:ext cx="4095750" cy="3888780"/>
        </p:xfrm>
        <a:graphic>
          <a:graphicData uri="http://schemas.openxmlformats.org/drawingml/2006/table">
            <a:tbl>
              <a:tblPr/>
              <a:tblGrid>
                <a:gridCol w="271463"/>
                <a:gridCol w="3113037"/>
                <a:gridCol w="711250"/>
              </a:tblGrid>
              <a:tr h="480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Время, мин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возврате на доработку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255-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374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 создании методической разработки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65 -90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90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Лишнее перемещение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60 - 85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885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поиске  материалов</a:t>
                      </a:r>
                      <a:endParaRPr lang="ru-RU" sz="105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25-40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90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корректировке  материала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25 -30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81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ожидании библиотекаря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3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 – 634 мин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165" name="TextBox 5"/>
          <p:cNvSpPr txBox="1">
            <a:spLocks noChangeArrowheads="1"/>
          </p:cNvSpPr>
          <p:nvPr/>
        </p:nvSpPr>
        <p:spPr bwMode="auto">
          <a:xfrm>
            <a:off x="582613" y="719138"/>
            <a:ext cx="271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Выявленные проблемы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2807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464646"/>
                </a:solidFill>
              </a:rPr>
              <a:t>Проект </a:t>
            </a:r>
            <a:r>
              <a:rPr lang="ru-RU" b="1" dirty="0">
                <a:solidFill>
                  <a:srgbClr val="464646"/>
                </a:solidFill>
              </a:rPr>
              <a:t>«Оптимизация  процесса  подготовки  кураторского часа»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513" y="620713"/>
            <a:ext cx="7886700" cy="3730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Карта ЦЕЛЕВОГО состояния: </a:t>
            </a:r>
            <a:r>
              <a:rPr lang="ru-RU" sz="1800" dirty="0" smtClean="0">
                <a:solidFill>
                  <a:prstClr val="black"/>
                </a:solidFill>
              </a:rPr>
              <a:t>22.04.2022</a:t>
            </a:r>
            <a:r>
              <a:rPr lang="ru-RU" sz="2400" dirty="0">
                <a:cs typeface="Arial" charset="0"/>
              </a:rPr>
              <a:t/>
            </a:r>
            <a:br>
              <a:rPr lang="ru-RU" sz="2400" dirty="0">
                <a:cs typeface="Arial" charset="0"/>
              </a:rPr>
            </a:b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54038" y="1187450"/>
          <a:ext cx="7886700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338" marB="34338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8" marB="34338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51000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036888" y="1241425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21250" y="1277938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0688" y="19558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44053" name="Прямоугольник 25"/>
          <p:cNvSpPr>
            <a:spLocks noChangeArrowheads="1"/>
          </p:cNvSpPr>
          <p:nvPr/>
        </p:nvSpPr>
        <p:spPr bwMode="auto">
          <a:xfrm>
            <a:off x="214312" y="5572125"/>
            <a:ext cx="601387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</a:t>
            </a: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мин (</a:t>
            </a: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7% - 89%)</a:t>
            </a:r>
            <a:endParaRPr lang="ru-RU" sz="1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1475656" y="3452874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3850" y="115888"/>
            <a:ext cx="8496622" cy="43338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464646"/>
                </a:solidFill>
              </a:rPr>
              <a:t>Проект </a:t>
            </a:r>
            <a:r>
              <a:rPr lang="ru-RU" sz="1600" dirty="0">
                <a:solidFill>
                  <a:srgbClr val="464646"/>
                </a:solidFill>
              </a:rPr>
              <a:t>«</a:t>
            </a:r>
            <a:r>
              <a:rPr lang="ru-RU" sz="1600" b="1" dirty="0">
                <a:solidFill>
                  <a:srgbClr val="464646"/>
                </a:solidFill>
              </a:rPr>
              <a:t>Оптимизация  процесса  подготовки </a:t>
            </a:r>
            <a:r>
              <a:rPr lang="ru-RU" sz="1600" b="1" dirty="0" smtClean="0">
                <a:solidFill>
                  <a:srgbClr val="464646"/>
                </a:solidFill>
              </a:rPr>
              <a:t>кураторского </a:t>
            </a:r>
            <a:r>
              <a:rPr lang="ru-RU" sz="1600" b="1" dirty="0">
                <a:solidFill>
                  <a:srgbClr val="464646"/>
                </a:solidFill>
              </a:rPr>
              <a:t>часа</a:t>
            </a:r>
            <a:r>
              <a:rPr lang="ru-RU" sz="1600" dirty="0">
                <a:solidFill>
                  <a:srgbClr val="464646"/>
                </a:solidFill>
              </a:rPr>
              <a:t>»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89668" y="3334605"/>
            <a:ext cx="40163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048500" y="3346450"/>
            <a:ext cx="5270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095" name="TextBox 8"/>
          <p:cNvSpPr txBox="1">
            <a:spLocks noChangeArrowheads="1"/>
          </p:cNvSpPr>
          <p:nvPr/>
        </p:nvSpPr>
        <p:spPr bwMode="auto">
          <a:xfrm>
            <a:off x="491218" y="3012962"/>
            <a:ext cx="298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00"/>
                </a:solidFill>
              </a:rPr>
              <a:t>ВХОД</a:t>
            </a:r>
          </a:p>
        </p:txBody>
      </p:sp>
      <p:sp>
        <p:nvSpPr>
          <p:cNvPr id="44096" name="TextBox 12"/>
          <p:cNvSpPr txBox="1">
            <a:spLocks noChangeArrowheads="1"/>
          </p:cNvSpPr>
          <p:nvPr/>
        </p:nvSpPr>
        <p:spPr bwMode="auto">
          <a:xfrm>
            <a:off x="7575550" y="2974975"/>
            <a:ext cx="1444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00"/>
                </a:solidFill>
              </a:rPr>
              <a:t>ВЫХОД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53579"/>
              </p:ext>
            </p:extLst>
          </p:nvPr>
        </p:nvGraphicFramePr>
        <p:xfrm>
          <a:off x="1329250" y="2057181"/>
          <a:ext cx="5487807" cy="303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43"/>
                <a:gridCol w="936104"/>
                <a:gridCol w="288032"/>
                <a:gridCol w="1064537"/>
                <a:gridCol w="301426"/>
                <a:gridCol w="1004755"/>
                <a:gridCol w="293578"/>
                <a:gridCol w="1024832"/>
                <a:gridCol w="256100"/>
              </a:tblGrid>
              <a:tr h="327446"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565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Замдиректора 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Библиотекарь</a:t>
                      </a:r>
                      <a:endParaRPr lang="ru-RU" sz="1100" i="1" dirty="0"/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Куратор</a:t>
                      </a:r>
                    </a:p>
                  </a:txBody>
                  <a:tcPr marL="68598" marR="68598" marT="34296" marB="3429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</a:t>
                      </a:r>
                    </a:p>
                    <a:p>
                      <a:pPr algn="ct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1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Дает задание провести кураторский час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Предоставляет материалы  для кураторского часа в локальную сеть Обмен</a:t>
                      </a:r>
                      <a:endParaRPr lang="ru-RU" sz="1100" dirty="0"/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Подготавливает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методическую разработку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98" marR="68598" marT="34296" marB="3429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Проводит кураторский час в группе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– 15 мин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40-60 мин</a:t>
                      </a:r>
                      <a:endParaRPr lang="ru-RU" sz="1100" dirty="0"/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15- 20 мин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98" marR="68598" marT="34296" marB="3429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25-30  мин</a:t>
                      </a:r>
                    </a:p>
                  </a:txBody>
                  <a:tcPr marL="68581" marR="68581" marT="34286" marB="3428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Стрелка вправо 20"/>
          <p:cNvSpPr/>
          <p:nvPr/>
        </p:nvSpPr>
        <p:spPr>
          <a:xfrm>
            <a:off x="2771800" y="3478728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139952" y="3452873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413942" y="3452255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57570"/>
              </p:ext>
            </p:extLst>
          </p:nvPr>
        </p:nvGraphicFramePr>
        <p:xfrm>
          <a:off x="4427980" y="5263052"/>
          <a:ext cx="3725148" cy="97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7"/>
                <a:gridCol w="385197"/>
                <a:gridCol w="385197"/>
                <a:gridCol w="422692"/>
                <a:gridCol w="429373"/>
                <a:gridCol w="429373"/>
                <a:gridCol w="429373"/>
                <a:gridCol w="429373"/>
                <a:gridCol w="429373"/>
              </a:tblGrid>
              <a:tr h="45822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4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6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 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 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 11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 12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3" name="Крест 22"/>
          <p:cNvSpPr/>
          <p:nvPr/>
        </p:nvSpPr>
        <p:spPr>
          <a:xfrm rot="2637252">
            <a:off x="7674015" y="5650464"/>
            <a:ext cx="480597" cy="47768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Крест 23"/>
          <p:cNvSpPr/>
          <p:nvPr/>
        </p:nvSpPr>
        <p:spPr>
          <a:xfrm rot="2637252">
            <a:off x="4313687" y="5613779"/>
            <a:ext cx="480597" cy="47768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Крест 25"/>
          <p:cNvSpPr/>
          <p:nvPr/>
        </p:nvSpPr>
        <p:spPr>
          <a:xfrm rot="2637252">
            <a:off x="5139171" y="5642307"/>
            <a:ext cx="480597" cy="47768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Крест 26"/>
          <p:cNvSpPr/>
          <p:nvPr/>
        </p:nvSpPr>
        <p:spPr>
          <a:xfrm rot="2637252">
            <a:off x="4800406" y="5670390"/>
            <a:ext cx="480597" cy="47768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Крест 27"/>
          <p:cNvSpPr/>
          <p:nvPr/>
        </p:nvSpPr>
        <p:spPr>
          <a:xfrm rot="2637252">
            <a:off x="5512407" y="5634178"/>
            <a:ext cx="480597" cy="47768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Крест 28"/>
          <p:cNvSpPr/>
          <p:nvPr/>
        </p:nvSpPr>
        <p:spPr>
          <a:xfrm rot="2637252">
            <a:off x="6469437" y="5642307"/>
            <a:ext cx="480597" cy="47768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Крест 29"/>
          <p:cNvSpPr/>
          <p:nvPr/>
        </p:nvSpPr>
        <p:spPr>
          <a:xfrm rot="2637252">
            <a:off x="5894602" y="5650464"/>
            <a:ext cx="480597" cy="47768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Крест 30"/>
          <p:cNvSpPr/>
          <p:nvPr/>
        </p:nvSpPr>
        <p:spPr>
          <a:xfrm rot="2637252">
            <a:off x="6902714" y="5650465"/>
            <a:ext cx="480597" cy="47768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Крест 32"/>
          <p:cNvSpPr/>
          <p:nvPr/>
        </p:nvSpPr>
        <p:spPr>
          <a:xfrm rot="2637252">
            <a:off x="7291849" y="5665582"/>
            <a:ext cx="480597" cy="47768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9250" y="603250"/>
            <a:ext cx="1795463" cy="503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ДИАГРАММА ПАРЕТО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70312"/>
              </p:ext>
            </p:extLst>
          </p:nvPr>
        </p:nvGraphicFramePr>
        <p:xfrm>
          <a:off x="2900363" y="112713"/>
          <a:ext cx="4433454" cy="620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606"/>
                <a:gridCol w="492606"/>
                <a:gridCol w="454948"/>
                <a:gridCol w="519509"/>
                <a:gridCol w="503361"/>
                <a:gridCol w="492606"/>
                <a:gridCol w="444193"/>
                <a:gridCol w="541019"/>
                <a:gridCol w="492606"/>
              </a:tblGrid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9273" name="TextBox 2"/>
          <p:cNvSpPr txBox="1">
            <a:spLocks noChangeArrowheads="1"/>
          </p:cNvSpPr>
          <p:nvPr/>
        </p:nvSpPr>
        <p:spPr bwMode="auto">
          <a:xfrm>
            <a:off x="2030413" y="188913"/>
            <a:ext cx="460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000000"/>
                </a:solidFill>
                <a:latin typeface="Arial" charset="0"/>
                <a:cs typeface="Arial" charset="0"/>
              </a:rPr>
              <a:t>мин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6056" y="0"/>
            <a:ext cx="439544" cy="64633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650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550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450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350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275" name="TextBox 4"/>
          <p:cNvSpPr txBox="1">
            <a:spLocks noChangeArrowheads="1"/>
          </p:cNvSpPr>
          <p:nvPr/>
        </p:nvSpPr>
        <p:spPr bwMode="auto">
          <a:xfrm>
            <a:off x="2675828" y="6352773"/>
            <a:ext cx="411137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1      2      3      4      5     6      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66419" y="34301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15598" y="43838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20314" y="387060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99265" y="312243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60731" y="3777045"/>
            <a:ext cx="441166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418819" y="3390671"/>
            <a:ext cx="312694" cy="115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851120" y="3221816"/>
            <a:ext cx="425827" cy="131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764777" y="326853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71039" y="289383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299265" y="1743016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771039" y="1265238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774920" y="1895416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255534" y="2264955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820600" y="2778668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321939" y="3560217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3" name="Прямая соединительная линия 52"/>
          <p:cNvCxnSpPr>
            <a:stCxn id="42" idx="7"/>
          </p:cNvCxnSpPr>
          <p:nvPr/>
        </p:nvCxnSpPr>
        <p:spPr>
          <a:xfrm flipV="1">
            <a:off x="5429347" y="1417638"/>
            <a:ext cx="341692" cy="34769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418819" y="2047817"/>
            <a:ext cx="345958" cy="24698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467998" y="2930852"/>
            <a:ext cx="371571" cy="60160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891690" y="1850571"/>
            <a:ext cx="387881" cy="12234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87437" y="5589240"/>
            <a:ext cx="92868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1101725" y="5094288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087438" y="47958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9316" name="TextBox 279570"/>
          <p:cNvSpPr txBox="1">
            <a:spLocks noChangeArrowheads="1"/>
          </p:cNvSpPr>
          <p:nvPr/>
        </p:nvSpPr>
        <p:spPr bwMode="auto">
          <a:xfrm>
            <a:off x="433046" y="5341554"/>
            <a:ext cx="6206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Min</a:t>
            </a:r>
            <a:endParaRPr 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Max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9317" name="TextBox 79"/>
          <p:cNvSpPr txBox="1">
            <a:spLocks noChangeArrowheads="1"/>
          </p:cNvSpPr>
          <p:nvPr/>
        </p:nvSpPr>
        <p:spPr bwMode="auto">
          <a:xfrm>
            <a:off x="468313" y="4675188"/>
            <a:ext cx="61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Min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Max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9572" name="Прямоугольник 279571"/>
          <p:cNvSpPr/>
          <p:nvPr/>
        </p:nvSpPr>
        <p:spPr>
          <a:xfrm>
            <a:off x="292100" y="1417638"/>
            <a:ext cx="219868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endParaRPr lang="en-US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Оптимизация  процесса </a:t>
            </a:r>
            <a:r>
              <a:rPr lang="ru-RU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формирования сводной ведомости за семестр»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95600" y="2531249"/>
            <a:ext cx="4364297" cy="5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1087436" y="5814867"/>
            <a:ext cx="92868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9" idx="7"/>
            <a:endCxn id="28" idx="2"/>
          </p:cNvCxnSpPr>
          <p:nvPr/>
        </p:nvCxnSpPr>
        <p:spPr>
          <a:xfrm flipV="1">
            <a:off x="5429347" y="2970030"/>
            <a:ext cx="341692" cy="174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17" idx="3"/>
          </p:cNvCxnSpPr>
          <p:nvPr/>
        </p:nvCxnSpPr>
        <p:spPr>
          <a:xfrm flipV="1">
            <a:off x="3449029" y="4000685"/>
            <a:ext cx="393603" cy="403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7" idx="7"/>
            <a:endCxn id="15" idx="3"/>
          </p:cNvCxnSpPr>
          <p:nvPr/>
        </p:nvCxnSpPr>
        <p:spPr>
          <a:xfrm flipV="1">
            <a:off x="3950396" y="3560217"/>
            <a:ext cx="338341" cy="332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3934843" y="2373058"/>
            <a:ext cx="320691" cy="42611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03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1395</Words>
  <Application>Microsoft Office PowerPoint</Application>
  <PresentationFormat>Экран (4:3)</PresentationFormat>
  <Paragraphs>502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3_Трек</vt:lpstr>
      <vt:lpstr>Трек</vt:lpstr>
      <vt:lpstr>2_Тема Office</vt:lpstr>
      <vt:lpstr>Презентация бережливого проекта Оптимизация  процесса  подготовки  кураторского часа </vt:lpstr>
      <vt:lpstr>Презентация PowerPoint</vt:lpstr>
      <vt:lpstr>Карта текущего состояния</vt:lpstr>
      <vt:lpstr>Карта текущего состояния</vt:lpstr>
      <vt:lpstr>Пирамида проблем</vt:lpstr>
      <vt:lpstr> Карта ИДЕАЛЬНОГО состояния: 22.04.2022 </vt:lpstr>
      <vt:lpstr>Презентация PowerPoint</vt:lpstr>
      <vt:lpstr> Карта ЦЕЛЕВОГО состояния: 22.04.2022 </vt:lpstr>
      <vt:lpstr>ДИАГРАММА ПАРЕТО</vt:lpstr>
      <vt:lpstr>Анализ проблем, разработка решений </vt:lpstr>
      <vt:lpstr>Основные блоки работ проекта</vt:lpstr>
      <vt:lpstr>МЕТОД 5W1H</vt:lpstr>
      <vt:lpstr>МЕТОД 5W1H</vt:lpstr>
      <vt:lpstr>МЕТОД 5W1H</vt:lpstr>
      <vt:lpstr>   Проект «Оптимизация  процесса  подготовки  кураторского часа» СТАНДАРТНАЯ  ОПЕРАЦИОННАЯ  КАРТА</vt:lpstr>
      <vt:lpstr> Проект «Оптимизация  процесса  подготовки  кураторского часа»  Продукт проекта </vt:lpstr>
      <vt:lpstr> Карта ТЕКУЩЕГО состояния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бережливого проекта: «Оптимизация  процесса  формирования отчетности куратора о посещаемости  учебных занятий» </dc:title>
  <dc:creator>k303</dc:creator>
  <cp:lastModifiedBy>ADMIN</cp:lastModifiedBy>
  <cp:revision>165</cp:revision>
  <cp:lastPrinted>2022-07-06T09:12:13Z</cp:lastPrinted>
  <dcterms:created xsi:type="dcterms:W3CDTF">2022-02-15T08:24:35Z</dcterms:created>
  <dcterms:modified xsi:type="dcterms:W3CDTF">2022-07-11T07:31:56Z</dcterms:modified>
</cp:coreProperties>
</file>