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5619" r:id="rId2"/>
    <p:sldMasterId id="2147485631" r:id="rId3"/>
    <p:sldMasterId id="2147485643" r:id="rId4"/>
    <p:sldMasterId id="2147485655" r:id="rId5"/>
    <p:sldMasterId id="2147485667" r:id="rId6"/>
    <p:sldMasterId id="2147485679" r:id="rId7"/>
    <p:sldMasterId id="2147485691" r:id="rId8"/>
  </p:sldMasterIdLst>
  <p:notesMasterIdLst>
    <p:notesMasterId r:id="rId26"/>
  </p:notesMasterIdLst>
  <p:handoutMasterIdLst>
    <p:handoutMasterId r:id="rId27"/>
  </p:handoutMasterIdLst>
  <p:sldIdLst>
    <p:sldId id="735" r:id="rId9"/>
    <p:sldId id="745" r:id="rId10"/>
    <p:sldId id="722" r:id="rId11"/>
    <p:sldId id="730" r:id="rId12"/>
    <p:sldId id="731" r:id="rId13"/>
    <p:sldId id="729" r:id="rId14"/>
    <p:sldId id="732" r:id="rId15"/>
    <p:sldId id="733" r:id="rId16"/>
    <p:sldId id="734" r:id="rId17"/>
    <p:sldId id="737" r:id="rId18"/>
    <p:sldId id="738" r:id="rId19"/>
    <p:sldId id="739" r:id="rId20"/>
    <p:sldId id="740" r:id="rId21"/>
    <p:sldId id="741" r:id="rId22"/>
    <p:sldId id="736" r:id="rId23"/>
    <p:sldId id="743" r:id="rId24"/>
    <p:sldId id="744" r:id="rId25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1919"/>
    <a:srgbClr val="CDE0E8"/>
    <a:srgbClr val="00D05E"/>
    <a:srgbClr val="606060"/>
    <a:srgbClr val="FFFF99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6170" autoAdjust="0"/>
  </p:normalViewPr>
  <p:slideViewPr>
    <p:cSldViewPr>
      <p:cViewPr>
        <p:scale>
          <a:sx n="97" d="100"/>
          <a:sy n="97" d="100"/>
        </p:scale>
        <p:origin x="-77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422" cy="497526"/>
          </a:xfrm>
          <a:prstGeom prst="rect">
            <a:avLst/>
          </a:prstGeom>
        </p:spPr>
        <p:txBody>
          <a:bodyPr vert="horz" lIns="91160" tIns="45579" rIns="91160" bIns="455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148" y="1"/>
            <a:ext cx="2930421" cy="497526"/>
          </a:xfrm>
          <a:prstGeom prst="rect">
            <a:avLst/>
          </a:prstGeom>
        </p:spPr>
        <p:txBody>
          <a:bodyPr vert="horz" lIns="91160" tIns="45579" rIns="91160" bIns="455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4C659C-AD1A-4C4B-B6DB-487160511B57}" type="datetimeFigureOut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389"/>
            <a:ext cx="2930422" cy="497525"/>
          </a:xfrm>
          <a:prstGeom prst="rect">
            <a:avLst/>
          </a:prstGeom>
        </p:spPr>
        <p:txBody>
          <a:bodyPr vert="horz" lIns="91160" tIns="45579" rIns="91160" bIns="455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148" y="9443389"/>
            <a:ext cx="2930421" cy="497525"/>
          </a:xfrm>
          <a:prstGeom prst="rect">
            <a:avLst/>
          </a:prstGeom>
        </p:spPr>
        <p:txBody>
          <a:bodyPr vert="horz" wrap="square" lIns="91160" tIns="45579" rIns="91160" bIns="455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901F8D-3D5F-4F65-8588-771506FF2FA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16262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422" cy="497526"/>
          </a:xfrm>
          <a:prstGeom prst="rect">
            <a:avLst/>
          </a:prstGeom>
        </p:spPr>
        <p:txBody>
          <a:bodyPr vert="horz" lIns="91160" tIns="45579" rIns="91160" bIns="455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148" y="1"/>
            <a:ext cx="2930421" cy="497526"/>
          </a:xfrm>
          <a:prstGeom prst="rect">
            <a:avLst/>
          </a:prstGeom>
        </p:spPr>
        <p:txBody>
          <a:bodyPr vert="horz" lIns="91160" tIns="45579" rIns="91160" bIns="4557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B44CA-5AD0-4B1B-9B99-2DBD5F203D67}" type="datetimeFigureOut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0" tIns="45579" rIns="91160" bIns="4557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40" y="4722494"/>
            <a:ext cx="5409887" cy="4474531"/>
          </a:xfrm>
          <a:prstGeom prst="rect">
            <a:avLst/>
          </a:prstGeom>
        </p:spPr>
        <p:txBody>
          <a:bodyPr vert="horz" lIns="91160" tIns="45579" rIns="91160" bIns="4557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389"/>
            <a:ext cx="2930422" cy="497525"/>
          </a:xfrm>
          <a:prstGeom prst="rect">
            <a:avLst/>
          </a:prstGeom>
        </p:spPr>
        <p:txBody>
          <a:bodyPr vert="horz" lIns="91160" tIns="45579" rIns="91160" bIns="455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148" y="9443389"/>
            <a:ext cx="2930421" cy="497525"/>
          </a:xfrm>
          <a:prstGeom prst="rect">
            <a:avLst/>
          </a:prstGeom>
        </p:spPr>
        <p:txBody>
          <a:bodyPr vert="horz" wrap="square" lIns="91160" tIns="45579" rIns="91160" bIns="455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21DA48-D20D-47EE-8524-F690EBDDF93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709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890" indent="-2830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139" indent="-2264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4994" indent="-2264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7850" indent="-2264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706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56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416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271" indent="-2264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F276125-89CD-4476-891C-D01E769C12B8}" type="slidenum">
              <a:rPr lang="ru-RU" smtClean="0">
                <a:solidFill>
                  <a:prstClr val="black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7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59DC-14F9-49CE-8B10-CB9A5AF225AC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905B-57AF-4E18-BE6B-F6D3F234AD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672678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449C-A824-4933-A232-AE4ED0374C3C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7ABC-F4A5-41AD-8C00-28A6E21B83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434077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BE8D-E904-40D5-B6AF-B1E926AE9155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9162-BC75-434E-B276-576D531000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4352971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66E9-2E54-456B-AC48-39C23C141F46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975269-8675-473E-AEC1-40CDAB9F6CC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240104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78848-005F-486A-BC5C-3C993CCC2976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CFA37-EB7B-411D-9657-725862DE05F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977025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A662-228E-49E8-AC6A-8498DEDE01FA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21341-9A9A-486C-8021-AF57802DA5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409768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E404-7EED-495E-9DB2-785290BE430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576379-E6A5-4243-9333-44510B51A5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831010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502B-A282-4180-B6AF-0BAFCFF5FEE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2BAF91-93B4-4CFA-8B03-63645C843D6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9948798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E7C6-AF3E-4187-9961-CA831C17E3FF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 dirty="0"/>
              <a:t>Эффективное управление временем и ресурсами.                                                                                            </a:t>
            </a:r>
            <a:fld id="{CC794BDD-929E-43A9-9436-5369268A60D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3423461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25C2-66CA-453D-B7D1-8A7134EF668F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75710D-E693-419A-B55D-B79DE2C83BE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059186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6F831-4390-4551-B069-C8F7DB5A9D86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6F21D3-78C1-4BBA-898E-0142C9C89D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172545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22EC-D11B-44B2-B151-D7E16421E2C4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8938-04E9-4FA3-9C69-2F54959540D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829879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3A1E1-9907-41BC-9AC6-8E751E02544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E74331-F606-4302-9EA6-54E97DE84B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699193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E28D6-47B4-48CE-87A5-1E5FC5267426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2B0D0C-D6D8-47A7-B746-AB01B103C92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037793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B9FE-10CA-4289-9445-384C5C1D7F60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10655F-428B-4ECC-A4AC-526CDBD371E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081611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59DC-14F9-49CE-8B10-CB9A5AF225A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905B-57AF-4E18-BE6B-F6D3F234AD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2833373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22EC-D11B-44B2-B151-D7E16421E2C4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8938-04E9-4FA3-9C69-2F54959540D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5707361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F009-196A-423D-99B5-3FEDBD2C1B3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BDCB-B690-4831-8F3D-797B6DE12B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369681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C07F-C6B7-44DB-91FE-3C5E4252708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06A7-C5E0-4DBF-8BF5-B953F795C2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5735539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C7C9-C519-4500-B10A-796090DE949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F4C-C931-4886-9C84-2DC3BF6A2C2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2246212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9AFA-9590-4956-B95A-A2BEA89A36A8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Эффективное управление временем и ресурсами.                                                                                            </a:t>
            </a:r>
            <a:fld id="{F44DED03-ECD7-45ED-9C74-A1F76890AF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700920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A3F4-D734-4FAD-A280-3C7CC41F048A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AFAE-44F3-4AED-99FD-8404730DEA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223502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F009-196A-423D-99B5-3FEDBD2C1B35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BDCB-B690-4831-8F3D-797B6DE12B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9606729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5A53-FA86-47A1-9256-5202251163DD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E0CA-15EC-4658-9230-96D7C7D15C8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6052342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1BDE-BA71-47C7-981E-2F067AC6FEFF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3340-DF4D-4380-8DAB-F87E1FBE61E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0500523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449C-A824-4933-A232-AE4ED0374C3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7ABC-F4A5-41AD-8C00-28A6E21B83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56024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BE8D-E904-40D5-B6AF-B1E926AE915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9162-BC75-434E-B276-576D531000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8756023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6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1AB9-5613-48A7-B137-B7DED19F255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6319-AE09-4AAA-BFF8-B6342AFA706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6404505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C785-B2D4-408F-96BB-A28FE8860B3B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4F0D-8650-4427-962A-DAD8DB4AB8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6377758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8C211-0506-495C-BB29-FE07B000EEE7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E8A8-5C17-47A9-8BE8-31DA4AE4704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2289576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3420-B11E-4DC0-BE40-07ACF1BF6A9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7EB8-66F2-47FE-A5DA-ED53C7E0449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245192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3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31" y="666749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B39F-A77F-4D2A-9551-ADA9644561B2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5C91-461E-474C-8C4B-46B69DC9FE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732929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9D125-37AF-4943-8BF9-A947820A3C21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Эффективное управление временем и ресурсами.                                                                                            </a:t>
            </a:r>
            <a:fld id="{5AFAA24F-AA9F-4B8C-909E-D40A2F67274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9951276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C07F-C6B7-44DB-91FE-3C5E4252708C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06A7-C5E0-4DBF-8BF5-B953F795C2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58963054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495B-CE66-42A8-80C0-FEC0B978764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4FF2-2A80-4E91-9836-0DFA957C6F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0625018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6" y="609599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599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ED3E-9D2A-4BB6-A1F3-EB5D0F5284A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B12C2-2B59-4C3B-857A-4B614C2FD5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77746365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3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7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B1D40-791F-44FD-8567-9D966131354A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5B1E-942B-421E-B2A0-03F843B841E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2984675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5E75-CFE8-4C34-9FFC-8294DD8DD8D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D3C1-FEC5-4672-AFF9-E9DCA49541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9841332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779D7-2D86-453E-B8C5-756D0CA43E27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4EFE-E65A-44B5-88BE-784409EBEE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3159010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59DC-14F9-49CE-8B10-CB9A5AF225A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905B-57AF-4E18-BE6B-F6D3F234AD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4724478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22EC-D11B-44B2-B151-D7E16421E2C4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8938-04E9-4FA3-9C69-2F54959540D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8133242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F009-196A-423D-99B5-3FEDBD2C1B3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BDCB-B690-4831-8F3D-797B6DE12BB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5985666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C07F-C6B7-44DB-91FE-3C5E4252708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06A7-C5E0-4DBF-8BF5-B953F795C2E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4897979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C7C9-C519-4500-B10A-796090DE949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F4C-C931-4886-9C84-2DC3BF6A2C2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375462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C7C9-C519-4500-B10A-796090DE9499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FF4C-C931-4886-9C84-2DC3BF6A2C2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62921016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9AFA-9590-4956-B95A-A2BEA89A36A8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Эффективное управление временем и ресурсами.                                                                                            </a:t>
            </a:r>
            <a:fld id="{F44DED03-ECD7-45ED-9C74-A1F76890AF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4028666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A3F4-D734-4FAD-A280-3C7CC41F048A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AFAE-44F3-4AED-99FD-8404730DEA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17228479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5A53-FA86-47A1-9256-5202251163DD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E0CA-15EC-4658-9230-96D7C7D15C8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281534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1BDE-BA71-47C7-981E-2F067AC6FEFF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3340-DF4D-4380-8DAB-F87E1FBE61E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61600894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449C-A824-4933-A232-AE4ED0374C3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47ABC-F4A5-41AD-8C00-28A6E21B833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2462542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BE8D-E904-40D5-B6AF-B1E926AE915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19162-BC75-434E-B276-576D531000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612438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297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772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737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3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9AFA-9590-4956-B95A-A2BEA89A36A8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Эффективное управление временем и ресурсами.                                                                                            </a:t>
            </a:r>
            <a:fld id="{F44DED03-ECD7-45ED-9C74-A1F76890AF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47400139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84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96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10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856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39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75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907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989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207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2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4A3F4-D734-4FAD-A280-3C7CC41F048A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AFAE-44F3-4AED-99FD-8404730DEAD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47233766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07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254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790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24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426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44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930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786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838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5A53-FA86-47A1-9256-5202251163DD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E0CA-15EC-4658-9230-96D7C7D15C8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10576564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383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119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244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68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652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59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749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557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0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1BDE-BA71-47C7-981E-2F067AC6FEFF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3340-DF4D-4380-8DAB-F87E1FBE61E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495170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3CA58-E24D-48F9-916C-663261E72279}" type="datetime1">
              <a:rPr lang="ru-RU"/>
              <a:pPr>
                <a:defRPr/>
              </a:pPr>
              <a:t>11.07.2022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C0C9FBB0-551E-4EF2-8F0E-6AEB422DC49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6" r:id="rId1"/>
    <p:sldLayoutId id="2147485597" r:id="rId2"/>
    <p:sldLayoutId id="2147485598" r:id="rId3"/>
    <p:sldLayoutId id="2147485599" r:id="rId4"/>
    <p:sldLayoutId id="2147485600" r:id="rId5"/>
    <p:sldLayoutId id="2147485601" r:id="rId6"/>
    <p:sldLayoutId id="2147485602" r:id="rId7"/>
    <p:sldLayoutId id="2147485603" r:id="rId8"/>
    <p:sldLayoutId id="2147485604" r:id="rId9"/>
    <p:sldLayoutId id="2147485605" r:id="rId10"/>
    <p:sldLayoutId id="2147485606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DB5BC-2F3D-4794-9EF9-1ABCBE985B9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9D923649-796C-4BD6-9DA9-00CBA7DC262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9688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0" r:id="rId1"/>
    <p:sldLayoutId id="2147485621" r:id="rId2"/>
    <p:sldLayoutId id="2147485622" r:id="rId3"/>
    <p:sldLayoutId id="2147485623" r:id="rId4"/>
    <p:sldLayoutId id="2147485624" r:id="rId5"/>
    <p:sldLayoutId id="2147485625" r:id="rId6"/>
    <p:sldLayoutId id="2147485626" r:id="rId7"/>
    <p:sldLayoutId id="2147485627" r:id="rId8"/>
    <p:sldLayoutId id="2147485628" r:id="rId9"/>
    <p:sldLayoutId id="2147485629" r:id="rId10"/>
    <p:sldLayoutId id="2147485630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3CA58-E24D-48F9-916C-663261E7227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C0C9FBB0-551E-4EF2-8F0E-6AEB422DC49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549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2" r:id="rId1"/>
    <p:sldLayoutId id="2147485633" r:id="rId2"/>
    <p:sldLayoutId id="2147485634" r:id="rId3"/>
    <p:sldLayoutId id="2147485635" r:id="rId4"/>
    <p:sldLayoutId id="2147485636" r:id="rId5"/>
    <p:sldLayoutId id="2147485637" r:id="rId6"/>
    <p:sldLayoutId id="2147485638" r:id="rId7"/>
    <p:sldLayoutId id="2147485639" r:id="rId8"/>
    <p:sldLayoutId id="2147485640" r:id="rId9"/>
    <p:sldLayoutId id="2147485641" r:id="rId10"/>
    <p:sldLayoutId id="2147485642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0BEB0A-2EA1-4971-BC60-02A35A77F908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309B2F-49D0-4063-A2A7-17A840F6788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1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9"/>
            <a:ext cx="8629650" cy="238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4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53CA58-E24D-48F9-916C-663261E7227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11.07.2022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C0C9FBB0-551E-4EF2-8F0E-6AEB422DC49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907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6" r:id="rId1"/>
    <p:sldLayoutId id="2147485657" r:id="rId2"/>
    <p:sldLayoutId id="2147485658" r:id="rId3"/>
    <p:sldLayoutId id="2147485659" r:id="rId4"/>
    <p:sldLayoutId id="2147485660" r:id="rId5"/>
    <p:sldLayoutId id="2147485661" r:id="rId6"/>
    <p:sldLayoutId id="2147485662" r:id="rId7"/>
    <p:sldLayoutId id="2147485663" r:id="rId8"/>
    <p:sldLayoutId id="2147485664" r:id="rId9"/>
    <p:sldLayoutId id="2147485665" r:id="rId10"/>
    <p:sldLayoutId id="2147485666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70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8" r:id="rId1"/>
    <p:sldLayoutId id="2147485669" r:id="rId2"/>
    <p:sldLayoutId id="2147485670" r:id="rId3"/>
    <p:sldLayoutId id="2147485671" r:id="rId4"/>
    <p:sldLayoutId id="2147485672" r:id="rId5"/>
    <p:sldLayoutId id="2147485673" r:id="rId6"/>
    <p:sldLayoutId id="2147485674" r:id="rId7"/>
    <p:sldLayoutId id="2147485675" r:id="rId8"/>
    <p:sldLayoutId id="2147485676" r:id="rId9"/>
    <p:sldLayoutId id="2147485677" r:id="rId10"/>
    <p:sldLayoutId id="2147485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4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11.07.2022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73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92" r:id="rId1"/>
    <p:sldLayoutId id="2147485693" r:id="rId2"/>
    <p:sldLayoutId id="2147485694" r:id="rId3"/>
    <p:sldLayoutId id="2147485695" r:id="rId4"/>
    <p:sldLayoutId id="2147485696" r:id="rId5"/>
    <p:sldLayoutId id="2147485697" r:id="rId6"/>
    <p:sldLayoutId id="2147485698" r:id="rId7"/>
    <p:sldLayoutId id="2147485699" r:id="rId8"/>
    <p:sldLayoutId id="2147485700" r:id="rId9"/>
    <p:sldLayoutId id="2147485701" r:id="rId10"/>
    <p:sldLayoutId id="2147485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7558" y="2204864"/>
            <a:ext cx="8588165" cy="26563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 smtClean="0">
                <a:latin typeface="+mn-lt"/>
              </a:rPr>
              <a:t>Презентация бережливого проекта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Оптимизация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затрат бюджетных средств и средств от приносящей доход деятельности на благоустройство территории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техникума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67884" y="260648"/>
            <a:ext cx="6496603" cy="936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ОБЛАСТНОЕ ГОСУДАРСТВЕННОЕ АВТОНОМНОЕ ПРОФЕССИОНАЛЬНОЕ ОБРАЗОВАТЕЛЬНОЕ УЧРЕЖЕНИЕ </a:t>
            </a:r>
            <a:r>
              <a:rPr lang="ru-RU" sz="2000" kern="0" cap="all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«</a:t>
            </a:r>
            <a:r>
              <a:rPr lang="ru-RU" sz="2000" kern="0" cap="all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яковлевский</a:t>
            </a:r>
            <a:r>
              <a:rPr lang="ru-RU" sz="2000" kern="0" cap="all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политехнический  техникум»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88" y="5157788"/>
            <a:ext cx="5222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Директор ОГАПОУ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политехнический техникум»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Непорожняя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Галина Викторовна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8703" y="6110288"/>
            <a:ext cx="3393281" cy="27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г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Строитель,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80020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3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9250" y="603250"/>
            <a:ext cx="1795463" cy="5032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ДИАГРАММА ПАРЕТО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7485063" y="6289675"/>
            <a:ext cx="971550" cy="43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проблемы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201527"/>
              </p:ext>
            </p:extLst>
          </p:nvPr>
        </p:nvGraphicFramePr>
        <p:xfrm>
          <a:off x="2900363" y="112713"/>
          <a:ext cx="4433454" cy="620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606"/>
                <a:gridCol w="492606"/>
                <a:gridCol w="454948"/>
                <a:gridCol w="530264"/>
                <a:gridCol w="492606"/>
                <a:gridCol w="492606"/>
                <a:gridCol w="444193"/>
                <a:gridCol w="541019"/>
                <a:gridCol w="492606"/>
              </a:tblGrid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01"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9273" name="TextBox 2"/>
          <p:cNvSpPr txBox="1">
            <a:spLocks noChangeArrowheads="1"/>
          </p:cNvSpPr>
          <p:nvPr/>
        </p:nvSpPr>
        <p:spPr bwMode="auto">
          <a:xfrm>
            <a:off x="2030413" y="188913"/>
            <a:ext cx="460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100" b="1">
                <a:solidFill>
                  <a:srgbClr val="000000"/>
                </a:solidFill>
                <a:latin typeface="Arial" charset="0"/>
                <a:cs typeface="Arial" charset="0"/>
              </a:rPr>
              <a:t>мин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0788" y="-4994"/>
            <a:ext cx="439544" cy="68172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852</a:t>
            </a: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850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750</a:t>
            </a: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650</a:t>
            </a: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9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550</a:t>
            </a: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450</a:t>
            </a: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350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300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250</a:t>
            </a: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</a:t>
            </a: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150</a:t>
            </a:r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100</a:t>
            </a: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50</a:t>
            </a:r>
          </a:p>
          <a:p>
            <a:pPr eaLnBrk="1" hangingPunct="1"/>
            <a:endParaRPr lang="ru-RU" sz="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</a:p>
          <a:p>
            <a:pPr eaLnBrk="1" hangingPunct="1"/>
            <a:endParaRPr lang="ru-RU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ru-RU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275" name="TextBox 4"/>
          <p:cNvSpPr txBox="1">
            <a:spLocks noChangeArrowheads="1"/>
          </p:cNvSpPr>
          <p:nvPr/>
        </p:nvSpPr>
        <p:spPr bwMode="auto">
          <a:xfrm>
            <a:off x="2895600" y="6321425"/>
            <a:ext cx="4689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1      2      3      4      5     6     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65097" y="325123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52906" y="453302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30094" y="391498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303980" y="253704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2157" y="3162415"/>
            <a:ext cx="441166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400324" y="2909468"/>
            <a:ext cx="469045" cy="341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461384" y="3885715"/>
            <a:ext cx="420959" cy="67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917788" y="3324026"/>
            <a:ext cx="374241" cy="623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810342" y="28332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790977" y="238597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780614" y="549935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293453" y="73875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793169" y="1151993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268310" y="1812126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830094" y="2922706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308984" y="4067382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4344510" y="1304393"/>
            <a:ext cx="448659" cy="54797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endCxn id="43" idx="1"/>
          </p:cNvCxnSpPr>
          <p:nvPr/>
        </p:nvCxnSpPr>
        <p:spPr>
          <a:xfrm flipV="1">
            <a:off x="4840683" y="761068"/>
            <a:ext cx="475088" cy="48354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endCxn id="47" idx="3"/>
          </p:cNvCxnSpPr>
          <p:nvPr/>
        </p:nvCxnSpPr>
        <p:spPr>
          <a:xfrm flipV="1">
            <a:off x="3323065" y="3052788"/>
            <a:ext cx="529347" cy="113701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45" idx="3"/>
          </p:cNvCxnSpPr>
          <p:nvPr/>
        </p:nvCxnSpPr>
        <p:spPr>
          <a:xfrm flipV="1">
            <a:off x="3881471" y="1942208"/>
            <a:ext cx="409157" cy="96237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087437" y="5589240"/>
            <a:ext cx="92868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1101725" y="5094288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1087438" y="479583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9316" name="TextBox 279570"/>
          <p:cNvSpPr txBox="1">
            <a:spLocks noChangeArrowheads="1"/>
          </p:cNvSpPr>
          <p:nvPr/>
        </p:nvSpPr>
        <p:spPr bwMode="auto">
          <a:xfrm>
            <a:off x="433046" y="5341554"/>
            <a:ext cx="6206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Min</a:t>
            </a:r>
            <a:endParaRPr lang="ru-R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Max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9317" name="TextBox 79"/>
          <p:cNvSpPr txBox="1">
            <a:spLocks noChangeArrowheads="1"/>
          </p:cNvSpPr>
          <p:nvPr/>
        </p:nvSpPr>
        <p:spPr bwMode="auto">
          <a:xfrm>
            <a:off x="468313" y="4675188"/>
            <a:ext cx="61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Min</a:t>
            </a:r>
          </a:p>
          <a:p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Max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9572" name="Прямоугольник 279571"/>
          <p:cNvSpPr/>
          <p:nvPr/>
        </p:nvSpPr>
        <p:spPr>
          <a:xfrm>
            <a:off x="292100" y="1417638"/>
            <a:ext cx="2198688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prstClr val="black"/>
                </a:solidFill>
              </a:rPr>
              <a:t>проект </a:t>
            </a:r>
            <a:endParaRPr lang="en-US" b="1" cap="all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Оптимизация  </a:t>
            </a:r>
            <a:r>
              <a:rPr lang="ru-RU" sz="16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затрат бюджетных средств и средств от приносящей доход деятельности на благоустройство территории техникума»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789">
            <a:off x="5456485" y="2372494"/>
            <a:ext cx="285517" cy="3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321">
            <a:off x="4960054" y="2486269"/>
            <a:ext cx="417274" cy="484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46804"/>
            <a:ext cx="4419600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2072">
            <a:off x="5415742" y="427111"/>
            <a:ext cx="339218" cy="42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765505"/>
            <a:ext cx="933450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587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0044" y="908720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2" name="Прямоугольник 9"/>
          <p:cNvSpPr>
            <a:spLocks noChangeArrowheads="1"/>
          </p:cNvSpPr>
          <p:nvPr/>
        </p:nvSpPr>
        <p:spPr bwMode="auto">
          <a:xfrm>
            <a:off x="611560" y="4581128"/>
            <a:ext cx="7850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Принятое решение: </a:t>
            </a:r>
          </a:p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разработать </a:t>
            </a:r>
            <a:r>
              <a:rPr lang="ru-RU" altLang="ru-RU" dirty="0" smtClean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СОК по подготовке посевного материала к озеленению территории техникума</a:t>
            </a:r>
            <a:endParaRPr lang="ru-RU" altLang="ru-RU" dirty="0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Вклад в достижение цели</a:t>
            </a:r>
            <a:r>
              <a:rPr lang="ru-RU" altLang="ru-RU" dirty="0">
                <a:solidFill>
                  <a:prstClr val="black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 dirty="0">
                <a:solidFill>
                  <a:srgbClr val="DA1F28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Franklin Gothic Book"/>
                <a:ea typeface="Calibri" pitchFamily="34" charset="0"/>
                <a:cs typeface="Times New Roman" pitchFamily="18" charset="0"/>
              </a:rPr>
              <a:t>2</a:t>
            </a:r>
            <a:r>
              <a:rPr lang="ru-RU" altLang="ru-RU" dirty="0" smtClean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40-300мин (38%- 45%)</a:t>
            </a:r>
            <a:endParaRPr lang="ru-RU" altLang="ru-RU" dirty="0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средств, от приносящих доход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благоустройство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территории техникума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95202"/>
              </p:ext>
            </p:extLst>
          </p:nvPr>
        </p:nvGraphicFramePr>
        <p:xfrm>
          <a:off x="1476375" y="1628775"/>
          <a:ext cx="7056784" cy="189280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92088"/>
                <a:gridCol w="1268144"/>
                <a:gridCol w="4996552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при проверке счетов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Замдиректора по АХР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Теряет время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1" fontAlgn="t" hangingPunct="1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проверке счетов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Подсчет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данных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большим объемом  информации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2196" name="TextBox 3"/>
          <p:cNvSpPr txBox="1">
            <a:spLocks noChangeArrowheads="1"/>
          </p:cNvSpPr>
          <p:nvPr/>
        </p:nvSpPr>
        <p:spPr bwMode="auto">
          <a:xfrm>
            <a:off x="1681163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2197" name="TextBox 7"/>
          <p:cNvSpPr txBox="1">
            <a:spLocks noChangeArrowheads="1"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8" name="TextBox 10"/>
          <p:cNvSpPr txBox="1">
            <a:spLocks noChangeArrowheads="1"/>
          </p:cNvSpPr>
          <p:nvPr/>
        </p:nvSpPr>
        <p:spPr bwMode="auto">
          <a:xfrm>
            <a:off x="1681163" y="28209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9" name="TextBox 11"/>
          <p:cNvSpPr txBox="1">
            <a:spLocks noChangeArrowheads="1"/>
          </p:cNvSpPr>
          <p:nvPr/>
        </p:nvSpPr>
        <p:spPr bwMode="auto">
          <a:xfrm>
            <a:off x="1654175" y="310038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201" name="TextBox 13"/>
          <p:cNvSpPr txBox="1">
            <a:spLocks noChangeArrowheads="1"/>
          </p:cNvSpPr>
          <p:nvPr/>
        </p:nvSpPr>
        <p:spPr bwMode="auto">
          <a:xfrm>
            <a:off x="1718469" y="1844824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4084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0044" y="908720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2" name="Прямоугольник 9"/>
          <p:cNvSpPr>
            <a:spLocks noChangeArrowheads="1"/>
          </p:cNvSpPr>
          <p:nvPr/>
        </p:nvSpPr>
        <p:spPr bwMode="auto">
          <a:xfrm>
            <a:off x="611560" y="4581128"/>
            <a:ext cx="7850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Принятое решение: </a:t>
            </a:r>
          </a:p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разработать СОК по подготовке посевного материала к озеленению территории техникума</a:t>
            </a:r>
          </a:p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Вклад в достижение цели</a:t>
            </a:r>
            <a:r>
              <a:rPr lang="ru-RU" altLang="ru-RU" dirty="0">
                <a:solidFill>
                  <a:prstClr val="black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 dirty="0">
                <a:solidFill>
                  <a:srgbClr val="DA1F28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Franklin Gothic Book"/>
                <a:ea typeface="Calibri" pitchFamily="34" charset="0"/>
                <a:cs typeface="Times New Roman" pitchFamily="18" charset="0"/>
              </a:rPr>
              <a:t>9</a:t>
            </a:r>
            <a:r>
              <a:rPr lang="ru-RU" altLang="ru-RU" dirty="0" smtClean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0-160мин (17%- 20%)</a:t>
            </a:r>
            <a:endParaRPr lang="ru-RU" altLang="ru-RU" dirty="0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средств, от приносящих доход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благоустройство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территории техникума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1764"/>
              </p:ext>
            </p:extLst>
          </p:nvPr>
        </p:nvGraphicFramePr>
        <p:xfrm>
          <a:off x="1476375" y="1628775"/>
          <a:ext cx="7056784" cy="189280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92088"/>
                <a:gridCol w="1268144"/>
                <a:gridCol w="4996552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по причине корректировки счетов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планово-экономического отдела 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Теряет время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1" fontAlgn="t" hangingPunct="1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корректировке счетов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Сравнение данных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большим объемом  информации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2196" name="TextBox 3"/>
          <p:cNvSpPr txBox="1">
            <a:spLocks noChangeArrowheads="1"/>
          </p:cNvSpPr>
          <p:nvPr/>
        </p:nvSpPr>
        <p:spPr bwMode="auto">
          <a:xfrm>
            <a:off x="1681163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2197" name="TextBox 7"/>
          <p:cNvSpPr txBox="1">
            <a:spLocks noChangeArrowheads="1"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8" name="TextBox 10"/>
          <p:cNvSpPr txBox="1">
            <a:spLocks noChangeArrowheads="1"/>
          </p:cNvSpPr>
          <p:nvPr/>
        </p:nvSpPr>
        <p:spPr bwMode="auto">
          <a:xfrm>
            <a:off x="1681163" y="2820988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9" name="TextBox 11"/>
          <p:cNvSpPr txBox="1">
            <a:spLocks noChangeArrowheads="1"/>
          </p:cNvSpPr>
          <p:nvPr/>
        </p:nvSpPr>
        <p:spPr bwMode="auto">
          <a:xfrm>
            <a:off x="1654175" y="3100388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201" name="TextBox 13"/>
          <p:cNvSpPr txBox="1">
            <a:spLocks noChangeArrowheads="1"/>
          </p:cNvSpPr>
          <p:nvPr/>
        </p:nvSpPr>
        <p:spPr bwMode="auto">
          <a:xfrm>
            <a:off x="1718469" y="1844824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4084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0044" y="908720"/>
            <a:ext cx="3259138" cy="7143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5W1H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2" name="Прямоугольник 9"/>
          <p:cNvSpPr>
            <a:spLocks noChangeArrowheads="1"/>
          </p:cNvSpPr>
          <p:nvPr/>
        </p:nvSpPr>
        <p:spPr bwMode="auto">
          <a:xfrm>
            <a:off x="611560" y="4725144"/>
            <a:ext cx="78501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Принятое решение: </a:t>
            </a:r>
          </a:p>
          <a:p>
            <a:pPr algn="ctr"/>
            <a:r>
              <a:rPr lang="ru-RU" altLang="ru-RU" dirty="0" smtClean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разработать </a:t>
            </a:r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СОК по подготовке посевного материала к озеленению территории техникума</a:t>
            </a:r>
          </a:p>
          <a:p>
            <a:pPr algn="ctr"/>
            <a:endParaRPr lang="ru-RU" altLang="ru-RU" dirty="0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dirty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Вклад в достижение цели</a:t>
            </a:r>
            <a:r>
              <a:rPr lang="ru-RU" altLang="ru-RU" dirty="0">
                <a:solidFill>
                  <a:prstClr val="black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:</a:t>
            </a:r>
            <a:r>
              <a:rPr lang="ru-RU" altLang="ru-RU" dirty="0">
                <a:solidFill>
                  <a:srgbClr val="DA1F28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Franklin Gothic Book"/>
                <a:ea typeface="Calibri" pitchFamily="34" charset="0"/>
                <a:cs typeface="Times New Roman" pitchFamily="18" charset="0"/>
              </a:rPr>
              <a:t>72-160 мин (13% -  20%)</a:t>
            </a:r>
            <a:endParaRPr lang="ru-RU" altLang="ru-RU" dirty="0">
              <a:solidFill>
                <a:srgbClr val="000000"/>
              </a:solidFill>
              <a:latin typeface="Franklin Gothic Book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88913"/>
            <a:ext cx="84963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средств, от приносящих доход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благоустройство территории техникума»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45072"/>
              </p:ext>
            </p:extLst>
          </p:nvPr>
        </p:nvGraphicFramePr>
        <p:xfrm>
          <a:off x="1476375" y="1628775"/>
          <a:ext cx="7056784" cy="290779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92088"/>
                <a:gridCol w="1268144"/>
                <a:gridCol w="4996552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Лишнее перемещение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Замдиректора по АХР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Теряет время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закупке посевного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материала, </a:t>
                      </a: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существлении доставки</a:t>
                      </a: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материала из питомника в техникум,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составлении плана озеленения территории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Контролирует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большой объем работ по озеленению территории техникума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большим объемом  территории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2196" name="TextBox 3"/>
          <p:cNvSpPr txBox="1">
            <a:spLocks noChangeArrowheads="1"/>
          </p:cNvSpPr>
          <p:nvPr/>
        </p:nvSpPr>
        <p:spPr bwMode="auto">
          <a:xfrm>
            <a:off x="1681163" y="216376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2197" name="TextBox 7"/>
          <p:cNvSpPr txBox="1">
            <a:spLocks noChangeArrowheads="1"/>
          </p:cNvSpPr>
          <p:nvPr/>
        </p:nvSpPr>
        <p:spPr bwMode="auto">
          <a:xfrm>
            <a:off x="1681163" y="25336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8" name="TextBox 10"/>
          <p:cNvSpPr txBox="1">
            <a:spLocks noChangeArrowheads="1"/>
          </p:cNvSpPr>
          <p:nvPr/>
        </p:nvSpPr>
        <p:spPr bwMode="auto">
          <a:xfrm>
            <a:off x="1681164" y="4201716"/>
            <a:ext cx="325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199" name="TextBox 11"/>
          <p:cNvSpPr txBox="1">
            <a:spLocks noChangeArrowheads="1"/>
          </p:cNvSpPr>
          <p:nvPr/>
        </p:nvSpPr>
        <p:spPr bwMode="auto">
          <a:xfrm>
            <a:off x="1681163" y="3645024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92201" name="TextBox 13"/>
          <p:cNvSpPr txBox="1">
            <a:spLocks noChangeArrowheads="1"/>
          </p:cNvSpPr>
          <p:nvPr/>
        </p:nvSpPr>
        <p:spPr bwMode="auto">
          <a:xfrm>
            <a:off x="1718469" y="1844824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4084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Анализ проблем, разработка решений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993679"/>
              </p:ext>
            </p:extLst>
          </p:nvPr>
        </p:nvGraphicFramePr>
        <p:xfrm>
          <a:off x="251521" y="1340768"/>
          <a:ext cx="8640960" cy="4798519"/>
        </p:xfrm>
        <a:graphic>
          <a:graphicData uri="http://schemas.openxmlformats.org/drawingml/2006/table">
            <a:tbl>
              <a:tblPr/>
              <a:tblGrid>
                <a:gridCol w="595858"/>
                <a:gridCol w="2307550"/>
                <a:gridCol w="3045498"/>
                <a:gridCol w="2692054"/>
              </a:tblGrid>
              <a:tr h="4764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№ п/п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Проблемы*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Первопричины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Решения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06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при формировании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получения счетов из разных организаций.</a:t>
                      </a:r>
                      <a:endParaRPr kumimoji="0" lang="ru-RU" alt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Разработка СОК по озеленению территории техникума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805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при проверке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проверки  счетов из разных организаций.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Разработка СОК по озеленению территории техникума</a:t>
                      </a:r>
                      <a:endParaRPr kumimoji="0" lang="ru-RU" alt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06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 по причине корректировки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корректировки  счетов из разных организаций.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Разработка СОК по озеленению территории техникума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46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Лишнее перемещение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получения, проверки,  корректировки счетов на посевной и посадочный материал из разных организаций.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Проведение акций по сбору посадочного и посевного материала в техникуме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81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 при транспортировки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доставки посевного и посадочного материала в техникум.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Проведение акций по сбору посадочного и посевного материала в техникуме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3723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 при приобретении посадочного и посевного материала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приобретения и доставки посевного и посадочного материала из разных питомников.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Проведение акций по сбору посадочного и посевного материала в техникуме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2429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 по причине возврата на доработку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поиска более выгодных предложений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Разработка СОК по озеленению территории техникума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2429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при формировании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Необходимость сверки счетов из разных организаций.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Разработка СОК по озеленению территории техникума</a:t>
                      </a:r>
                    </a:p>
                  </a:txBody>
                  <a:tcPr marL="68588" marR="6858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15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E8CFC5-42E6-462F-9AED-831501801C5E}" type="slidenum">
              <a:rPr lang="ru-RU" altLang="ru-RU" sz="1400" smtClean="0">
                <a:solidFill>
                  <a:srgbClr val="268EA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400" smtClean="0">
              <a:solidFill>
                <a:srgbClr val="268E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54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50" y="0"/>
            <a:ext cx="8686800" cy="620688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Основные блоки работ проекта</a:t>
            </a:r>
            <a:endParaRPr lang="ru-RU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250825" y="6457950"/>
            <a:ext cx="77771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baseline="30000" dirty="0">
                <a:solidFill>
                  <a:prstClr val="black"/>
                </a:solidFill>
                <a:latin typeface="Calibri"/>
                <a:cs typeface="Arial" charset="0"/>
              </a:rPr>
              <a:t>*</a:t>
            </a:r>
            <a:r>
              <a:rPr lang="ru-RU" sz="1200" i="1" dirty="0">
                <a:solidFill>
                  <a:prstClr val="black"/>
                </a:solidFill>
                <a:latin typeface="Calibri"/>
                <a:cs typeface="Arial" charset="0"/>
              </a:rPr>
              <a:t> завершенные блоки работ  закрашиваются зеленым цветом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6" y="6429375"/>
            <a:ext cx="675184" cy="285750"/>
          </a:xfrm>
        </p:spPr>
        <p:txBody>
          <a:bodyPr/>
          <a:lstStyle/>
          <a:p>
            <a:pPr algn="ctr">
              <a:defRPr/>
            </a:pPr>
            <a:fld id="{0D3D0BE8-342A-4CC0-9896-1C2F056DB32A}" type="slidenum">
              <a:rPr lang="ru-RU" b="1" smtClean="0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15</a:t>
            </a:fld>
            <a:endParaRPr lang="ru-RU" b="1" dirty="0">
              <a:solidFill>
                <a:srgbClr val="4BACC6">
                  <a:lumMod val="50000"/>
                </a:srgbClr>
              </a:solidFill>
            </a:endParaRPr>
          </a:p>
        </p:txBody>
      </p:sp>
      <p:graphicFrame>
        <p:nvGraphicFramePr>
          <p:cNvPr id="11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83609"/>
              </p:ext>
            </p:extLst>
          </p:nvPr>
        </p:nvGraphicFramePr>
        <p:xfrm>
          <a:off x="280607" y="542459"/>
          <a:ext cx="8611873" cy="5661004"/>
        </p:xfrm>
        <a:graphic>
          <a:graphicData uri="http://schemas.openxmlformats.org/drawingml/2006/table">
            <a:tbl>
              <a:tblPr/>
              <a:tblGrid>
                <a:gridCol w="529496"/>
                <a:gridCol w="3073102"/>
                <a:gridCol w="1012238"/>
                <a:gridCol w="1104261"/>
                <a:gridCol w="1104261"/>
                <a:gridCol w="644152"/>
                <a:gridCol w="614866"/>
                <a:gridCol w="529497"/>
              </a:tblGrid>
              <a:tr h="23487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Длитель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ность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Начало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Окончание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4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7B1"/>
                    </a:solidFill>
                  </a:tcPr>
                </a:tc>
              </a:tr>
              <a:tr h="379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Старт проекта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 день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21.03.2022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карточки проекта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день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21.03.2022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21.03.2022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текущей карты процесса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дня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22.03.2022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24.03.2022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Поиск и выявление проблем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25.03.2022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09.04.2022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идеальной карты процесса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 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11.04.2022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19.04.2022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3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целевой карты процесса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дня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20.04.2022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23.04.2022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плана мероприятий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25.04.2022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08.05.2022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423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проекта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12.05.2022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12.05.2022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423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Внедрение улучшений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дней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16.05.2022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30.05.2022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423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Закрытие проекта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31.05.2022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55595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 дней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0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92088"/>
          </a:xfrm>
        </p:spPr>
        <p:txBody>
          <a:bodyPr>
            <a:normAutofit fontScale="90000"/>
          </a:bodyPr>
          <a:lstStyle/>
          <a:p>
            <a: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средств  от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приносящих доход деятельности на благоустройство территории техникума»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/>
              <a:t>СТАНДАРТНАЯ  ОПЕРАЦИОННАЯ  Карта</a:t>
            </a:r>
            <a: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none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8938-04E9-4FA3-9C69-2F54959540D2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136904" cy="579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368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6" y="332656"/>
            <a:ext cx="8577709" cy="2709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средств 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приносящих доход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благоустройство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территории техникума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/>
              <a:t>Карта текущего состояния</a:t>
            </a:r>
            <a:endParaRPr lang="ru-RU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022577"/>
              </p:ext>
            </p:extLst>
          </p:nvPr>
        </p:nvGraphicFramePr>
        <p:xfrm>
          <a:off x="458787" y="1208186"/>
          <a:ext cx="7886700" cy="766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2034650"/>
                <a:gridCol w="640588"/>
                <a:gridCol w="4684755"/>
              </a:tblGrid>
              <a:tr h="451946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108998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</a:t>
                      </a:r>
                    </a:p>
                  </a:txBody>
                  <a:tcPr marL="68580" marR="68580" marT="34293" marB="34293"/>
                </a:tc>
              </a:tr>
              <a:tr h="108998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382713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5081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650785"/>
            <a:ext cx="519112" cy="161925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132138" y="1444625"/>
            <a:ext cx="577850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920520" y="1277439"/>
            <a:ext cx="647700" cy="3905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810011"/>
              </p:ext>
            </p:extLst>
          </p:nvPr>
        </p:nvGraphicFramePr>
        <p:xfrm>
          <a:off x="420688" y="1916832"/>
          <a:ext cx="6096000" cy="321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215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будет: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cs typeface="Times New Roman" panose="02020603050405020304" pitchFamily="18" charset="0"/>
                        </a:rPr>
                        <a:t>1.05.2022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523757"/>
              </p:ext>
            </p:extLst>
          </p:nvPr>
        </p:nvGraphicFramePr>
        <p:xfrm>
          <a:off x="5715008" y="5357826"/>
          <a:ext cx="2643204" cy="1311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18"/>
                <a:gridCol w="254784"/>
                <a:gridCol w="564165"/>
                <a:gridCol w="163969"/>
                <a:gridCol w="573084"/>
                <a:gridCol w="573084"/>
              </a:tblGrid>
              <a:tr h="44743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Шаг 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43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Крест 2"/>
          <p:cNvSpPr/>
          <p:nvPr/>
        </p:nvSpPr>
        <p:spPr>
          <a:xfrm rot="2637252">
            <a:off x="5529371" y="5538500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Крест 30"/>
          <p:cNvSpPr/>
          <p:nvPr/>
        </p:nvSpPr>
        <p:spPr>
          <a:xfrm rot="2637252">
            <a:off x="6393466" y="5538500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Крест 23"/>
          <p:cNvSpPr/>
          <p:nvPr/>
        </p:nvSpPr>
        <p:spPr>
          <a:xfrm rot="2637252">
            <a:off x="7091382" y="5538500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5572140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3 дня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 – 5 дней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мин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(87%-88%)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189600"/>
              </p:ext>
            </p:extLst>
          </p:nvPr>
        </p:nvGraphicFramePr>
        <p:xfrm>
          <a:off x="2282627" y="2287743"/>
          <a:ext cx="4643470" cy="2918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"/>
                <a:gridCol w="706907"/>
                <a:gridCol w="293225"/>
                <a:gridCol w="714380"/>
                <a:gridCol w="214314"/>
                <a:gridCol w="214314"/>
                <a:gridCol w="857256"/>
                <a:gridCol w="214314"/>
                <a:gridCol w="162562"/>
                <a:gridCol w="858027"/>
                <a:gridCol w="193857"/>
              </a:tblGrid>
              <a:tr h="218230"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612"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Зам.директра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Кураторы, студенты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Кураторы, студенты и сотрудники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4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Дает задания</a:t>
                      </a:r>
                    </a:p>
                    <a:p>
                      <a:pPr algn="ctr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озелене-ние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террито-рии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технику-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Состав-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ляет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разме-щения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растений на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террито-рии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Проводят акцию по сбору дополни-тельного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посадочного и посевного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материалов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Проводят озеленение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техникума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10 -15 мин</a:t>
                      </a:r>
                    </a:p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 – 25 мин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– 5 дней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 – 65 мин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Крест 29"/>
          <p:cNvSpPr/>
          <p:nvPr/>
        </p:nvSpPr>
        <p:spPr>
          <a:xfrm rot="2637252">
            <a:off x="7738001" y="5573135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317082" y="3499339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306094" y="3465200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568220" y="3465200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763688" y="3382567"/>
            <a:ext cx="402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048376" y="3346709"/>
            <a:ext cx="5271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7204" y="3039845"/>
            <a:ext cx="299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5480" y="2974186"/>
            <a:ext cx="144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ВЫХОД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84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Карточка ТП озеленение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82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962" y="116632"/>
            <a:ext cx="8420510" cy="5040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800" cap="none" dirty="0" smtClean="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200" b="1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«Оптимизация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затрат бюджетных средств и средств от приносящей доход деятельности на благоустройство территории техникума»</a:t>
            </a:r>
            <a:r>
              <a:rPr lang="ru-RU" sz="1800" b="1" cap="none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cap="none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464646"/>
                </a:solidFill>
              </a:rPr>
              <a:t>Карта текущего состояния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237671"/>
              </p:ext>
            </p:extLst>
          </p:nvPr>
        </p:nvGraphicFramePr>
        <p:xfrm>
          <a:off x="427038" y="1054100"/>
          <a:ext cx="7889378" cy="473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1962642"/>
                <a:gridCol w="712596"/>
                <a:gridCol w="4687433"/>
              </a:tblGrid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Доработка                                           Потери/проблемы</a:t>
                      </a: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054100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1779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301750"/>
            <a:ext cx="519112" cy="138113"/>
          </a:xfrm>
          <a:prstGeom prst="rect">
            <a:avLst/>
          </a:prstGeom>
          <a:solidFill>
            <a:srgbClr val="FFFF7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2836863" y="1201738"/>
            <a:ext cx="833437" cy="280987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5006975" y="1133475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602402"/>
              </p:ext>
            </p:extLst>
          </p:nvPr>
        </p:nvGraphicFramePr>
        <p:xfrm>
          <a:off x="420688" y="1907433"/>
          <a:ext cx="8255767" cy="265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169"/>
                <a:gridCol w="217852"/>
                <a:gridCol w="798792"/>
                <a:gridCol w="217852"/>
                <a:gridCol w="726175"/>
                <a:gridCol w="217852"/>
                <a:gridCol w="798792"/>
                <a:gridCol w="217852"/>
                <a:gridCol w="774686"/>
                <a:gridCol w="314576"/>
                <a:gridCol w="746898"/>
                <a:gridCol w="288032"/>
                <a:gridCol w="792088"/>
                <a:gridCol w="351506"/>
                <a:gridCol w="800622"/>
                <a:gridCol w="216023"/>
              </a:tblGrid>
              <a:tr h="2206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784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Зам.директра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</a:t>
                      </a:r>
                    </a:p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Зам.директра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планово-экономического отдела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планово-экономического отдела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планово-экономического отдела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Зам.директора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Зам.директора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АХР.</a:t>
                      </a:r>
                    </a:p>
                    <a:p>
                      <a:pPr algn="ctr"/>
                      <a:endParaRPr lang="ru-RU" sz="9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3916">
                <a:tc>
                  <a:txBody>
                    <a:bodyPr/>
                    <a:lstStyle/>
                    <a:p>
                      <a:pPr algn="ctr"/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Дает задания</a:t>
                      </a:r>
                    </a:p>
                    <a:p>
                      <a:pPr algn="ctr"/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озеленение территории техникума 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Составляет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размещения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растений на территории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Оформляет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заявки на посевной материал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Собирает счета на приобретение 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посевного материала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Проверяет счета</a:t>
                      </a:r>
                    </a:p>
                    <a:p>
                      <a:pPr algn="ctr"/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Отдает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счета на доработку  </a:t>
                      </a: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Зам.директора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АХР.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Перепроверяет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счета, делает сравнительный анализ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Направляет сформированные 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счета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начальнику планово-экономического отдела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10 -15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 – 25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45 - 55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– 5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дней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60 -  120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5 -10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мин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45 -65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10-15 мин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606687"/>
              </p:ext>
            </p:extLst>
          </p:nvPr>
        </p:nvGraphicFramePr>
        <p:xfrm>
          <a:off x="336550" y="1504950"/>
          <a:ext cx="6096000" cy="280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098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Как есть: 21.05.2022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09" marB="34209"/>
                </a:tc>
              </a:tr>
            </a:tbl>
          </a:graphicData>
        </a:graphic>
      </p:graphicFrame>
      <p:sp>
        <p:nvSpPr>
          <p:cNvPr id="17" name="Пятно 2 16"/>
          <p:cNvSpPr/>
          <p:nvPr/>
        </p:nvSpPr>
        <p:spPr>
          <a:xfrm>
            <a:off x="5294312" y="1877665"/>
            <a:ext cx="298300" cy="35241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7</a:t>
            </a:r>
          </a:p>
        </p:txBody>
      </p:sp>
      <p:sp>
        <p:nvSpPr>
          <p:cNvPr id="18" name="Пятно 2 17"/>
          <p:cNvSpPr/>
          <p:nvPr/>
        </p:nvSpPr>
        <p:spPr>
          <a:xfrm>
            <a:off x="3200848" y="2073871"/>
            <a:ext cx="407035" cy="312419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5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246697" y="3056585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214769" y="3058173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294312" y="3067260"/>
            <a:ext cx="192088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268946" y="3076347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7467680" y="3092748"/>
            <a:ext cx="190500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237566" y="3028644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3177044" y="3065672"/>
            <a:ext cx="190500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331605"/>
              </p:ext>
            </p:extLst>
          </p:nvPr>
        </p:nvGraphicFramePr>
        <p:xfrm>
          <a:off x="379230" y="4752632"/>
          <a:ext cx="8188274" cy="179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82"/>
                <a:gridCol w="7854392"/>
              </a:tblGrid>
              <a:tr h="163282">
                <a:tc grid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Перечень потерь/проблем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Лишнее перемещение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потери при формировании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при проверке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корректировки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возврата на доработку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6.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 бумаги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при транспортировки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8.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риобретении  посадочного и посевного материала в питомнике </a:t>
                      </a: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313">
                <a:tc gridSpan="2"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ВПП (время протекания процесса)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–3 дня 597 мин – 5 дней 832 мин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Выгнутая вверх стрелка 29"/>
          <p:cNvSpPr/>
          <p:nvPr/>
        </p:nvSpPr>
        <p:spPr>
          <a:xfrm flipH="1">
            <a:off x="702844" y="1722509"/>
            <a:ext cx="1208880" cy="332739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9562" y="2989620"/>
            <a:ext cx="24117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820472" y="2996952"/>
            <a:ext cx="21602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ятно 2 33"/>
          <p:cNvSpPr/>
          <p:nvPr/>
        </p:nvSpPr>
        <p:spPr>
          <a:xfrm>
            <a:off x="5303536" y="2321073"/>
            <a:ext cx="42552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35" name="Пятно 2 34"/>
          <p:cNvSpPr/>
          <p:nvPr/>
        </p:nvSpPr>
        <p:spPr>
          <a:xfrm>
            <a:off x="5006975" y="1118330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Пятно 2 35"/>
          <p:cNvSpPr/>
          <p:nvPr/>
        </p:nvSpPr>
        <p:spPr>
          <a:xfrm>
            <a:off x="1259658" y="2196861"/>
            <a:ext cx="287338" cy="350484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9" name="Пятно 2 38"/>
          <p:cNvSpPr/>
          <p:nvPr/>
        </p:nvSpPr>
        <p:spPr>
          <a:xfrm>
            <a:off x="2284398" y="1833781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0" name="Пятно 2 39"/>
          <p:cNvSpPr/>
          <p:nvPr/>
        </p:nvSpPr>
        <p:spPr>
          <a:xfrm>
            <a:off x="4214769" y="1888878"/>
            <a:ext cx="315158" cy="432196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1" name="Пятно 2 40"/>
          <p:cNvSpPr/>
          <p:nvPr/>
        </p:nvSpPr>
        <p:spPr>
          <a:xfrm>
            <a:off x="6268095" y="2228149"/>
            <a:ext cx="385877" cy="36181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8</a:t>
            </a:r>
          </a:p>
        </p:txBody>
      </p:sp>
      <p:sp>
        <p:nvSpPr>
          <p:cNvPr id="37" name="Выгнутая вверх стрелка 36"/>
          <p:cNvSpPr/>
          <p:nvPr/>
        </p:nvSpPr>
        <p:spPr>
          <a:xfrm flipH="1">
            <a:off x="5796136" y="1482725"/>
            <a:ext cx="1108200" cy="32546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 flipH="1">
            <a:off x="4596743" y="1544926"/>
            <a:ext cx="995869" cy="332739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flipH="1">
            <a:off x="2860415" y="1556139"/>
            <a:ext cx="975936" cy="332739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ятно 2 41"/>
          <p:cNvSpPr/>
          <p:nvPr/>
        </p:nvSpPr>
        <p:spPr>
          <a:xfrm>
            <a:off x="1211240" y="1847488"/>
            <a:ext cx="287338" cy="350484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2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8517575" y="3089384"/>
            <a:ext cx="190500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962" y="116632"/>
            <a:ext cx="8420510" cy="5040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800" cap="none" dirty="0" smtClean="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200" b="1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«Оптимизация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затрат бюджетных средств и средств от приносящей доход деятельности на благоустройство территории техникума»</a:t>
            </a:r>
            <a:r>
              <a:rPr lang="ru-RU" sz="1800" b="1" cap="none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cap="none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464646"/>
                </a:solidFill>
              </a:rPr>
              <a:t>Карта текущего состояния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355314"/>
              </p:ext>
            </p:extLst>
          </p:nvPr>
        </p:nvGraphicFramePr>
        <p:xfrm>
          <a:off x="427038" y="1054100"/>
          <a:ext cx="7889378" cy="473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1962642"/>
                <a:gridCol w="712596"/>
                <a:gridCol w="4687433"/>
              </a:tblGrid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Доработка                                           Потери/проблемы</a:t>
                      </a: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054100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1779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301750"/>
            <a:ext cx="519112" cy="138113"/>
          </a:xfrm>
          <a:prstGeom prst="rect">
            <a:avLst/>
          </a:prstGeom>
          <a:solidFill>
            <a:srgbClr val="FFFF7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2836863" y="1201738"/>
            <a:ext cx="833437" cy="280987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5006975" y="1133475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016293"/>
              </p:ext>
            </p:extLst>
          </p:nvPr>
        </p:nvGraphicFramePr>
        <p:xfrm>
          <a:off x="402042" y="1908294"/>
          <a:ext cx="8255767" cy="260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169"/>
                <a:gridCol w="217852"/>
                <a:gridCol w="798792"/>
                <a:gridCol w="198259"/>
                <a:gridCol w="792088"/>
                <a:gridCol w="171532"/>
                <a:gridCol w="798792"/>
                <a:gridCol w="217852"/>
                <a:gridCol w="774686"/>
                <a:gridCol w="314576"/>
                <a:gridCol w="746898"/>
                <a:gridCol w="216024"/>
                <a:gridCol w="882742"/>
                <a:gridCol w="288032"/>
                <a:gridCol w="792088"/>
                <a:gridCol w="269385"/>
              </a:tblGrid>
              <a:tr h="26620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планово-экономического отдела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Зам.директра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планово-экономического отдела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Начальник планово-экономического отдела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Замдиректра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</a:t>
                      </a:r>
                    </a:p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Зам.директора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Зам.директора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64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Проверяет счета и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направляет директору на подпись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Проверяет счета и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принимает разрешение о приобретении посев. материала 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Получает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разрешение на приобретение посев. материала 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Выделяет средства на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приобрете-ние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материала и средства на ГСМ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Перечисляет средства на расчетный счет организации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-тает посадочный и посевной материал в питомнике 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Осуществляет доставку 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материала в техникум</a:t>
                      </a:r>
                      <a:endParaRPr lang="ru-RU" sz="9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Планирует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субботник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80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60 -120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 – 40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45 - 51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35 - 45мин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30 -  40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55 -75 мин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60 -75мин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7-10 мин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416940"/>
              </p:ext>
            </p:extLst>
          </p:nvPr>
        </p:nvGraphicFramePr>
        <p:xfrm>
          <a:off x="336550" y="1504950"/>
          <a:ext cx="6096000" cy="280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098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Как есть: 21.05.2022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09" marB="34209"/>
                </a:tc>
              </a:tr>
            </a:tbl>
          </a:graphicData>
        </a:graphic>
      </p:graphicFrame>
      <p:sp>
        <p:nvSpPr>
          <p:cNvPr id="17" name="Пятно 2 16"/>
          <p:cNvSpPr/>
          <p:nvPr/>
        </p:nvSpPr>
        <p:spPr>
          <a:xfrm>
            <a:off x="4305967" y="2084690"/>
            <a:ext cx="310949" cy="386361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18" name="Пятно 2 17"/>
          <p:cNvSpPr/>
          <p:nvPr/>
        </p:nvSpPr>
        <p:spPr>
          <a:xfrm>
            <a:off x="117220" y="2142207"/>
            <a:ext cx="407035" cy="312419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211240" y="3215779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118725" y="3215779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129211" y="3225937"/>
            <a:ext cx="192088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6200563" y="3247614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7372430" y="3215779"/>
            <a:ext cx="190500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237566" y="3223030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3213866" y="3215779"/>
            <a:ext cx="190500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 flipH="1">
            <a:off x="755574" y="1764381"/>
            <a:ext cx="1008114" cy="258311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9562" y="2989620"/>
            <a:ext cx="24117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820472" y="2996952"/>
            <a:ext cx="21602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ВЫХОД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Пятно 2 33"/>
          <p:cNvSpPr/>
          <p:nvPr/>
        </p:nvSpPr>
        <p:spPr>
          <a:xfrm>
            <a:off x="3191603" y="2220142"/>
            <a:ext cx="42552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prstClr val="white"/>
                </a:solidFill>
              </a:rPr>
              <a:t>7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5" name="Пятно 2 34"/>
          <p:cNvSpPr/>
          <p:nvPr/>
        </p:nvSpPr>
        <p:spPr>
          <a:xfrm>
            <a:off x="5006975" y="1118330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ятно 2 35"/>
          <p:cNvSpPr/>
          <p:nvPr/>
        </p:nvSpPr>
        <p:spPr>
          <a:xfrm>
            <a:off x="1287162" y="2277871"/>
            <a:ext cx="476525" cy="350484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900" dirty="0" smtClean="0">
                <a:solidFill>
                  <a:prstClr val="white"/>
                </a:solidFill>
              </a:rPr>
              <a:t>10</a:t>
            </a: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39" name="Пятно 2 38"/>
          <p:cNvSpPr/>
          <p:nvPr/>
        </p:nvSpPr>
        <p:spPr>
          <a:xfrm>
            <a:off x="2237566" y="1764382"/>
            <a:ext cx="415394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Пятно 2 39"/>
          <p:cNvSpPr/>
          <p:nvPr/>
        </p:nvSpPr>
        <p:spPr>
          <a:xfrm>
            <a:off x="2237566" y="2332483"/>
            <a:ext cx="287337" cy="35500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Пятно 2 40"/>
          <p:cNvSpPr/>
          <p:nvPr/>
        </p:nvSpPr>
        <p:spPr>
          <a:xfrm>
            <a:off x="5225255" y="2095980"/>
            <a:ext cx="385877" cy="36181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prstClr val="white"/>
                </a:solidFill>
              </a:rPr>
              <a:t>8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 flipH="1">
            <a:off x="4867871" y="1646681"/>
            <a:ext cx="827585" cy="258311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flipH="1">
            <a:off x="1941206" y="1615792"/>
            <a:ext cx="1008114" cy="258311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ятно 2 42"/>
          <p:cNvSpPr/>
          <p:nvPr/>
        </p:nvSpPr>
        <p:spPr>
          <a:xfrm>
            <a:off x="212991" y="2400517"/>
            <a:ext cx="415394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8460432" y="3202049"/>
            <a:ext cx="190500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589231"/>
              </p:ext>
            </p:extLst>
          </p:nvPr>
        </p:nvGraphicFramePr>
        <p:xfrm>
          <a:off x="251351" y="4725144"/>
          <a:ext cx="8399582" cy="195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498"/>
                <a:gridCol w="8057084"/>
              </a:tblGrid>
              <a:tr h="163282">
                <a:tc grid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Перечень потерь/проблем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Лишнее перемещение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потери при формировании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при проверке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корректировки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возврата на доработку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6.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 бумаги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при транспортировки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8.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риобретении  посадочного и посевного материала в питомнике </a:t>
                      </a: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313">
                <a:tc gridSpan="2">
                  <a:txBody>
                    <a:bodyPr/>
                    <a:lstStyle/>
                    <a:p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ВПП (время протекания процесса)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–3 дня 597 мин – 5 дней 832 мин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Пятно 2 36"/>
          <p:cNvSpPr/>
          <p:nvPr/>
        </p:nvSpPr>
        <p:spPr>
          <a:xfrm>
            <a:off x="4147791" y="1744947"/>
            <a:ext cx="720080" cy="30661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10</a:t>
            </a:r>
            <a:endParaRPr lang="ru-RU" sz="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38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962" y="116632"/>
            <a:ext cx="8420510" cy="50405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1800" cap="none" dirty="0" smtClean="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200" b="1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«Оптимизация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затрат бюджетных средств и средств от приносящей доход деятельности на благоустройство территории техникума»</a:t>
            </a:r>
            <a:r>
              <a:rPr lang="ru-RU" sz="1800" b="1" cap="none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cap="none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464646"/>
                </a:solidFill>
              </a:rPr>
              <a:t>Карта текущего состояния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468747"/>
              </p:ext>
            </p:extLst>
          </p:nvPr>
        </p:nvGraphicFramePr>
        <p:xfrm>
          <a:off x="427038" y="1054100"/>
          <a:ext cx="7889378" cy="473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1962642"/>
                <a:gridCol w="712596"/>
                <a:gridCol w="4687433"/>
              </a:tblGrid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Доработка                                           Потери/проблемы</a:t>
                      </a:r>
                    </a:p>
                  </a:txBody>
                  <a:tcPr marL="68580" marR="68580" marT="34336" marB="34336"/>
                </a:tc>
              </a:tr>
              <a:tr h="157692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36" marB="34336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054100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1779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301750"/>
            <a:ext cx="519112" cy="138113"/>
          </a:xfrm>
          <a:prstGeom prst="rect">
            <a:avLst/>
          </a:prstGeom>
          <a:solidFill>
            <a:srgbClr val="FFFF79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2836863" y="1201738"/>
            <a:ext cx="833437" cy="280987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5006975" y="1133475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98311"/>
              </p:ext>
            </p:extLst>
          </p:nvPr>
        </p:nvGraphicFramePr>
        <p:xfrm>
          <a:off x="1979712" y="1980228"/>
          <a:ext cx="4554877" cy="2667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28"/>
                <a:gridCol w="294292"/>
                <a:gridCol w="882876"/>
                <a:gridCol w="220718"/>
                <a:gridCol w="809303"/>
                <a:gridCol w="294292"/>
                <a:gridCol w="882876"/>
                <a:gridCol w="294292"/>
              </a:tblGrid>
              <a:tr h="2206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20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43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Замдиректра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АХР</a:t>
                      </a:r>
                    </a:p>
                    <a:p>
                      <a:pPr algn="ctr"/>
                      <a:endParaRPr lang="ru-RU" sz="9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Кураторы, студенты техникума</a:t>
                      </a:r>
                    </a:p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Кураторы, студенты техникума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Кураторы, студенты и сотрудники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4581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Дает задание кураторам на проведение субботника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Получают задания на озеленение территории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техникума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Проводят акцию по сбору дополни-тельного посадочного и посевного материала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Проводят озеленение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техникума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10-15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 – 5 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– 5 дней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45 - 65мин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414605"/>
              </p:ext>
            </p:extLst>
          </p:nvPr>
        </p:nvGraphicFramePr>
        <p:xfrm>
          <a:off x="321362" y="1647027"/>
          <a:ext cx="6096000" cy="280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098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Как есть: 21.05.2022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209" marB="34209"/>
                </a:tc>
              </a:tr>
            </a:tbl>
          </a:graphicData>
        </a:graphic>
      </p:graphicFrame>
      <p:sp>
        <p:nvSpPr>
          <p:cNvPr id="22" name="Стрелка вправо 21"/>
          <p:cNvSpPr/>
          <p:nvPr/>
        </p:nvSpPr>
        <p:spPr>
          <a:xfrm>
            <a:off x="5102225" y="3147802"/>
            <a:ext cx="192087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228184" y="3130298"/>
            <a:ext cx="192088" cy="246062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915816" y="3146214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3995936" y="3141836"/>
            <a:ext cx="190500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47276" y="3252535"/>
            <a:ext cx="308137" cy="438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Х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092280" y="3141836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ВЫХОД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Пятно 2 34"/>
          <p:cNvSpPr/>
          <p:nvPr/>
        </p:nvSpPr>
        <p:spPr>
          <a:xfrm>
            <a:off x="5006975" y="1118330"/>
            <a:ext cx="57467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97310"/>
              </p:ext>
            </p:extLst>
          </p:nvPr>
        </p:nvGraphicFramePr>
        <p:xfrm>
          <a:off x="357882" y="4725144"/>
          <a:ext cx="8188274" cy="179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82"/>
                <a:gridCol w="7854392"/>
              </a:tblGrid>
              <a:tr h="163282">
                <a:tc grid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1050" b="1" dirty="0" smtClean="0">
                          <a:solidFill>
                            <a:srgbClr val="0070C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Перечень потерь/проблем</a:t>
                      </a:r>
                      <a:endParaRPr lang="ru-RU" sz="1050" b="1" dirty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Лишнее перемещение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2.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потери при формировании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при проверке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корректировки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по причине возврата на доработку счетов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6.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Расход бумаги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при транспортировки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lang="ru-RU" sz="900" dirty="0" smtClean="0">
                          <a:latin typeface="+mn-lt"/>
                          <a:cs typeface="Times New Roman" panose="02020603050405020304" pitchFamily="18" charset="0"/>
                        </a:rPr>
                        <a:t>8.</a:t>
                      </a:r>
                      <a:endParaRPr lang="ru-RU" sz="9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Временные потери  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риобретении  посадочного и посевного материала в питомнике </a:t>
                      </a:r>
                    </a:p>
                  </a:txBody>
                  <a:tcPr marL="68588" marR="68588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313">
                <a:tc gridSpan="2"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ВПП (время протекания процесса)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–3 дня 577 мин – 5 дней 852 мин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34322" marB="3432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Пятно 2 37"/>
          <p:cNvSpPr/>
          <p:nvPr/>
        </p:nvSpPr>
        <p:spPr>
          <a:xfrm>
            <a:off x="1770788" y="1978682"/>
            <a:ext cx="425525" cy="3778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prstClr val="white"/>
                </a:solidFill>
              </a:rPr>
              <a:t>7</a:t>
            </a:r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95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686800" cy="5508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   Пирамида проблем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6052" y="162070"/>
            <a:ext cx="8147248" cy="89066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средств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от приносящих доход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деятельности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благоустройство техникума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928813" y="2428875"/>
            <a:ext cx="1928812" cy="1500188"/>
          </a:xfrm>
          <a:prstGeom prst="triangle">
            <a:avLst>
              <a:gd name="adj" fmla="val 4966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Трапеция 8"/>
          <p:cNvSpPr/>
          <p:nvPr/>
        </p:nvSpPr>
        <p:spPr>
          <a:xfrm>
            <a:off x="1357313" y="4000500"/>
            <a:ext cx="3071812" cy="857250"/>
          </a:xfrm>
          <a:prstGeom prst="trapezoid">
            <a:avLst>
              <a:gd name="adj" fmla="val 5963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n w="18000">
                <a:solidFill>
                  <a:srgbClr val="DA1F28">
                    <a:satMod val="140000"/>
                  </a:srgb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Трапеция 9"/>
          <p:cNvSpPr/>
          <p:nvPr/>
        </p:nvSpPr>
        <p:spPr>
          <a:xfrm>
            <a:off x="571500" y="4929188"/>
            <a:ext cx="4643438" cy="1214437"/>
          </a:xfrm>
          <a:prstGeom prst="trapezoid">
            <a:avLst>
              <a:gd name="adj" fmla="val 61229"/>
            </a:avLst>
          </a:prstGeom>
          <a:solidFill>
            <a:srgbClr val="5C7A5C"/>
          </a:solidFill>
          <a:ln>
            <a:solidFill>
              <a:srgbClr val="5C7A5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500188" y="5214938"/>
            <a:ext cx="2643187" cy="307777"/>
          </a:xfrm>
          <a:prstGeom prst="rect">
            <a:avLst/>
          </a:prstGeom>
          <a:noFill/>
          <a:ln w="9525">
            <a:solidFill>
              <a:srgbClr val="5C7A5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</a:rPr>
              <a:t>Уровень ПОО</a:t>
            </a:r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785938" y="4071938"/>
            <a:ext cx="1857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2143125" y="3286125"/>
            <a:ext cx="1357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5742" y="5085184"/>
            <a:ext cx="4614730" cy="1477328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t" hangingPunct="1"/>
            <a:r>
              <a:rPr lang="ru-RU" sz="1000" dirty="0" smtClean="0"/>
              <a:t>1.Лишнее </a:t>
            </a:r>
            <a:r>
              <a:rPr lang="ru-RU" sz="1000" dirty="0"/>
              <a:t>перемещение</a:t>
            </a:r>
          </a:p>
          <a:p>
            <a:pPr eaLnBrk="1" fontAlgn="t" hangingPunct="1"/>
            <a:r>
              <a:rPr lang="ru-RU" sz="1000" dirty="0" smtClean="0"/>
              <a:t>2. Временные </a:t>
            </a:r>
            <a:r>
              <a:rPr lang="ru-RU" sz="1000" dirty="0"/>
              <a:t>потери при формировании счетов</a:t>
            </a:r>
          </a:p>
          <a:p>
            <a:pPr eaLnBrk="1" fontAlgn="t" hangingPunct="1"/>
            <a:r>
              <a:rPr lang="ru-RU" sz="1000" dirty="0"/>
              <a:t>3</a:t>
            </a:r>
            <a:r>
              <a:rPr lang="ru-RU" sz="1000" dirty="0" smtClean="0"/>
              <a:t>. Временные </a:t>
            </a:r>
            <a:r>
              <a:rPr lang="ru-RU" sz="1000" dirty="0"/>
              <a:t>потери при проверке счетов</a:t>
            </a:r>
          </a:p>
          <a:p>
            <a:pPr eaLnBrk="1" fontAlgn="t" hangingPunct="1"/>
            <a:r>
              <a:rPr lang="ru-RU" sz="1000" dirty="0"/>
              <a:t>4</a:t>
            </a:r>
            <a:r>
              <a:rPr lang="ru-RU" sz="1000" dirty="0" smtClean="0"/>
              <a:t>. Временные </a:t>
            </a:r>
            <a:r>
              <a:rPr lang="ru-RU" sz="1000" dirty="0"/>
              <a:t>потери  по причине корректировки счетов</a:t>
            </a:r>
          </a:p>
          <a:p>
            <a:pPr eaLnBrk="1" fontAlgn="t" hangingPunct="1"/>
            <a:r>
              <a:rPr lang="ru-RU" sz="1000" dirty="0"/>
              <a:t>5</a:t>
            </a:r>
            <a:r>
              <a:rPr lang="ru-RU" sz="1000" dirty="0" smtClean="0"/>
              <a:t>. Временные </a:t>
            </a:r>
            <a:r>
              <a:rPr lang="ru-RU" sz="1000" dirty="0"/>
              <a:t>потери  по причине возврата на доработку счетов</a:t>
            </a:r>
          </a:p>
          <a:p>
            <a:pPr eaLnBrk="1" fontAlgn="t" hangingPunct="1"/>
            <a:r>
              <a:rPr lang="ru-RU" sz="1000" dirty="0"/>
              <a:t>6</a:t>
            </a:r>
            <a:r>
              <a:rPr lang="ru-RU" sz="1000" dirty="0" smtClean="0"/>
              <a:t>. Расход </a:t>
            </a:r>
            <a:r>
              <a:rPr lang="ru-RU" sz="1000" dirty="0"/>
              <a:t>бумаги</a:t>
            </a:r>
          </a:p>
          <a:p>
            <a:pPr eaLnBrk="1" fontAlgn="t" hangingPunct="1"/>
            <a:r>
              <a:rPr lang="ru-RU" sz="1000" dirty="0"/>
              <a:t>7</a:t>
            </a:r>
            <a:r>
              <a:rPr lang="ru-RU" sz="1000" dirty="0" smtClean="0"/>
              <a:t>. Временные </a:t>
            </a:r>
            <a:r>
              <a:rPr lang="ru-RU" sz="1000" dirty="0"/>
              <a:t>потери  при транспортировки</a:t>
            </a:r>
          </a:p>
          <a:p>
            <a:pPr eaLnBrk="1" fontAlgn="auto" hangingPunct="1"/>
            <a:r>
              <a:rPr lang="ru-RU" sz="1000" dirty="0"/>
              <a:t>8</a:t>
            </a:r>
            <a:r>
              <a:rPr lang="ru-RU" sz="1000" dirty="0" smtClean="0"/>
              <a:t>. Временные </a:t>
            </a:r>
            <a:r>
              <a:rPr lang="ru-RU" sz="1000" dirty="0"/>
              <a:t>потери  при приобретении </a:t>
            </a:r>
            <a:r>
              <a:rPr lang="ru-RU" sz="1000" dirty="0" smtClean="0"/>
              <a:t>посадочного </a:t>
            </a:r>
            <a:r>
              <a:rPr lang="ru-RU" sz="1000" dirty="0"/>
              <a:t>и </a:t>
            </a:r>
            <a:r>
              <a:rPr lang="ru-RU" sz="1000" dirty="0" smtClean="0"/>
              <a:t>посевного материала</a:t>
            </a:r>
            <a:endParaRPr lang="ru-RU" sz="1000" dirty="0"/>
          </a:p>
          <a:p>
            <a:pPr eaLnBrk="1" fontAlgn="t" hangingPunct="1"/>
            <a:endParaRPr lang="ru-RU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1895" y="1503642"/>
            <a:ext cx="7886700" cy="14565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rgbClr val="464646"/>
                </a:solidFill>
              </a:rPr>
              <a:t> </a:t>
            </a:r>
            <a:r>
              <a:rPr lang="ru-RU" sz="1800" dirty="0">
                <a:solidFill>
                  <a:srgbClr val="464646"/>
                </a:solidFill>
              </a:rPr>
              <a:t>Введение в предметную </a:t>
            </a:r>
            <a:r>
              <a:rPr lang="ru-RU" sz="1800" dirty="0" smtClean="0">
                <a:solidFill>
                  <a:srgbClr val="464646"/>
                </a:solidFill>
              </a:rPr>
              <a:t>область (</a:t>
            </a:r>
            <a:r>
              <a:rPr lang="ru-RU" sz="1800" dirty="0">
                <a:solidFill>
                  <a:srgbClr val="464646"/>
                </a:solidFill>
              </a:rPr>
              <a:t>описание ситуации «как есть»)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14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66" y="620688"/>
            <a:ext cx="7886700" cy="373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400" dirty="0" smtClean="0"/>
              <a:t>Карта ИДЕАЛЬНОГО состояния: </a:t>
            </a:r>
            <a:r>
              <a:rPr lang="ru-RU" sz="1400" b="1" dirty="0">
                <a:solidFill>
                  <a:srgbClr val="0000FF"/>
                </a:solidFill>
                <a:cs typeface="Times New Roman" panose="02020603050405020304" pitchFamily="18" charset="0"/>
              </a:rPr>
              <a:t>21.05.2022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554831" y="1188203"/>
          <a:ext cx="7886700" cy="472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2034650"/>
                <a:gridCol w="640588"/>
                <a:gridCol w="4684755"/>
              </a:tblGrid>
              <a:tr h="9577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9577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</a:t>
                      </a:r>
                    </a:p>
                  </a:txBody>
                  <a:tcPr marL="68580" marR="68580" marT="34293" marB="34293"/>
                </a:tc>
              </a:tr>
              <a:tr h="9577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382713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5081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650785"/>
            <a:ext cx="519112" cy="161925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036094" y="1241424"/>
            <a:ext cx="577850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920520" y="1277439"/>
            <a:ext cx="647700" cy="3905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57782"/>
              </p:ext>
            </p:extLst>
          </p:nvPr>
        </p:nvGraphicFramePr>
        <p:xfrm>
          <a:off x="420688" y="1955800"/>
          <a:ext cx="6096000" cy="282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282575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14282" y="5572140"/>
            <a:ext cx="7670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3 дня 55 мин – 5 дней 85 мин (90%-91%)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780402"/>
              </p:ext>
            </p:extLst>
          </p:nvPr>
        </p:nvGraphicFramePr>
        <p:xfrm>
          <a:off x="2699789" y="1935610"/>
          <a:ext cx="3600401" cy="3259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82"/>
                <a:gridCol w="900100"/>
                <a:gridCol w="245482"/>
                <a:gridCol w="818273"/>
                <a:gridCol w="245482"/>
                <a:gridCol w="900100"/>
                <a:gridCol w="245482"/>
              </a:tblGrid>
              <a:tr h="218230"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644"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Кураторы студенты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Кураторы, студенты и сотрудники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65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Дает задания</a:t>
                      </a:r>
                    </a:p>
                    <a:p>
                      <a:pPr algn="ctr"/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озеленение территории техникума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Проводят акцию по сбору дополни-тельного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посадоч-ного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посевного материала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Проводят озеленение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техникума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413">
                <a:tc vMerge="1"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10 -15 мин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– 5 дней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 – 65 мин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2" name="Стрелка вправо 31"/>
          <p:cNvSpPr/>
          <p:nvPr/>
        </p:nvSpPr>
        <p:spPr>
          <a:xfrm>
            <a:off x="3877351" y="3300776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964038" y="3289925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23528" y="116632"/>
            <a:ext cx="7930498" cy="43204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2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Оптимизация затрат бюджетных средств 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 приносящих доход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 благоустройство техникума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763688" y="3382567"/>
            <a:ext cx="402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524472" y="3382567"/>
            <a:ext cx="5271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7204" y="3039845"/>
            <a:ext cx="299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5480" y="2974186"/>
            <a:ext cx="236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ВЫХОД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26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737745"/>
              </p:ext>
            </p:extLst>
          </p:nvPr>
        </p:nvGraphicFramePr>
        <p:xfrm>
          <a:off x="266270" y="1844824"/>
          <a:ext cx="4136454" cy="4392834"/>
        </p:xfrm>
        <a:graphic>
          <a:graphicData uri="http://schemas.openxmlformats.org/drawingml/2006/table">
            <a:tbl>
              <a:tblPr firstRow="1" bandRow="1"/>
              <a:tblGrid>
                <a:gridCol w="248752"/>
                <a:gridCol w="2920939"/>
                <a:gridCol w="966763"/>
              </a:tblGrid>
              <a:tr h="44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Время, дни/мин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Лишнее перемещение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72</a:t>
                      </a:r>
                      <a:r>
                        <a:rPr lang="ru-RU" sz="900" baseline="0" dirty="0" smtClean="0"/>
                        <a:t> - 160</a:t>
                      </a:r>
                      <a:endParaRPr lang="ru-RU" sz="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82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при формировании счетов</a:t>
                      </a:r>
                    </a:p>
                    <a:p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3дня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45мин-5дней 55мин</a:t>
                      </a:r>
                      <a:endParaRPr lang="ru-RU" sz="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07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при проверке счетов</a:t>
                      </a:r>
                    </a:p>
                    <a:p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240 -300</a:t>
                      </a:r>
                    </a:p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82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по причине корректировки счетов</a:t>
                      </a:r>
                    </a:p>
                    <a:p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90-160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822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по причине возврата на доработку счетов</a:t>
                      </a:r>
                    </a:p>
                    <a:p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15-35</a:t>
                      </a:r>
                      <a:endParaRPr lang="ru-RU" sz="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37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при транспортировки</a:t>
                      </a:r>
                    </a:p>
                    <a:p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60 -75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822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191919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при приобретении посадочного и посевного материала</a:t>
                      </a:r>
                    </a:p>
                    <a:p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55 - 65 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37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66" marR="51466" marT="25734" marB="25734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3дня 577мин- 5дней 852мин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817107"/>
              </p:ext>
            </p:extLst>
          </p:nvPr>
        </p:nvGraphicFramePr>
        <p:xfrm>
          <a:off x="4716016" y="1844824"/>
          <a:ext cx="4104455" cy="4392487"/>
        </p:xfrm>
        <a:graphic>
          <a:graphicData uri="http://schemas.openxmlformats.org/drawingml/2006/table">
            <a:tbl>
              <a:tblPr/>
              <a:tblGrid>
                <a:gridCol w="272040"/>
                <a:gridCol w="2830979"/>
                <a:gridCol w="1001436"/>
              </a:tblGrid>
              <a:tr h="473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Проблема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Время, мин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7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при формировании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3дня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45мин-5дней 55мин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6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при проверке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240 -300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14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по причине корректировки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90-160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466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Лишнее перемещение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72</a:t>
                      </a:r>
                      <a:r>
                        <a:rPr lang="ru-RU" sz="900" baseline="0" dirty="0" smtClean="0"/>
                        <a:t> - 160</a:t>
                      </a:r>
                      <a:endParaRPr lang="ru-RU" sz="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14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при транспортировки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60 -75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07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при приобретении посадочного и посевного материала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55 - 65 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807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Временные потери  по причине возврата на доработку счетов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15-35</a:t>
                      </a:r>
                      <a:endParaRPr lang="ru-RU" sz="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6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1466" marR="51466" marT="25734" marB="25734" horzOverflow="overflow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3дня 577мин- 5дней 852мин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8165" name="TextBox 5"/>
          <p:cNvSpPr txBox="1">
            <a:spLocks noChangeArrowheads="1"/>
          </p:cNvSpPr>
          <p:nvPr/>
        </p:nvSpPr>
        <p:spPr bwMode="auto">
          <a:xfrm>
            <a:off x="582613" y="1083495"/>
            <a:ext cx="2717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t>Выявленные проблемы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284" y="283575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 от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приносящих доход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деятельности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территории техникума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srgbClr val="46464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395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6" y="332656"/>
            <a:ext cx="8577709" cy="2709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cap="none" dirty="0" smtClean="0">
                <a:solidFill>
                  <a:srgbClr val="46464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«Оптимизация затрат бюджетных средств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средств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 приносящих доход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 благоустройство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территории техникума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cap="none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/>
              <a:t>Карта целевого состояния</a:t>
            </a:r>
            <a:endParaRPr lang="ru-RU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323977"/>
              </p:ext>
            </p:extLst>
          </p:nvPr>
        </p:nvGraphicFramePr>
        <p:xfrm>
          <a:off x="554831" y="692696"/>
          <a:ext cx="7886700" cy="967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07"/>
                <a:gridCol w="2034650"/>
                <a:gridCol w="640588"/>
                <a:gridCol w="4684755"/>
              </a:tblGrid>
              <a:tr h="652993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  <a:tr h="9577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шага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Потери/проблемы</a:t>
                      </a:r>
                    </a:p>
                  </a:txBody>
                  <a:tcPr marL="68580" marR="68580" marT="34293" marB="34293"/>
                </a:tc>
              </a:tr>
              <a:tr h="95779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0688" y="1382713"/>
            <a:ext cx="519112" cy="123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88" y="1508125"/>
            <a:ext cx="519112" cy="123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650785"/>
            <a:ext cx="519112" cy="161925"/>
          </a:xfrm>
          <a:prstGeom prst="rect">
            <a:avLst/>
          </a:prstGeom>
          <a:solidFill>
            <a:srgbClr val="FFFF7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H="1">
            <a:off x="3132138" y="1444625"/>
            <a:ext cx="577850" cy="328613"/>
          </a:xfrm>
          <a:prstGeom prst="curvedDownArrow">
            <a:avLst>
              <a:gd name="adj1" fmla="val 44722"/>
              <a:gd name="adj2" fmla="val 86550"/>
              <a:gd name="adj3" fmla="val 3932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Пятно 2 11"/>
          <p:cNvSpPr/>
          <p:nvPr/>
        </p:nvSpPr>
        <p:spPr>
          <a:xfrm>
            <a:off x="4920520" y="1277439"/>
            <a:ext cx="647700" cy="390525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666599"/>
              </p:ext>
            </p:extLst>
          </p:nvPr>
        </p:nvGraphicFramePr>
        <p:xfrm>
          <a:off x="420688" y="1916832"/>
          <a:ext cx="6096000" cy="321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215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будет: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cs typeface="Times New Roman" panose="02020603050405020304" pitchFamily="18" charset="0"/>
                        </a:rPr>
                        <a:t>21.05.2022</a:t>
                      </a:r>
                      <a:endParaRPr lang="ru-RU" sz="12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402" marB="34402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48422"/>
              </p:ext>
            </p:extLst>
          </p:nvPr>
        </p:nvGraphicFramePr>
        <p:xfrm>
          <a:off x="5715008" y="5357826"/>
          <a:ext cx="2643204" cy="1311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118"/>
                <a:gridCol w="254784"/>
                <a:gridCol w="564165"/>
                <a:gridCol w="163969"/>
                <a:gridCol w="573084"/>
                <a:gridCol w="573084"/>
              </a:tblGrid>
              <a:tr h="44743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Шаг 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43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34268" marB="3426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Крест 2"/>
          <p:cNvSpPr/>
          <p:nvPr/>
        </p:nvSpPr>
        <p:spPr>
          <a:xfrm rot="2637252">
            <a:off x="5529371" y="5538500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Крест 30"/>
          <p:cNvSpPr/>
          <p:nvPr/>
        </p:nvSpPr>
        <p:spPr>
          <a:xfrm rot="2637252">
            <a:off x="6393466" y="5538500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Крест 23"/>
          <p:cNvSpPr/>
          <p:nvPr/>
        </p:nvSpPr>
        <p:spPr>
          <a:xfrm rot="2637252">
            <a:off x="7091382" y="5538500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5572140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3 дня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 – 5 дней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мин</a:t>
            </a:r>
          </a:p>
          <a:p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(87%-88%)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367955"/>
              </p:ext>
            </p:extLst>
          </p:nvPr>
        </p:nvGraphicFramePr>
        <p:xfrm>
          <a:off x="2282627" y="2287743"/>
          <a:ext cx="4643470" cy="2918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"/>
                <a:gridCol w="706907"/>
                <a:gridCol w="293225"/>
                <a:gridCol w="766132"/>
                <a:gridCol w="162562"/>
                <a:gridCol w="214314"/>
                <a:gridCol w="857256"/>
                <a:gridCol w="214314"/>
                <a:gridCol w="162562"/>
                <a:gridCol w="858027"/>
                <a:gridCol w="193857"/>
              </a:tblGrid>
              <a:tr h="218230"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Шаг 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Шаг 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612"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Замдирек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-тора по АХР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Кураторы, студенты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Кураторы, студенты и сотрудники техникума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4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Дает задания</a:t>
                      </a:r>
                    </a:p>
                    <a:p>
                      <a:pPr algn="ctr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озелене-ние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террито-рии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-кума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Составляет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размеще-ния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растений на территории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Проводят акцию по сбору дополни-тельного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посадоч-ного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посевного материала</a:t>
                      </a: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Проводят озеленение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техникума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10 -15 мин</a:t>
                      </a:r>
                    </a:p>
                    <a:p>
                      <a:pPr algn="ctr"/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 – 25 мин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 – 5 дней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 – 65 мин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1" marR="68581" marT="34294" marB="34294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Крест 29"/>
          <p:cNvSpPr/>
          <p:nvPr/>
        </p:nvSpPr>
        <p:spPr>
          <a:xfrm rot="2637252">
            <a:off x="7738001" y="5573135"/>
            <a:ext cx="798513" cy="798513"/>
          </a:xfrm>
          <a:prstGeom prst="plus">
            <a:avLst>
              <a:gd name="adj" fmla="val 44065"/>
            </a:avLst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317082" y="3499339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306094" y="3465200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568220" y="3465200"/>
            <a:ext cx="192087" cy="247650"/>
          </a:xfrm>
          <a:prstGeom prst="rightArrow">
            <a:avLst/>
          </a:prstGeom>
          <a:solidFill>
            <a:srgbClr val="D6784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763688" y="3382567"/>
            <a:ext cx="402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048376" y="3346709"/>
            <a:ext cx="5271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7204" y="3039845"/>
            <a:ext cx="299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ВХОД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5480" y="2974186"/>
            <a:ext cx="144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ВЫХОД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9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30037</TotalTime>
  <Words>1781</Words>
  <Application>Microsoft Office PowerPoint</Application>
  <PresentationFormat>Экран (4:3)</PresentationFormat>
  <Paragraphs>578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Трек</vt:lpstr>
      <vt:lpstr>1_Трек</vt:lpstr>
      <vt:lpstr>2_Трек</vt:lpstr>
      <vt:lpstr>3_Трек</vt:lpstr>
      <vt:lpstr>4_Трек</vt:lpstr>
      <vt:lpstr>1_Тема Office</vt:lpstr>
      <vt:lpstr>2_Тема Office</vt:lpstr>
      <vt:lpstr>3_Тема Office</vt:lpstr>
      <vt:lpstr>Презентация бережливого проекта Оптимизация затрат бюджетных средств и средств от приносящей доход деятельности на благоустройство территории техникума </vt:lpstr>
      <vt:lpstr>Презентация PowerPoint</vt:lpstr>
      <vt:lpstr>  Проект «Оптимизация затрат бюджетных средств и средств от приносящей доход деятельности на благоустройство территории техникума» Карта текущего состояния</vt:lpstr>
      <vt:lpstr>  Проект «Оптимизация затрат бюджетных средств и средств от приносящей доход деятельности на благоустройство территории техникума» Карта текущего состояния</vt:lpstr>
      <vt:lpstr>  Проект «Оптимизация затрат бюджетных средств и средств от приносящей доход деятельности на благоустройство территории техникума» Карта текущего состояния</vt:lpstr>
      <vt:lpstr>   Пирамида проблем</vt:lpstr>
      <vt:lpstr>Карта ИДЕАЛЬНОГО состояния: 21.05.2022</vt:lpstr>
      <vt:lpstr>Презентация PowerPoint</vt:lpstr>
      <vt:lpstr> Проект «Оптимизация затрат бюджетных средств и средств  от приносящих доход деятельности на благоустройство территории техникума»  Карта целевого состояния</vt:lpstr>
      <vt:lpstr>ДИАГРАММА ПАРЕТО</vt:lpstr>
      <vt:lpstr>МЕТОД 5W1H</vt:lpstr>
      <vt:lpstr>МЕТОД 5W1H</vt:lpstr>
      <vt:lpstr>МЕТОД 5W1H</vt:lpstr>
      <vt:lpstr>Анализ проблем, разработка решений</vt:lpstr>
      <vt:lpstr>Основные блоки работ проекта</vt:lpstr>
      <vt:lpstr>    Проект «Оптимизация затрат бюджетных средств и средств  от приносящих доход деятельности на благоустройство территории техникума»  СТАНДАРТНАЯ  ОПЕРАЦИОННАЯ  Карта    </vt:lpstr>
      <vt:lpstr> Проект «Оптимизация затрат бюджетных средств и средств от приносящих доход деятельности на благоустройство территории техникума»  Карта текущего состояния</vt:lpstr>
    </vt:vector>
  </TitlesOfParts>
  <Company>GUP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ADMIN</cp:lastModifiedBy>
  <cp:revision>1250</cp:revision>
  <cp:lastPrinted>2022-01-15T05:23:55Z</cp:lastPrinted>
  <dcterms:created xsi:type="dcterms:W3CDTF">2010-02-20T13:06:54Z</dcterms:created>
  <dcterms:modified xsi:type="dcterms:W3CDTF">2022-07-11T07:33:02Z</dcterms:modified>
</cp:coreProperties>
</file>