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67" r:id="rId5"/>
    <p:sldId id="268" r:id="rId6"/>
    <p:sldId id="269" r:id="rId7"/>
    <p:sldId id="258" r:id="rId8"/>
    <p:sldId id="261" r:id="rId9"/>
    <p:sldId id="259" r:id="rId10"/>
    <p:sldId id="260" r:id="rId11"/>
    <p:sldId id="262" r:id="rId12"/>
    <p:sldId id="265" r:id="rId13"/>
    <p:sldId id="266" r:id="rId14"/>
    <p:sldId id="271" r:id="rId15"/>
    <p:sldId id="272" r:id="rId16"/>
    <p:sldId id="263" r:id="rId17"/>
    <p:sldId id="264" r:id="rId18"/>
    <p:sldId id="273" r:id="rId19"/>
  </p:sldIdLst>
  <p:sldSz cx="9906000" cy="6858000" type="A4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26" y="-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A2B8-CF6D-4F6E-9FA4-6E81AC11B9A3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4334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A2B8-CF6D-4F6E-9FA4-6E81AC11B9A3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590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A2B8-CF6D-4F6E-9FA4-6E81AC11B9A3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824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A2B8-CF6D-4F6E-9FA4-6E81AC11B9A3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058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A2B8-CF6D-4F6E-9FA4-6E81AC11B9A3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89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A2B8-CF6D-4F6E-9FA4-6E81AC11B9A3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5321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A2B8-CF6D-4F6E-9FA4-6E81AC11B9A3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8886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A2B8-CF6D-4F6E-9FA4-6E81AC11B9A3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3284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A2B8-CF6D-4F6E-9FA4-6E81AC11B9A3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2981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A2B8-CF6D-4F6E-9FA4-6E81AC11B9A3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974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A2B8-CF6D-4F6E-9FA4-6E81AC11B9A3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5859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5A2B8-CF6D-4F6E-9FA4-6E81AC11B9A3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DDE73-4AFC-4BA6-9E10-98417885A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731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new.beliro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1%83%D1%85%D0%BE%D0%BC%D0%BB%D0%B8%D0%BD%D1%81%D0%BA%D0%B8%D0%B9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по содержанию и оформлению практических материалов «Из опыта работы»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7896256" cy="1752600"/>
          </a:xfrm>
        </p:spPr>
        <p:txBody>
          <a:bodyPr>
            <a:normAutofit/>
          </a:bodyPr>
          <a:lstStyle/>
          <a:p>
            <a:pPr algn="r"/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Лутцева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М.А., </a:t>
            </a:r>
          </a:p>
          <a:p>
            <a:pPr algn="r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старший методист центра </a:t>
            </a:r>
          </a:p>
          <a:p>
            <a:pPr algn="r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развития образовательных практик </a:t>
            </a:r>
          </a:p>
          <a:p>
            <a:pPr algn="r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ОГАОУ ДПО «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БелИРО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5872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документ, который дает возможность получить общую информацию о представленных материалах педагогического опыта.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Содержание пояснительной записки напрямую связано с документом, к которому она прилагается.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Нужно, чтобы в пояснительной записке вся информация имела краткое, лаконичное, четкое изложение.</a:t>
            </a:r>
          </a:p>
          <a:p>
            <a:pPr algn="just">
              <a:spcBef>
                <a:spcPts val="0"/>
              </a:spcBef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204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600201"/>
            <a:ext cx="9172608" cy="4525963"/>
          </a:xfrm>
        </p:spPr>
        <p:txBody>
          <a:bodyPr>
            <a:normAutofit fontScale="92500" lnSpcReduction="10000"/>
          </a:bodyPr>
          <a:lstStyle/>
          <a:p>
            <a:pPr marL="0" indent="0" defTabSz="220663">
              <a:buNone/>
              <a:tabLst>
                <a:tab pos="0" algn="l"/>
              </a:tabLst>
            </a:pPr>
            <a:r>
              <a:rPr lang="ru-RU" sz="2400" i="1" dirty="0" smtClean="0"/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пояснительной записке следует отразить:</a:t>
            </a:r>
          </a:p>
          <a:p>
            <a:pPr marL="0" indent="0" defTabSz="220663">
              <a:buNone/>
              <a:tabLst>
                <a:tab pos="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актуальность, новизну, педагогическую целесообразность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использования данного вида   материалов.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Здесь необходимо представить те основные концептуальные подходы педагога в работе, которые будут подробно изложены и иллюстрированы в  материалах «Из опыта работы».</a:t>
            </a:r>
          </a:p>
          <a:p>
            <a:pPr marL="0" indent="0" defTabSz="220663">
              <a:spcBef>
                <a:spcPts val="0"/>
              </a:spcBef>
              <a:buNone/>
              <a:tabLst>
                <a:tab pos="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Сформулировать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определить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, способствующие достижению данной цели.</a:t>
            </a:r>
          </a:p>
          <a:p>
            <a:pPr marL="0" indent="0" defTabSz="220663">
              <a:spcBef>
                <a:spcPts val="0"/>
              </a:spcBef>
              <a:buNone/>
              <a:tabLst>
                <a:tab pos="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-Указать основные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структурные элементы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представленного материала.</a:t>
            </a:r>
          </a:p>
          <a:p>
            <a:pPr marL="0" indent="0" defTabSz="220663">
              <a:spcBef>
                <a:spcPts val="0"/>
              </a:spcBef>
              <a:buNone/>
              <a:tabLst>
                <a:tab pos="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Охарактеризовать условия, в которых возможно применение данного опыта работы (УМК, оценить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результативность 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какой категории обучающихся, уровень обучения и т.п.)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204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530" y="1071546"/>
            <a:ext cx="9358378" cy="528641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Программа учебного курса по выбору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Алгоритмика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КуМире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разработана в соответствии с требованиями Федерального государственного образовательного стандарта основного общего образования 2010 г., с учетом возрастных и психологических особенностей школьника среднего звена. 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Направленность программы — научно-познавательная. Программу рекомендуется реализовывать в форме кружковой, факультативной работы, детских объединений научно-познавательной направленности. Основные виды деятельности — познавательная, экспериментальная, проектная и исследовательская. Программа рассчитана на 68 или 34 часа и может быть реализована в течение 2-х или 1 года. Возраст детей – 11-15 лет (5-9 класс основной школы). Преподавание курса ориентировано на использование сборника заданий.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Предлагаемая программа курса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Алгоритмика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КуМире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предназначена для организации внеурочной деятельности, направленной на формирование личностных,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предметных результатов в области изучения информатики и математики через развитие алгоритмического мышления, проведения экспериментов, самооценки и представления результатов своей деятельности.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34204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Основной целью является овладение основами логического и алгоритмического мышления посредством программирования в среде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КуМир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приобретения навыков работы экспериментально - исследовательской деятельности в области математики и информатики, получение положительного эмоционального отклика от решения математических и алгоритмических задач. Предметные знания в области построения алгоритмов носят пропедевтический характер.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разработке программы учитывался разброс в темпах и направлениях развития детей, индивидуальные различия в их познавательной деятельности, восприятия, внимания, памяти, мышления, речи, моторики. Единицей учебного процесса является занятие с группой учащихся. В первой части занятия проводиться объяснение нового материала, во второй части планируется компьютерный практикум  рассчитанный, с учетом требований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 10-25 мин.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4204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Реализация этих целей предполагает  решение следующих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задач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формирование представления о потребностях и ведущей роли потребителя в рыночных отношениях;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формирование потребительской культуры, знание своих прав и обязанностей в качестве потребителя, производителя или продавца;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формирование практических умений планирования рационального использования  потребительского бюджета;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развитие критического мышления, умений анализировать информацию, обдуманно принимать решения по защите прав потребителей;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-способствовать воспитанию экономически грамотной личности, умеющей находить компромиссы и обладающей чувством толерантности;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организация и проведение мероприятий  по пропаганде потребительских знаний среди молодёжи во внеурочное время;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обмен опытом работы по  распространению потребительской грамотности  среди молодёжи.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204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Настоящие методические рекомендации состоят из следующих структурных элементов: наименование темы, цель занятия, теоретические сведения, описание последовательности выполнения лабораторной работы, таблицы входных воздействий, интерактивные схемы устройств,  контрольные вопросы, список литературы.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Таким образом, материалы данного пособия имеют практическую значимость, формируют навыки использования информационно-коммуникационных технологий в образовательном процессе и могут применяться для дистанционного обучения и могут использованы в работе педагогами профессиональных образовательных организаций. для  подготовки  проведения мероприятий по формированию потребительской культуры молодежи.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204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Ошибки при представлении материалов «Из опыта работы»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5257799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Практика показывает, что наиболее часто встречающимися ошибками при описании опыта являются:</a:t>
            </a:r>
          </a:p>
          <a:p>
            <a:pPr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-   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отсутствует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пояснительная записка;</a:t>
            </a:r>
          </a:p>
          <a:p>
            <a:pPr algn="just">
              <a:buFontTx/>
              <a:buChar char="-"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материалов «Из опыта работы» педагога не несёт новизны.;</a:t>
            </a:r>
          </a:p>
          <a:p>
            <a:pPr algn="just">
              <a:buFontTx/>
              <a:buChar char="-"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отсутствует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описание целей и задач представляемого материала;</a:t>
            </a:r>
          </a:p>
          <a:p>
            <a:pPr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изложение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мыслей и выводов общего характера, использование теоретических выкладок из литературы.</a:t>
            </a:r>
          </a:p>
          <a:p>
            <a:pPr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не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всегда раскрывается система ведущих идей, слабо выделены, наиболее значимые компоненты методики, раскрывающие логику опыта, последовательность действий в нём педагога;</a:t>
            </a:r>
          </a:p>
          <a:p>
            <a:pPr algn="just">
              <a:buFontTx/>
              <a:buChar char="-"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поверхностность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 описании, подмена анализа работы отдельными примерами .</a:t>
            </a:r>
          </a:p>
          <a:p>
            <a:pPr algn="just">
              <a:buFontTx/>
              <a:buChar char="-"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разработке и конструировании уроков и мероприятий некорректно используются заимствованные идеи и материалы: в приложениях нет ссылок на использованную литературу»</a:t>
            </a:r>
          </a:p>
          <a:p>
            <a:pPr algn="just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-  ценность методических разработок значительно снижает   отсутствие ссылок на используемый материалы, отсутствие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информации о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каждой   конкретной разработке: форма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проведения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дидактические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цели, вся группа задач, которую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планируется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решить на данном уроке,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мероприятии и т.п., логика описываемых этапов и т.д.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204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Зачем формируется областной банк данных 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i="1" dirty="0" smtClean="0"/>
          </a:p>
          <a:p>
            <a:pPr algn="ctr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Распространить крупицы ценных</a:t>
            </a:r>
          </a:p>
          <a:p>
            <a:pPr algn="ctr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профессиональных находок Вашей педагогической практики среди педагогов области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5282" y="1785926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4204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адрес сайта:</a:t>
            </a:r>
          </a:p>
          <a:p>
            <a:pPr algn="ctr">
              <a:buNone/>
            </a:pPr>
            <a:r>
              <a:rPr lang="en-US" dirty="0" smtClean="0">
                <a:hlinkClick r:id="rId3"/>
              </a:rPr>
              <a:t>http://new.beliro.ru/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ОГАОУ ДПО «Белгородский институт развития образования»</a:t>
            </a:r>
          </a:p>
          <a:p>
            <a:pPr algn="ctr">
              <a:buNone/>
            </a:pPr>
            <a:r>
              <a:rPr lang="ru-RU" dirty="0" smtClean="0"/>
              <a:t>(Центр развития образовательных практик)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4204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«Из опыта работы»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«Сильным, опытным становится педагог, который умеет анализировать свой труд……В своей основе педагогический труд стоит близко к научному исследованию. Эта близость, родство заключается, прежде всего, в анализе фактов и необходимости предвидеть. Учитель, умеющий проникать мысленно в сущность фактов, в причинно-следственные связи между ними, предотвращает многие трудности и неудачи».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В.А. Сухомлин</a:t>
            </a:r>
            <a:r>
              <a:rPr lang="ru-RU" u="sng" dirty="0" smtClean="0">
                <a:hlinkClick r:id="rId3"/>
              </a:rPr>
              <a:t>ский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34204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«Из опыта работы»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Белгородской области выстроена определенная система работы по обобщению актуального педагогического опыта, завершающим звеном которой является областной Банк данных. Он создан с целью пропаганды и распространения актуального педагогического опыта, являющего собой образец профессиональной компетентности и инновационного поиска белгородских педагогов, увлеченных идеей совершенствования учебно-воспитательного процесса с целью достижения высоких результатов педагогической деятельности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4204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областном банке данных в разделе «Актуальный педагогический опыт»  есть рубрика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«Из опыта работы»</a:t>
            </a:r>
            <a:r>
              <a:rPr lang="ru-RU" b="1" dirty="0" smtClean="0"/>
              <a:t>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Данная рубрика «Из опыта работы» включает в себя следующую тематику: «Авторский урок», «Мастер-класс», «Дидактический альбом» и другие темы для распространения актуальных примеров педагогической практики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4204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0968" y="214290"/>
            <a:ext cx="9286940" cy="5942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4204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6654" y="214290"/>
            <a:ext cx="9501253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4204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500042"/>
            <a:ext cx="8915400" cy="91759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Примерный список авторских практических разработок «Из опыта работы»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700" dirty="0" smtClean="0"/>
              <a:t>Пояснения по содержанию и оформлению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9739346" cy="567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516"/>
                <a:gridCol w="4881830"/>
              </a:tblGrid>
              <a:tr h="1741136">
                <a:tc>
                  <a:txBody>
                    <a:bodyPr/>
                    <a:lstStyle/>
                    <a:p>
                      <a:pPr algn="just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Авторская программа углубленного или  элективного учебного курса</a:t>
                      </a:r>
                    </a:p>
                    <a:p>
                      <a:pPr algn="just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Авторская воспитательная программа специалиста ДОО или дополнительного образования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Обязательное доказательство прохождения всех необходимых процедур утверждения  на муниципальном уровне (штампы, печати, подписи членов муниципального экспертного совета); обоснование необходимости разработки</a:t>
                      </a:r>
                      <a:endParaRPr lang="ru-RU" b="0" dirty="0"/>
                    </a:p>
                  </a:txBody>
                  <a:tcPr/>
                </a:tc>
              </a:tr>
              <a:tr h="1126669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Пакет индивидуальных программ для одаренных детей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Коррекционные программы для детей, испытывающих учебные затруднения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Утверждение на уровне общеобразовательного учреждения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126669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Авторское учебно-методическое пособие (в том числе электронное)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Оформление в соответствии с требованиями к публикациям и тиражированию  подобного рода, наличие рецензии ученого-специалиста по профилю</a:t>
                      </a:r>
                      <a:endParaRPr lang="ru-RU" dirty="0"/>
                    </a:p>
                  </a:txBody>
                  <a:tcPr/>
                </a:tc>
              </a:tr>
              <a:tr h="63913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Авторская рабочая тетрадь по предмету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Доказательство прохождения процедуры утверждения на требуемом уровне</a:t>
                      </a:r>
                      <a:endParaRPr lang="ru-RU" dirty="0"/>
                    </a:p>
                  </a:txBody>
                  <a:tcPr/>
                </a:tc>
              </a:tr>
              <a:tr h="88494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Годовое развернутое поурочное тематическое планирование с приложением разработок наиболее интересных уроков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Обоснование данного варианта планирования; соблюдение критериев и условий структурного построения разработок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4204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500042"/>
            <a:ext cx="8915400" cy="91759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Примерный список авторских практических разработок «Из опыта работы»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700" dirty="0" smtClean="0"/>
              <a:t>Пояснения по содержанию и оформлению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9739346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516"/>
                <a:gridCol w="4881830"/>
              </a:tblGrid>
              <a:tr h="1177288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Серия авторских открытых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уроков, открытых занятий или воспитательных мероприятий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 разделу программы или большой теме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Наличие сведений об УМК ( программа, учебники, дидактическое сопровождение, пособия для учителя, литература для учащихся).   Учёт  всех требований к разработке современного урока или занятия</a:t>
                      </a:r>
                      <a:endParaRPr lang="ru-RU" b="0" dirty="0"/>
                    </a:p>
                  </a:txBody>
                  <a:tcPr/>
                </a:tc>
              </a:tr>
              <a:tr h="88692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Тематические подборки деловых игр, лабораторно-практических работ, практикумов, творческих мастерских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Наличие пояснительных записок, рецензий специалистов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68515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Дидактический альбом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него могут входить как отдельные авторские разработки и тематические подборки дидактического материала по большим разделам программы, так и учебно-лабораторные комплекты для продуктивного изучения наиболее сложных тем</a:t>
                      </a:r>
                      <a:endParaRPr lang="ru-RU" dirty="0"/>
                    </a:p>
                  </a:txBody>
                  <a:tcPr/>
                </a:tc>
              </a:tr>
              <a:tr h="620847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Тематическая серия авторских  интерактивных  плакатов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Изготовление в полном формате и в демо-версии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4204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Присланные материалы во всех случаях должны сопровождаться пояснительной запиской, списком использованной литературы или Интернет-ресурсов и ссылкой на личный сайт автора опыта (при наличии такового)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4204267"/>
      </p:ext>
    </p:extLst>
  </p:cSld>
  <p:clrMapOvr>
    <a:masterClrMapping/>
  </p:clrMapOvr>
</p:sld>
</file>

<file path=ppt/theme/theme1.xml><?xml version="1.0" encoding="utf-8"?>
<a:theme xmlns:a="http://schemas.openxmlformats.org/drawingml/2006/main" name="материалы Из опыта работы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материалы Из опыта работы</Template>
  <TotalTime>390</TotalTime>
  <Words>1020</Words>
  <Application>Microsoft Office PowerPoint</Application>
  <PresentationFormat>Лист A4 (210x297 мм)</PresentationFormat>
  <Paragraphs>90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материалы Из опыта работы</vt:lpstr>
      <vt:lpstr>Методические рекомендации по содержанию и оформлению практических материалов «Из опыта работы»</vt:lpstr>
      <vt:lpstr>«Из опыта работы»</vt:lpstr>
      <vt:lpstr>«Из опыта работы»</vt:lpstr>
      <vt:lpstr>Слайд 4</vt:lpstr>
      <vt:lpstr>Слайд 5</vt:lpstr>
      <vt:lpstr>Слайд 6</vt:lpstr>
      <vt:lpstr>Примерный список авторских практических разработок «Из опыта работы» Пояснения по содержанию и оформлению </vt:lpstr>
      <vt:lpstr>Примерный список авторских практических разработок «Из опыта работы» Пояснения по содержанию и оформлению </vt:lpstr>
      <vt:lpstr>Слайд 9</vt:lpstr>
      <vt:lpstr>Пояснительная записка</vt:lpstr>
      <vt:lpstr>Пояснительная записка</vt:lpstr>
      <vt:lpstr>Пояснительная записка </vt:lpstr>
      <vt:lpstr>Пояснительная записка</vt:lpstr>
      <vt:lpstr>Пояснительная записка</vt:lpstr>
      <vt:lpstr>Пояснительная записка</vt:lpstr>
      <vt:lpstr> Ошибки при представлении материалов «Из опыта работы» </vt:lpstr>
      <vt:lpstr>Зачем формируется областной банк данных ?</vt:lpstr>
      <vt:lpstr>Слайд 18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по содержанию и оформлению практических материалов «Из опыта работы»</dc:title>
  <dc:creator>luttseva</dc:creator>
  <cp:lastModifiedBy>luttseva</cp:lastModifiedBy>
  <cp:revision>37</cp:revision>
  <dcterms:created xsi:type="dcterms:W3CDTF">2017-10-16T08:23:58Z</dcterms:created>
  <dcterms:modified xsi:type="dcterms:W3CDTF">2017-10-16T14:55:07Z</dcterms:modified>
</cp:coreProperties>
</file>