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8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ABC28E-2A46-4940-AA06-1584DA40BEA0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BA1146-02EF-4AE4-89BE-B73BC24FFF98}">
      <dgm:prSet phldrT="[Текст]" custT="1"/>
      <dgm:spPr/>
      <dgm:t>
        <a:bodyPr/>
        <a:lstStyle/>
        <a:p>
          <a:r>
            <a:rPr lang="ru-RU" sz="4000" b="1" smtClean="0">
              <a:latin typeface="Arial Narrow" pitchFamily="34" charset="0"/>
            </a:rPr>
            <a:t>Цель</a:t>
          </a:r>
          <a:endParaRPr lang="ru-RU" sz="4000" b="1" dirty="0">
            <a:latin typeface="Arial Narrow" pitchFamily="34" charset="0"/>
          </a:endParaRPr>
        </a:p>
      </dgm:t>
    </dgm:pt>
    <dgm:pt modelId="{9000AFCF-420A-416B-BFA5-CC07D9535086}" type="parTrans" cxnId="{03B06BC4-1E95-4D44-9317-11216C478A90}">
      <dgm:prSet/>
      <dgm:spPr/>
      <dgm:t>
        <a:bodyPr/>
        <a:lstStyle/>
        <a:p>
          <a:endParaRPr lang="ru-RU"/>
        </a:p>
      </dgm:t>
    </dgm:pt>
    <dgm:pt modelId="{508DC3D6-A2AB-4C31-9959-01870DAB7715}" type="sibTrans" cxnId="{03B06BC4-1E95-4D44-9317-11216C478A90}">
      <dgm:prSet/>
      <dgm:spPr/>
      <dgm:t>
        <a:bodyPr/>
        <a:lstStyle/>
        <a:p>
          <a:endParaRPr lang="ru-RU"/>
        </a:p>
      </dgm:t>
    </dgm:pt>
    <dgm:pt modelId="{8E3BD855-5990-43CA-9A49-F504CC7693EF}">
      <dgm:prSet phldrT="[Текст]" custT="1"/>
      <dgm:spPr/>
      <dgm:t>
        <a:bodyPr/>
        <a:lstStyle/>
        <a:p>
          <a:r>
            <a:rPr lang="ru-RU" sz="4000" b="1" smtClean="0">
              <a:latin typeface="Arial Narrow" pitchFamily="34" charset="0"/>
            </a:rPr>
            <a:t>Задачи</a:t>
          </a:r>
          <a:endParaRPr lang="ru-RU" sz="4000" b="1" dirty="0">
            <a:latin typeface="Arial Narrow" pitchFamily="34" charset="0"/>
          </a:endParaRPr>
        </a:p>
      </dgm:t>
    </dgm:pt>
    <dgm:pt modelId="{4C598A95-D72F-423D-8FEF-E13343801B1B}" type="parTrans" cxnId="{F45656B2-E44F-4F51-ABF3-926017982FC6}">
      <dgm:prSet/>
      <dgm:spPr/>
      <dgm:t>
        <a:bodyPr/>
        <a:lstStyle/>
        <a:p>
          <a:endParaRPr lang="ru-RU"/>
        </a:p>
      </dgm:t>
    </dgm:pt>
    <dgm:pt modelId="{7DFC8133-9D70-403C-9D00-5EE2407034B0}" type="sibTrans" cxnId="{F45656B2-E44F-4F51-ABF3-926017982FC6}">
      <dgm:prSet/>
      <dgm:spPr/>
      <dgm:t>
        <a:bodyPr/>
        <a:lstStyle/>
        <a:p>
          <a:endParaRPr lang="ru-RU"/>
        </a:p>
      </dgm:t>
    </dgm:pt>
    <dgm:pt modelId="{79BFA9F8-D135-4DC4-A7DD-E402D8C62B2D}">
      <dgm:prSet phldrT="[Текст]" custT="1"/>
      <dgm:spPr/>
      <dgm:t>
        <a:bodyPr/>
        <a:lstStyle/>
        <a:p>
          <a:r>
            <a:rPr lang="ru-RU" sz="2800" b="1" dirty="0" smtClean="0">
              <a:latin typeface="Arial Narrow" pitchFamily="34" charset="0"/>
            </a:rPr>
            <a:t>Алгоритм действий педагога </a:t>
          </a:r>
        </a:p>
        <a:p>
          <a:r>
            <a:rPr lang="ru-RU" sz="2800" b="1" dirty="0" smtClean="0">
              <a:latin typeface="Arial Narrow" pitchFamily="34" charset="0"/>
            </a:rPr>
            <a:t>(методы приёмы, формы работы и т.п.)</a:t>
          </a:r>
          <a:endParaRPr lang="ru-RU" sz="2800" b="1" dirty="0">
            <a:latin typeface="Arial Narrow" pitchFamily="34" charset="0"/>
          </a:endParaRPr>
        </a:p>
      </dgm:t>
    </dgm:pt>
    <dgm:pt modelId="{E4763012-7921-4BBC-8F3C-4652EC7E1F7B}" type="parTrans" cxnId="{DBC8173E-738A-413E-9E22-C9C27677F648}">
      <dgm:prSet/>
      <dgm:spPr/>
      <dgm:t>
        <a:bodyPr/>
        <a:lstStyle/>
        <a:p>
          <a:endParaRPr lang="ru-RU"/>
        </a:p>
      </dgm:t>
    </dgm:pt>
    <dgm:pt modelId="{99F63CA3-4FFB-4BC5-BFF1-D1457141E200}" type="sibTrans" cxnId="{DBC8173E-738A-413E-9E22-C9C27677F648}">
      <dgm:prSet/>
      <dgm:spPr/>
      <dgm:t>
        <a:bodyPr/>
        <a:lstStyle/>
        <a:p>
          <a:endParaRPr lang="ru-RU"/>
        </a:p>
      </dgm:t>
    </dgm:pt>
    <dgm:pt modelId="{2190496C-8098-4FD3-A6B0-3F41078D047D}">
      <dgm:prSet phldrT="[Текст]" custT="1"/>
      <dgm:spPr/>
      <dgm:t>
        <a:bodyPr/>
        <a:lstStyle/>
        <a:p>
          <a:r>
            <a:rPr lang="ru-RU" sz="4000" b="1" smtClean="0">
              <a:latin typeface="Arial Narrow" pitchFamily="34" charset="0"/>
            </a:rPr>
            <a:t>Результат</a:t>
          </a:r>
          <a:endParaRPr lang="ru-RU" sz="4000" b="1" dirty="0">
            <a:latin typeface="Arial Narrow" pitchFamily="34" charset="0"/>
          </a:endParaRPr>
        </a:p>
      </dgm:t>
    </dgm:pt>
    <dgm:pt modelId="{BC19337C-EC28-4772-BA4A-3530A5ADBE28}" type="parTrans" cxnId="{1BA591C7-3A52-4011-93CA-1A37458D2664}">
      <dgm:prSet/>
      <dgm:spPr/>
      <dgm:t>
        <a:bodyPr/>
        <a:lstStyle/>
        <a:p>
          <a:endParaRPr lang="ru-RU"/>
        </a:p>
      </dgm:t>
    </dgm:pt>
    <dgm:pt modelId="{041FF8A5-381A-4AC0-B5E5-480BCCA99A32}" type="sibTrans" cxnId="{1BA591C7-3A52-4011-93CA-1A37458D2664}">
      <dgm:prSet/>
      <dgm:spPr/>
      <dgm:t>
        <a:bodyPr/>
        <a:lstStyle/>
        <a:p>
          <a:endParaRPr lang="ru-RU"/>
        </a:p>
      </dgm:t>
    </dgm:pt>
    <dgm:pt modelId="{BAD6A84A-0E39-4BC8-BF1F-BBF3406196EE}" type="pres">
      <dgm:prSet presAssocID="{70ABC28E-2A46-4940-AA06-1584DA40BE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9DCE6F-9A33-421C-A66A-E4EAB97D4E57}" type="pres">
      <dgm:prSet presAssocID="{3BBA1146-02EF-4AE4-89BE-B73BC24FFF98}" presName="node" presStyleLbl="node1" presStyleIdx="0" presStyleCnt="4" custScaleX="42768" custScaleY="37422" custLinFactNeighborX="-21260" custLinFactNeighborY="-5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26976-CA13-4804-8655-7ACAAA5F2474}" type="pres">
      <dgm:prSet presAssocID="{508DC3D6-A2AB-4C31-9959-01870DAB7715}" presName="sibTrans" presStyleCnt="0"/>
      <dgm:spPr/>
      <dgm:t>
        <a:bodyPr/>
        <a:lstStyle/>
        <a:p>
          <a:endParaRPr lang="ru-RU"/>
        </a:p>
      </dgm:t>
    </dgm:pt>
    <dgm:pt modelId="{D22F9020-60D2-4A9D-8673-D17014BDFFF2}" type="pres">
      <dgm:prSet presAssocID="{8E3BD855-5990-43CA-9A49-F504CC7693EF}" presName="node" presStyleLbl="node1" presStyleIdx="1" presStyleCnt="4" custScaleX="65636" custScaleY="27988" custLinFactNeighborX="5766" custLinFactNeighborY="-15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ECAD2-CCDD-41F5-B85B-7EC73517860E}" type="pres">
      <dgm:prSet presAssocID="{7DFC8133-9D70-403C-9D00-5EE2407034B0}" presName="sibTrans" presStyleCnt="0"/>
      <dgm:spPr/>
      <dgm:t>
        <a:bodyPr/>
        <a:lstStyle/>
        <a:p>
          <a:endParaRPr lang="ru-RU"/>
        </a:p>
      </dgm:t>
    </dgm:pt>
    <dgm:pt modelId="{F3A128F5-A43A-4BFA-ADB9-937C8B0DD0C8}" type="pres">
      <dgm:prSet presAssocID="{79BFA9F8-D135-4DC4-A7DD-E402D8C62B2D}" presName="node" presStyleLbl="node1" presStyleIdx="2" presStyleCnt="4" custScaleX="116640" custScaleY="42074" custLinFactNeighborX="29572" custLinFactNeighborY="-8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D1835-15DC-4ADE-AC26-C54D438B2711}" type="pres">
      <dgm:prSet presAssocID="{99F63CA3-4FFB-4BC5-BFF1-D1457141E200}" presName="sibTrans" presStyleCnt="0"/>
      <dgm:spPr/>
      <dgm:t>
        <a:bodyPr/>
        <a:lstStyle/>
        <a:p>
          <a:endParaRPr lang="ru-RU"/>
        </a:p>
      </dgm:t>
    </dgm:pt>
    <dgm:pt modelId="{4E504116-2468-40D6-BF7E-C0E643D06316}" type="pres">
      <dgm:prSet presAssocID="{2190496C-8098-4FD3-A6B0-3F41078D047D}" presName="node" presStyleLbl="node1" presStyleIdx="3" presStyleCnt="4" custScaleX="66278" custScaleY="19721" custLinFactNeighborX="-19363" custLinFactNeighborY="-12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5656B2-E44F-4F51-ABF3-926017982FC6}" srcId="{70ABC28E-2A46-4940-AA06-1584DA40BEA0}" destId="{8E3BD855-5990-43CA-9A49-F504CC7693EF}" srcOrd="1" destOrd="0" parTransId="{4C598A95-D72F-423D-8FEF-E13343801B1B}" sibTransId="{7DFC8133-9D70-403C-9D00-5EE2407034B0}"/>
    <dgm:cxn modelId="{DBC8173E-738A-413E-9E22-C9C27677F648}" srcId="{70ABC28E-2A46-4940-AA06-1584DA40BEA0}" destId="{79BFA9F8-D135-4DC4-A7DD-E402D8C62B2D}" srcOrd="2" destOrd="0" parTransId="{E4763012-7921-4BBC-8F3C-4652EC7E1F7B}" sibTransId="{99F63CA3-4FFB-4BC5-BFF1-D1457141E200}"/>
    <dgm:cxn modelId="{49C86A68-8C93-4285-A12D-6BCA206A8DF6}" type="presOf" srcId="{2190496C-8098-4FD3-A6B0-3F41078D047D}" destId="{4E504116-2468-40D6-BF7E-C0E643D06316}" srcOrd="0" destOrd="0" presId="urn:microsoft.com/office/officeart/2005/8/layout/default"/>
    <dgm:cxn modelId="{7F063ADC-8F19-484C-B321-1A29F6C8CEFC}" type="presOf" srcId="{70ABC28E-2A46-4940-AA06-1584DA40BEA0}" destId="{BAD6A84A-0E39-4BC8-BF1F-BBF3406196EE}" srcOrd="0" destOrd="0" presId="urn:microsoft.com/office/officeart/2005/8/layout/default"/>
    <dgm:cxn modelId="{E9318D6C-D1EB-4E4F-B4BE-46B69224C613}" type="presOf" srcId="{79BFA9F8-D135-4DC4-A7DD-E402D8C62B2D}" destId="{F3A128F5-A43A-4BFA-ADB9-937C8B0DD0C8}" srcOrd="0" destOrd="0" presId="urn:microsoft.com/office/officeart/2005/8/layout/default"/>
    <dgm:cxn modelId="{1BA591C7-3A52-4011-93CA-1A37458D2664}" srcId="{70ABC28E-2A46-4940-AA06-1584DA40BEA0}" destId="{2190496C-8098-4FD3-A6B0-3F41078D047D}" srcOrd="3" destOrd="0" parTransId="{BC19337C-EC28-4772-BA4A-3530A5ADBE28}" sibTransId="{041FF8A5-381A-4AC0-B5E5-480BCCA99A32}"/>
    <dgm:cxn modelId="{1204DF47-F94F-4A9B-8FCC-92A5DCE2159D}" type="presOf" srcId="{3BBA1146-02EF-4AE4-89BE-B73BC24FFF98}" destId="{DD9DCE6F-9A33-421C-A66A-E4EAB97D4E57}" srcOrd="0" destOrd="0" presId="urn:microsoft.com/office/officeart/2005/8/layout/default"/>
    <dgm:cxn modelId="{93980B93-2662-47E9-996B-3C1827E1BBFD}" type="presOf" srcId="{8E3BD855-5990-43CA-9A49-F504CC7693EF}" destId="{D22F9020-60D2-4A9D-8673-D17014BDFFF2}" srcOrd="0" destOrd="0" presId="urn:microsoft.com/office/officeart/2005/8/layout/default"/>
    <dgm:cxn modelId="{03B06BC4-1E95-4D44-9317-11216C478A90}" srcId="{70ABC28E-2A46-4940-AA06-1584DA40BEA0}" destId="{3BBA1146-02EF-4AE4-89BE-B73BC24FFF98}" srcOrd="0" destOrd="0" parTransId="{9000AFCF-420A-416B-BFA5-CC07D9535086}" sibTransId="{508DC3D6-A2AB-4C31-9959-01870DAB7715}"/>
    <dgm:cxn modelId="{3AB38BC2-8EA5-49BB-AA87-2C0ECFDEA7EE}" type="presParOf" srcId="{BAD6A84A-0E39-4BC8-BF1F-BBF3406196EE}" destId="{DD9DCE6F-9A33-421C-A66A-E4EAB97D4E57}" srcOrd="0" destOrd="0" presId="urn:microsoft.com/office/officeart/2005/8/layout/default"/>
    <dgm:cxn modelId="{6641AD0E-D9C8-449C-966A-479619CD33DF}" type="presParOf" srcId="{BAD6A84A-0E39-4BC8-BF1F-BBF3406196EE}" destId="{94126976-CA13-4804-8655-7ACAAA5F2474}" srcOrd="1" destOrd="0" presId="urn:microsoft.com/office/officeart/2005/8/layout/default"/>
    <dgm:cxn modelId="{C46FC857-C869-44DF-A0C5-B8517815B7E8}" type="presParOf" srcId="{BAD6A84A-0E39-4BC8-BF1F-BBF3406196EE}" destId="{D22F9020-60D2-4A9D-8673-D17014BDFFF2}" srcOrd="2" destOrd="0" presId="urn:microsoft.com/office/officeart/2005/8/layout/default"/>
    <dgm:cxn modelId="{DAAF150E-99B8-46C2-A6E0-9C310682F58B}" type="presParOf" srcId="{BAD6A84A-0E39-4BC8-BF1F-BBF3406196EE}" destId="{DC5ECAD2-CCDD-41F5-B85B-7EC73517860E}" srcOrd="3" destOrd="0" presId="urn:microsoft.com/office/officeart/2005/8/layout/default"/>
    <dgm:cxn modelId="{764D22D4-6D81-475F-9BBE-E5FE2E8070F8}" type="presParOf" srcId="{BAD6A84A-0E39-4BC8-BF1F-BBF3406196EE}" destId="{F3A128F5-A43A-4BFA-ADB9-937C8B0DD0C8}" srcOrd="4" destOrd="0" presId="urn:microsoft.com/office/officeart/2005/8/layout/default"/>
    <dgm:cxn modelId="{5C7892C4-666B-4A17-BA5F-39B5AF10A86A}" type="presParOf" srcId="{BAD6A84A-0E39-4BC8-BF1F-BBF3406196EE}" destId="{319D1835-15DC-4ADE-AC26-C54D438B2711}" srcOrd="5" destOrd="0" presId="urn:microsoft.com/office/officeart/2005/8/layout/default"/>
    <dgm:cxn modelId="{47D3B1BF-FD55-41A3-B4B7-8234BF470269}" type="presParOf" srcId="{BAD6A84A-0E39-4BC8-BF1F-BBF3406196EE}" destId="{4E504116-2468-40D6-BF7E-C0E643D0631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9DCE6F-9A33-421C-A66A-E4EAB97D4E57}">
      <dsp:nvSpPr>
        <dsp:cNvPr id="0" name=""/>
        <dsp:cNvSpPr/>
      </dsp:nvSpPr>
      <dsp:spPr>
        <a:xfrm>
          <a:off x="0" y="0"/>
          <a:ext cx="2786410" cy="14628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smtClean="0">
              <a:latin typeface="Arial Narrow" pitchFamily="34" charset="0"/>
            </a:rPr>
            <a:t>Цель</a:t>
          </a:r>
          <a:endParaRPr lang="ru-RU" sz="4000" b="1" kern="1200" dirty="0">
            <a:latin typeface="Arial Narrow" pitchFamily="34" charset="0"/>
          </a:endParaRPr>
        </a:p>
      </dsp:txBody>
      <dsp:txXfrm>
        <a:off x="0" y="0"/>
        <a:ext cx="2786410" cy="1462865"/>
      </dsp:txXfrm>
    </dsp:sp>
    <dsp:sp modelId="{D22F9020-60D2-4A9D-8673-D17014BDFFF2}">
      <dsp:nvSpPr>
        <dsp:cNvPr id="0" name=""/>
        <dsp:cNvSpPr/>
      </dsp:nvSpPr>
      <dsp:spPr>
        <a:xfrm>
          <a:off x="3572570" y="0"/>
          <a:ext cx="4276301" cy="1094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smtClean="0">
              <a:latin typeface="Arial Narrow" pitchFamily="34" charset="0"/>
            </a:rPr>
            <a:t>Задачи</a:t>
          </a:r>
          <a:endParaRPr lang="ru-RU" sz="4000" b="1" kern="1200" dirty="0">
            <a:latin typeface="Arial Narrow" pitchFamily="34" charset="0"/>
          </a:endParaRPr>
        </a:p>
      </dsp:txBody>
      <dsp:txXfrm>
        <a:off x="3572570" y="0"/>
        <a:ext cx="4276301" cy="1094080"/>
      </dsp:txXfrm>
    </dsp:sp>
    <dsp:sp modelId="{F3A128F5-A43A-4BFA-ADB9-937C8B0DD0C8}">
      <dsp:nvSpPr>
        <dsp:cNvPr id="0" name=""/>
        <dsp:cNvSpPr/>
      </dsp:nvSpPr>
      <dsp:spPr>
        <a:xfrm>
          <a:off x="249569" y="1775147"/>
          <a:ext cx="7599302" cy="16447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 Narrow" pitchFamily="34" charset="0"/>
            </a:rPr>
            <a:t>Алгоритм действий педагога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 Narrow" pitchFamily="34" charset="0"/>
            </a:rPr>
            <a:t>(методы приёмы, формы работы и т.п.)</a:t>
          </a:r>
          <a:endParaRPr lang="ru-RU" sz="2800" b="1" kern="1200" dirty="0">
            <a:latin typeface="Arial Narrow" pitchFamily="34" charset="0"/>
          </a:endParaRPr>
        </a:p>
      </dsp:txBody>
      <dsp:txXfrm>
        <a:off x="249569" y="1775147"/>
        <a:ext cx="7599302" cy="1644717"/>
      </dsp:txXfrm>
    </dsp:sp>
    <dsp:sp modelId="{4E504116-2468-40D6-BF7E-C0E643D06316}">
      <dsp:nvSpPr>
        <dsp:cNvPr id="0" name=""/>
        <dsp:cNvSpPr/>
      </dsp:nvSpPr>
      <dsp:spPr>
        <a:xfrm>
          <a:off x="503837" y="3924087"/>
          <a:ext cx="4318128" cy="770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smtClean="0">
              <a:latin typeface="Arial Narrow" pitchFamily="34" charset="0"/>
            </a:rPr>
            <a:t>Результат</a:t>
          </a:r>
          <a:endParaRPr lang="ru-RU" sz="4000" b="1" kern="1200" dirty="0">
            <a:latin typeface="Arial Narrow" pitchFamily="34" charset="0"/>
          </a:endParaRPr>
        </a:p>
      </dsp:txBody>
      <dsp:txXfrm>
        <a:off x="503837" y="3924087"/>
        <a:ext cx="4318128" cy="770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w.beliro.r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568952" cy="3384375"/>
          </a:xfrm>
        </p:spPr>
        <p:txBody>
          <a:bodyPr>
            <a:normAutofit/>
          </a:bodyPr>
          <a:lstStyle/>
          <a:p>
            <a:r>
              <a:rPr lang="ru-RU" sz="4900" b="1" dirty="0" smtClean="0"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Актуальный  педагогический опыт: </a:t>
            </a:r>
            <a:r>
              <a:rPr lang="ru-RU" sz="5400" b="1" dirty="0" smtClean="0"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структура </a:t>
            </a:r>
            <a:r>
              <a:rPr lang="ru-RU" sz="5400" b="1" dirty="0" smtClean="0"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описания, типичные ошибки </a:t>
            </a:r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ru-RU" b="1" dirty="0" smtClean="0">
                <a:latin typeface="Arial Narrow" pitchFamily="34" charset="0"/>
                <a:cs typeface="Times New Roman" pitchFamily="18" charset="0"/>
              </a:rPr>
            </a:br>
            <a:endParaRPr lang="ru-RU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653136"/>
            <a:ext cx="5040560" cy="144016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  <a:latin typeface="Arial Narrow" pitchFamily="34" charset="0"/>
              </a:rPr>
              <a:t>Омельян Анна Михайловна</a:t>
            </a: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консультант УМЦ профессионального развития и обучения ОАУ «ИРКП»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Ведущая педагогическая идея опыта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5283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Это 1 предложение.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Это </a:t>
            </a:r>
            <a:r>
              <a:rPr lang="ru-RU" u="sng" dirty="0" smtClean="0">
                <a:latin typeface="Arial Narrow" pitchFamily="34" charset="0"/>
              </a:rPr>
              <a:t>тема</a:t>
            </a:r>
            <a:r>
              <a:rPr lang="ru-RU" dirty="0" smtClean="0">
                <a:latin typeface="Arial Narrow" pitchFamily="34" charset="0"/>
              </a:rPr>
              <a:t>, но сформулированная </a:t>
            </a:r>
            <a:r>
              <a:rPr lang="ru-RU" u="sng" dirty="0" smtClean="0">
                <a:latin typeface="Arial Narrow" pitchFamily="34" charset="0"/>
              </a:rPr>
              <a:t>другими словами.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Это основная  (ключевая) мысль АПО.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Типичные ошибки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2484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Тема и ведущая педагогическая идея не согласованы.</a:t>
            </a: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Ведущая </a:t>
            </a:r>
            <a:r>
              <a:rPr lang="ru-RU" sz="2800" dirty="0" smtClean="0">
                <a:latin typeface="Arial Narrow" pitchFamily="34" charset="0"/>
              </a:rPr>
              <a:t>педагогическая </a:t>
            </a:r>
            <a:r>
              <a:rPr lang="ru-RU" sz="2800" dirty="0" smtClean="0">
                <a:latin typeface="Arial Narrow" pitchFamily="34" charset="0"/>
              </a:rPr>
              <a:t>идея представлено размыто (не конкретно).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Ведущая педагогическая идея представлено </a:t>
            </a:r>
            <a:r>
              <a:rPr lang="ru-RU" sz="2800" dirty="0" smtClean="0">
                <a:latin typeface="Arial Narrow" pitchFamily="34" charset="0"/>
              </a:rPr>
              <a:t>не лаконично.</a:t>
            </a: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Arial Narrow" pitchFamily="34" charset="0"/>
            </a:endParaRP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Длительность работы над опытом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444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Период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с момента </a:t>
            </a:r>
            <a:r>
              <a:rPr lang="ru-RU" sz="2800" dirty="0" smtClean="0">
                <a:latin typeface="Arial Narrow" pitchFamily="34" charset="0"/>
              </a:rPr>
              <a:t>обнаружения противоречия между желаемым состоянием и действительным 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до момента </a:t>
            </a:r>
            <a:r>
              <a:rPr lang="ru-RU" sz="2800" dirty="0" smtClean="0">
                <a:latin typeface="Arial Narrow" pitchFamily="34" charset="0"/>
              </a:rPr>
              <a:t>выявления результативности.</a:t>
            </a: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Представление 3-х этапов </a:t>
            </a:r>
            <a:r>
              <a:rPr lang="ru-RU" sz="2800" dirty="0" smtClean="0">
                <a:latin typeface="Arial Narrow" pitchFamily="34" charset="0"/>
              </a:rPr>
              <a:t>(по продолжительности работы, то есть представлен период 3 года).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Arial Narrow" pitchFamily="34" charset="0"/>
            </a:endParaRP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Диапазон опыта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Нужно показать, </a:t>
            </a:r>
            <a:r>
              <a:rPr lang="ru-RU" sz="2800" u="sng" dirty="0" smtClean="0">
                <a:latin typeface="Arial Narrow" pitchFamily="34" charset="0"/>
              </a:rPr>
              <a:t>где происходит </a:t>
            </a:r>
            <a:r>
              <a:rPr lang="ru-RU" sz="2800" dirty="0" smtClean="0">
                <a:latin typeface="Arial Narrow" pitchFamily="34" charset="0"/>
              </a:rPr>
              <a:t>то, о чем  пишет педагог:</a:t>
            </a: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Arial Narrow" pitchFamily="34" charset="0"/>
              </a:rPr>
              <a:t>на учебных занятиях (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система учебных занятий</a:t>
            </a:r>
            <a:r>
              <a:rPr lang="ru-RU" sz="2800" dirty="0" smtClean="0">
                <a:latin typeface="Arial Narrow" pitchFamily="34" charset="0"/>
              </a:rPr>
              <a:t>)</a:t>
            </a:r>
          </a:p>
          <a:p>
            <a:pPr>
              <a:buFontTx/>
              <a:buChar char="-"/>
            </a:pPr>
            <a:endParaRPr lang="ru-RU" sz="28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Arial Narrow" pitchFamily="34" charset="0"/>
              </a:rPr>
              <a:t>во внеаудиторной деятельности (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система внеаудиторной работы</a:t>
            </a:r>
            <a:r>
              <a:rPr lang="ru-RU" sz="2800" dirty="0" smtClean="0">
                <a:latin typeface="Arial Narrow" pitchFamily="34" charset="0"/>
              </a:rPr>
              <a:t> )</a:t>
            </a:r>
          </a:p>
          <a:p>
            <a:pPr>
              <a:buFontTx/>
              <a:buChar char="-"/>
            </a:pPr>
            <a:endParaRPr lang="ru-RU" sz="28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система тренингов</a:t>
            </a:r>
          </a:p>
          <a:p>
            <a:pPr>
              <a:buFontTx/>
              <a:buChar char="-"/>
            </a:pPr>
            <a:endParaRPr lang="ru-RU" sz="28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Arial Narrow" pitchFamily="34" charset="0"/>
              </a:rPr>
              <a:t>единая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система «учебное занятие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  <a:sym typeface="Symbol"/>
              </a:rPr>
              <a:t>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 внеаудиторная работа»</a:t>
            </a:r>
          </a:p>
          <a:p>
            <a:pPr>
              <a:buFontTx/>
              <a:buChar char="-"/>
            </a:pPr>
            <a:endParaRPr lang="ru-RU" sz="28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endParaRPr lang="ru-RU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Теоретическая база опыта</a:t>
            </a:r>
            <a:endParaRPr lang="ru-RU" sz="40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Назвать </a:t>
            </a:r>
            <a:r>
              <a:rPr lang="ru-RU" u="sng" dirty="0" smtClean="0">
                <a:latin typeface="Arial Narrow" pitchFamily="34" charset="0"/>
              </a:rPr>
              <a:t>конкретную научную идею</a:t>
            </a:r>
            <a:r>
              <a:rPr lang="ru-RU" dirty="0" smtClean="0">
                <a:latin typeface="Arial Narrow" pitchFamily="34" charset="0"/>
              </a:rPr>
              <a:t>, которая легла в основу разработки АПО, и </a:t>
            </a:r>
            <a:r>
              <a:rPr lang="ru-RU" u="sng" dirty="0" smtClean="0">
                <a:latin typeface="Arial Narrow" pitchFamily="34" charset="0"/>
              </a:rPr>
              <a:t>ее автора </a:t>
            </a:r>
            <a:r>
              <a:rPr lang="ru-RU" dirty="0" smtClean="0">
                <a:latin typeface="Arial Narrow" pitchFamily="34" charset="0"/>
              </a:rPr>
              <a:t>(-</a:t>
            </a:r>
            <a:r>
              <a:rPr lang="ru-RU" dirty="0" err="1" smtClean="0">
                <a:latin typeface="Arial Narrow" pitchFamily="34" charset="0"/>
              </a:rPr>
              <a:t>ов</a:t>
            </a:r>
            <a:r>
              <a:rPr lang="ru-RU" dirty="0" smtClean="0">
                <a:latin typeface="Arial Narrow" pitchFamily="34" charset="0"/>
              </a:rPr>
              <a:t>).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Назвать 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ВСЕ!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u="sng" dirty="0" smtClean="0">
                <a:latin typeface="Arial Narrow" pitchFamily="34" charset="0"/>
              </a:rPr>
              <a:t>термины и понятия</a:t>
            </a:r>
            <a:r>
              <a:rPr lang="ru-RU" dirty="0" smtClean="0">
                <a:latin typeface="Arial Narrow" pitchFamily="34" charset="0"/>
              </a:rPr>
              <a:t>, которые используются в АПО.</a:t>
            </a:r>
          </a:p>
          <a:p>
            <a:pPr>
              <a:buNone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ВСЕ</a:t>
            </a:r>
            <a:r>
              <a:rPr lang="ru-RU" dirty="0" smtClean="0">
                <a:latin typeface="Arial Narrow" pitchFamily="34" charset="0"/>
              </a:rPr>
              <a:t>! </a:t>
            </a:r>
            <a:r>
              <a:rPr lang="ru-RU" u="sng" dirty="0" smtClean="0">
                <a:latin typeface="Arial Narrow" pitchFamily="34" charset="0"/>
              </a:rPr>
              <a:t>термины и понятия</a:t>
            </a:r>
            <a:r>
              <a:rPr lang="ru-RU" dirty="0" smtClean="0">
                <a:latin typeface="Arial Narrow" pitchFamily="34" charset="0"/>
              </a:rPr>
              <a:t>, которые используются в </a:t>
            </a:r>
            <a:r>
              <a:rPr lang="ru-RU" dirty="0" smtClean="0">
                <a:latin typeface="Arial Narrow" pitchFamily="34" charset="0"/>
              </a:rPr>
              <a:t>АПО должны быть </a:t>
            </a:r>
            <a:r>
              <a:rPr lang="ru-RU" u="sng" dirty="0" smtClean="0">
                <a:latin typeface="Arial Narrow" pitchFamily="34" charset="0"/>
              </a:rPr>
              <a:t>расшифрованы</a:t>
            </a:r>
            <a:r>
              <a:rPr lang="ru-RU" dirty="0" smtClean="0"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Термины и понятия должен быть </a:t>
            </a:r>
            <a:r>
              <a:rPr lang="ru-RU" u="sng" dirty="0" smtClean="0">
                <a:latin typeface="Arial Narrow" pitchFamily="34" charset="0"/>
              </a:rPr>
              <a:t>точно истолкованы </a:t>
            </a:r>
            <a:r>
              <a:rPr lang="ru-RU" dirty="0" smtClean="0">
                <a:latin typeface="Arial Narrow" pitchFamily="34" charset="0"/>
              </a:rPr>
              <a:t>(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со ссылкой на научный источник</a:t>
            </a:r>
            <a:r>
              <a:rPr lang="ru-RU" dirty="0" smtClean="0">
                <a:latin typeface="Arial Narrow" pitchFamily="34" charset="0"/>
              </a:rPr>
              <a:t>).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Теоретическая база опыта</a:t>
            </a:r>
            <a:endParaRPr lang="ru-RU" sz="40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Педагог должен называть (</a:t>
            </a:r>
            <a:r>
              <a:rPr lang="ru-RU" u="sng" dirty="0" smtClean="0">
                <a:latin typeface="Arial Narrow" pitchFamily="34" charset="0"/>
              </a:rPr>
              <a:t>ссылаться на)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u="sng" dirty="0" smtClean="0">
                <a:latin typeface="Arial Narrow" pitchFamily="34" charset="0"/>
              </a:rPr>
              <a:t>теоретические научные исследования</a:t>
            </a:r>
            <a:r>
              <a:rPr lang="ru-RU" dirty="0" smtClean="0">
                <a:latin typeface="Arial Narrow" pitchFamily="34" charset="0"/>
              </a:rPr>
              <a:t>, которые он использовал в качестве опоры.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Педагог должен показать, кто из </a:t>
            </a:r>
            <a:r>
              <a:rPr lang="ru-RU" u="sng" dirty="0" smtClean="0">
                <a:latin typeface="Arial Narrow" pitchFamily="34" charset="0"/>
              </a:rPr>
              <a:t>ведущих ученых </a:t>
            </a:r>
            <a:r>
              <a:rPr lang="ru-RU" dirty="0" smtClean="0">
                <a:latin typeface="Arial Narrow" pitchFamily="34" charset="0"/>
              </a:rPr>
              <a:t>уже работал в данном направлении и нашел успешные пути решения проблемы.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Педагог должен показать, что он </a:t>
            </a:r>
            <a:r>
              <a:rPr lang="ru-RU" u="sng" dirty="0" smtClean="0">
                <a:latin typeface="Arial Narrow" pitchFamily="34" charset="0"/>
              </a:rPr>
              <a:t>теоретически подкован</a:t>
            </a:r>
            <a:r>
              <a:rPr lang="ru-RU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Педагог должен показать, что он </a:t>
            </a:r>
            <a:r>
              <a:rPr lang="ru-RU" u="sng" dirty="0" smtClean="0">
                <a:latin typeface="Arial Narrow" pitchFamily="34" charset="0"/>
              </a:rPr>
              <a:t>осведомлен</a:t>
            </a:r>
            <a:r>
              <a:rPr lang="ru-RU" dirty="0" smtClean="0">
                <a:latin typeface="Arial Narrow" pitchFamily="34" charset="0"/>
              </a:rPr>
              <a:t> о том, что разработано наукой в данном направлении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None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Теоретическая база опыта</a:t>
            </a:r>
            <a:endParaRPr lang="ru-RU" sz="40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Это заимствование  (цитирование), </a:t>
            </a:r>
          </a:p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сопоставление  мыслей ученых, которые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теоретически</a:t>
            </a:r>
            <a:r>
              <a:rPr lang="ru-RU" dirty="0" smtClean="0">
                <a:latin typeface="Arial Narrow" pitchFamily="34" charset="0"/>
              </a:rPr>
              <a:t> подтверждают нужность, важность, </a:t>
            </a:r>
          </a:p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целесообразность практической работы педагога.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Должно быть соответствующее 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оформление </a:t>
            </a:r>
          </a:p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цитат, ссылок и вынос авторов в</a:t>
            </a:r>
          </a:p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библиографический список.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None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Типичные ошибки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2484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Педагог не комментирует ценность идей ученых применительно к своей работе.</a:t>
            </a: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Рассматриваются педагогические теории, которые косвенно касаются заявленной темы АПО.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Нет ссылок на научные источники.</a:t>
            </a: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Arial Narrow" pitchFamily="34" charset="0"/>
            </a:endParaRP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</a:rPr>
              <a:t>Новизна опыта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Это то, что уже сделано педагогом, то, что уже собрано, то, что уже подготовлено:</a:t>
            </a:r>
          </a:p>
          <a:p>
            <a:pPr algn="ctr">
              <a:buNone/>
            </a:pPr>
            <a:endParaRPr lang="ru-RU" sz="28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Arial Narrow" pitchFamily="34" charset="0"/>
              </a:rPr>
              <a:t>банк ситуаций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Arial Narrow" pitchFamily="34" charset="0"/>
              </a:rPr>
              <a:t>банк текстовых материалов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Arial Narrow" pitchFamily="34" charset="0"/>
              </a:rPr>
              <a:t>банк дидактических материалов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Arial Narrow" pitchFamily="34" charset="0"/>
              </a:rPr>
              <a:t>алгоритмы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Arial Narrow" pitchFamily="34" charset="0"/>
              </a:rPr>
              <a:t>система методов и приемов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Arial Narrow" pitchFamily="34" charset="0"/>
              </a:rPr>
              <a:t>комбинация элементов технологий     и др.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 </a:t>
            </a:r>
            <a:r>
              <a:rPr lang="ru-RU" sz="2800" dirty="0" smtClean="0">
                <a:latin typeface="Arial Narrow" pitchFamily="34" charset="0"/>
              </a:rPr>
              <a:t>                                                                       </a:t>
            </a:r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51216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Характеристика условий, </a:t>
            </a:r>
            <a:r>
              <a:rPr lang="ru-RU" sz="3200" b="1" dirty="0" smtClean="0">
                <a:latin typeface="Arial Narrow" pitchFamily="34" charset="0"/>
              </a:rPr>
              <a:t/>
            </a:r>
            <a:br>
              <a:rPr lang="ru-RU" sz="3200" b="1" dirty="0" smtClean="0">
                <a:latin typeface="Arial Narrow" pitchFamily="34" charset="0"/>
              </a:rPr>
            </a:br>
            <a:r>
              <a:rPr lang="ru-RU" sz="3200" b="1" dirty="0" smtClean="0">
                <a:latin typeface="Arial Narrow" pitchFamily="34" charset="0"/>
              </a:rPr>
              <a:t>в </a:t>
            </a:r>
            <a:r>
              <a:rPr lang="ru-RU" sz="3200" b="1" dirty="0" smtClean="0">
                <a:latin typeface="Arial Narrow" pitchFamily="34" charset="0"/>
              </a:rPr>
              <a:t>которых возможно </a:t>
            </a:r>
            <a:r>
              <a:rPr lang="ru-RU" sz="3200" b="1" dirty="0" smtClean="0">
                <a:latin typeface="Arial Narrow" pitchFamily="34" charset="0"/>
              </a:rPr>
              <a:t>применение </a:t>
            </a:r>
            <a:br>
              <a:rPr lang="ru-RU" sz="3200" b="1" dirty="0" smtClean="0">
                <a:latin typeface="Arial Narrow" pitchFamily="34" charset="0"/>
              </a:rPr>
            </a:br>
            <a:r>
              <a:rPr lang="ru-RU" sz="3200" b="1" dirty="0" smtClean="0">
                <a:latin typeface="Arial Narrow" pitchFamily="34" charset="0"/>
              </a:rPr>
              <a:t>данного </a:t>
            </a:r>
            <a:r>
              <a:rPr lang="ru-RU" sz="3200" b="1" dirty="0" smtClean="0">
                <a:latin typeface="Arial Narrow" pitchFamily="34" charset="0"/>
              </a:rPr>
              <a:t>опыта</a:t>
            </a:r>
            <a:endParaRPr lang="ru-RU" sz="32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26642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Это 1 предложение.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Где можно использовать опыт педагога.</a:t>
            </a:r>
          </a:p>
          <a:p>
            <a:pPr algn="ctr">
              <a:buNone/>
            </a:pPr>
            <a:endParaRPr lang="ru-RU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 </a:t>
            </a:r>
            <a:r>
              <a:rPr lang="ru-RU" sz="2800" dirty="0" smtClean="0">
                <a:latin typeface="Arial Narrow" pitchFamily="34" charset="0"/>
              </a:rPr>
              <a:t>                                                                       </a:t>
            </a:r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Нормативно-правовая база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Положение о внесении АПО В областной банк данных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 Положение о внесении материалов «Из опыта работы» в областной банк данных</a:t>
            </a:r>
          </a:p>
          <a:p>
            <a:pPr>
              <a:lnSpc>
                <a:spcPct val="90000"/>
              </a:lnSpc>
              <a:buNone/>
            </a:pPr>
            <a:endParaRPr lang="ru-RU" b="1" dirty="0" smtClean="0">
              <a:latin typeface="Arial Narrow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dirty="0" smtClean="0">
                <a:latin typeface="Arial Narrow" pitchFamily="34" charset="0"/>
                <a:hlinkClick r:id="rId2"/>
              </a:rPr>
              <a:t>http://new.beliro.ru/</a:t>
            </a:r>
            <a:r>
              <a:rPr lang="ru-RU" dirty="0" smtClean="0">
                <a:latin typeface="Arial Narrow" pitchFamily="34" charset="0"/>
              </a:rPr>
              <a:t> </a:t>
            </a:r>
          </a:p>
          <a:p>
            <a:pPr algn="ctr">
              <a:lnSpc>
                <a:spcPct val="90000"/>
              </a:lnSpc>
              <a:buNone/>
            </a:pPr>
            <a:r>
              <a:rPr lang="ru-RU" dirty="0" smtClean="0">
                <a:latin typeface="Arial Narrow" pitchFamily="34" charset="0"/>
              </a:rPr>
              <a:t>(центр развития образовательных практик)</a:t>
            </a:r>
          </a:p>
          <a:p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Раздел 2.</a:t>
            </a:r>
            <a:br>
              <a:rPr lang="ru-RU" b="1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Технология </a:t>
            </a:r>
            <a:r>
              <a:rPr lang="ru-RU" b="1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описания опыта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Здесь должно быть представлено </a:t>
            </a:r>
            <a:r>
              <a:rPr lang="ru-RU" u="sng" dirty="0" smtClean="0">
                <a:latin typeface="Arial Narrow" pitchFamily="34" charset="0"/>
              </a:rPr>
              <a:t>практическое применение </a:t>
            </a:r>
            <a:r>
              <a:rPr lang="ru-RU" dirty="0" smtClean="0">
                <a:latin typeface="Arial Narrow" pitchFamily="34" charset="0"/>
              </a:rPr>
              <a:t>наработок педагога.</a:t>
            </a:r>
          </a:p>
          <a:p>
            <a:pPr>
              <a:buNone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Здесь педагог делится своим опытом, как бы говоря 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«я делаю так…..». </a:t>
            </a:r>
            <a:endParaRPr lang="ru-RU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>Технология описания опыта</a:t>
            </a:r>
            <a:endParaRPr lang="ru-RU" b="1" dirty="0"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560" y="1340768"/>
          <a:ext cx="78488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3347864" y="1772816"/>
            <a:ext cx="903146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707904" y="4653136"/>
            <a:ext cx="447353" cy="86409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868144" y="2420888"/>
            <a:ext cx="447353" cy="7920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165485" y="2214554"/>
            <a:ext cx="1520948" cy="9886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4780" tIns="144780" rIns="144780" bIns="144780" numCol="1" spcCol="1270" anchor="ctr" anchorCtr="0">
            <a:noAutofit/>
          </a:bodyPr>
          <a:lstStyle/>
          <a:p>
            <a:pPr lvl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800" kern="1200" dirty="0"/>
          </a:p>
        </p:txBody>
      </p:sp>
    </p:spTree>
    <p:extLst>
      <p:ext uri="{BB962C8B-B14F-4D97-AF65-F5344CB8AC3E}">
        <p14:creationId xmlns:p14="http://schemas.microsoft.com/office/powerpoint/2010/main" xmlns="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>Технология описания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ОБЯЗАТЕЛЬНО!</a:t>
            </a: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Должна быть последовательность в выборе форм, методов, средств.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Должны быть подтверждающие примеры.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Должны быть ссылки на Приложения.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>Технология описания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46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ИСКЛЮЧИТЬ!</a:t>
            </a: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Теоретические рассуждения.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</a:rPr>
              <a:t>Анализ идей многочисленных исследователей.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>Типичные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Нет цели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как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конечного результата.</a:t>
            </a:r>
          </a:p>
          <a:p>
            <a:pPr lvl="0">
              <a:buNone/>
            </a:pP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 Нет задач (т.е. плана работы).</a:t>
            </a:r>
          </a:p>
          <a:p>
            <a:pPr lvl="0"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Нет характеристики представленных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видов деятельности, методов, приемов и средств обучения, форм организации учебной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деятельности.</a:t>
            </a:r>
          </a:p>
          <a:p>
            <a:pPr lvl="0"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Нет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ссылок на приложения, которые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должны соотноситься с темой опыта.</a:t>
            </a: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Arial Narrow" pitchFamily="34" charset="0"/>
                <a:cs typeface="Times New Roman" pitchFamily="18" charset="0"/>
              </a:rPr>
              <a:t>РАЗДЕЛ 3. </a:t>
            </a:r>
            <a:br>
              <a:rPr lang="ru-RU" sz="3600" b="1" dirty="0" smtClean="0">
                <a:latin typeface="Arial Narrow" pitchFamily="34" charset="0"/>
                <a:cs typeface="Times New Roman" pitchFamily="18" charset="0"/>
              </a:rPr>
            </a:br>
            <a:r>
              <a:rPr lang="ru-RU" sz="3600" b="1" dirty="0" smtClean="0">
                <a:latin typeface="Arial Narrow" pitchFamily="34" charset="0"/>
                <a:cs typeface="Times New Roman" pitchFamily="18" charset="0"/>
              </a:rPr>
              <a:t>РЕЗУЛЬТАТИВНОСТЬ </a:t>
            </a:r>
            <a:r>
              <a:rPr lang="ru-RU" sz="3600" b="1" dirty="0" smtClean="0">
                <a:latin typeface="Arial Narrow" pitchFamily="34" charset="0"/>
                <a:cs typeface="Times New Roman" pitchFamily="18" charset="0"/>
              </a:rPr>
              <a:t>ОПЫТА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В данном разделе </a:t>
            </a:r>
            <a:r>
              <a:rPr lang="ru-RU" sz="2800" dirty="0" smtClean="0">
                <a:latin typeface="Arial Narrow" pitchFamily="34" charset="0"/>
              </a:rPr>
              <a:t>возвращаемся </a:t>
            </a:r>
            <a:r>
              <a:rPr lang="ru-RU" sz="2800" u="sng" dirty="0" smtClean="0">
                <a:latin typeface="Arial Narrow" pitchFamily="34" charset="0"/>
              </a:rPr>
              <a:t>к уже упоминавшейся ранее методике диагностики </a:t>
            </a:r>
            <a:r>
              <a:rPr lang="ru-RU" sz="2800" dirty="0" smtClean="0">
                <a:latin typeface="Arial Narrow" pitchFamily="34" charset="0"/>
              </a:rPr>
              <a:t>(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в разделе «Возникновение и становление опыта»).</a:t>
            </a:r>
            <a:endParaRPr lang="ru-RU" sz="28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С </a:t>
            </a:r>
            <a:r>
              <a:rPr lang="ru-RU" sz="2800" dirty="0" smtClean="0">
                <a:latin typeface="Arial Narrow" pitchFamily="34" charset="0"/>
              </a:rPr>
              <a:t>помощью диагностики показываем </a:t>
            </a:r>
            <a:r>
              <a:rPr lang="ru-RU" sz="2800" dirty="0" smtClean="0">
                <a:latin typeface="Arial Narrow" pitchFamily="34" charset="0"/>
              </a:rPr>
              <a:t>результаты </a:t>
            </a:r>
            <a:r>
              <a:rPr lang="ru-RU" sz="2800" dirty="0" smtClean="0">
                <a:latin typeface="Arial Narrow" pitchFamily="34" charset="0"/>
              </a:rPr>
              <a:t>в рамках одной и той же группы за последние 3 года: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    </a:t>
            </a:r>
          </a:p>
          <a:p>
            <a:pPr algn="just">
              <a:buNone/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было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 (начальная диагностика) 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стало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 (итоговая результативность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)</a:t>
            </a:r>
          </a:p>
          <a:p>
            <a:pPr algn="ctr">
              <a:buNone/>
            </a:pPr>
            <a:endParaRPr lang="ru-RU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С </a:t>
            </a:r>
            <a:r>
              <a:rPr lang="ru-RU" sz="2800" dirty="0" smtClean="0">
                <a:latin typeface="Arial Narrow" pitchFamily="34" charset="0"/>
              </a:rPr>
              <a:t>диагностики показываем динамику.</a:t>
            </a:r>
            <a:endParaRPr lang="ru-RU" sz="2800" dirty="0" smtClean="0">
              <a:latin typeface="Arial Narrow" pitchFamily="34" charset="0"/>
            </a:endParaRP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Р</a:t>
            </a:r>
            <a:r>
              <a:rPr lang="ru-RU" sz="2800" dirty="0" smtClean="0">
                <a:latin typeface="Arial Narrow" pitchFamily="34" charset="0"/>
              </a:rPr>
              <a:t>езультативность и тема </a:t>
            </a:r>
            <a:r>
              <a:rPr lang="ru-RU" sz="2800" dirty="0" smtClean="0">
                <a:latin typeface="Arial Narrow" pitchFamily="34" charset="0"/>
              </a:rPr>
              <a:t>АПО </a:t>
            </a:r>
            <a:r>
              <a:rPr lang="ru-RU" sz="2800" dirty="0" smtClean="0">
                <a:latin typeface="Arial Narrow" pitchFamily="34" charset="0"/>
              </a:rPr>
              <a:t>должны </a:t>
            </a:r>
            <a:r>
              <a:rPr lang="ru-RU" sz="2800" dirty="0" smtClean="0">
                <a:latin typeface="Arial Narrow" pitchFamily="34" charset="0"/>
              </a:rPr>
              <a:t>быть связаны</a:t>
            </a:r>
            <a:r>
              <a:rPr lang="ru-RU" sz="2800" dirty="0" smtClean="0"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Делаем выводы.</a:t>
            </a:r>
          </a:p>
          <a:p>
            <a:pPr>
              <a:buFont typeface="Wingdings" pitchFamily="2" charset="2"/>
              <a:buChar char="§"/>
            </a:pPr>
            <a:endParaRPr lang="ru-RU" sz="2800" dirty="0">
              <a:latin typeface="Arial Narrow" pitchFamily="34" charset="0"/>
            </a:endParaRPr>
          </a:p>
        </p:txBody>
      </p:sp>
      <p:sp>
        <p:nvSpPr>
          <p:cNvPr id="12" name="Развернутая стрелка 11"/>
          <p:cNvSpPr/>
          <p:nvPr/>
        </p:nvSpPr>
        <p:spPr>
          <a:xfrm>
            <a:off x="899592" y="3429000"/>
            <a:ext cx="3744416" cy="432048"/>
          </a:xfrm>
          <a:prstGeom prst="utur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Arial Narrow" pitchFamily="34" charset="0"/>
                <a:cs typeface="Times New Roman" pitchFamily="18" charset="0"/>
              </a:rPr>
            </a:br>
            <a:r>
              <a:rPr lang="x-none" sz="3600" b="1" smtClean="0">
                <a:latin typeface="Arial Narrow" pitchFamily="34" charset="0"/>
                <a:cs typeface="Times New Roman" pitchFamily="18" charset="0"/>
              </a:rPr>
              <a:t>Оформление </a:t>
            </a:r>
            <a:r>
              <a:rPr lang="x-none" sz="3600" b="1" smtClean="0">
                <a:latin typeface="Arial Narrow" pitchFamily="34" charset="0"/>
                <a:cs typeface="Times New Roman" pitchFamily="18" charset="0"/>
              </a:rPr>
              <a:t>библиографического списка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Библиографический список содержит библиографическое </a:t>
            </a:r>
            <a:r>
              <a:rPr lang="ru-RU" sz="2200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описание</a:t>
            </a:r>
          </a:p>
          <a:p>
            <a:pPr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использованных </a:t>
            </a:r>
            <a:r>
              <a:rPr lang="ru-RU" sz="2200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(цитируемых, рассматриваемых, упоминаемых) источников</a:t>
            </a:r>
            <a:r>
              <a:rPr lang="ru-RU" sz="2200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sz="2200" dirty="0" smtClean="0">
              <a:latin typeface="Arial Narrow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Должно быть не менее 15-20 источников.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Нумерация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всей использованной литературы сплошная.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Оформление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списка использованной литературы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по алфавиту(в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общем алфавите авторов и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заглавий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) в следующей последовательности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-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литература на русском языке;</a:t>
            </a:r>
          </a:p>
          <a:p>
            <a:pPr algn="just">
              <a:buNone/>
            </a:pP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- литература на языках народов, пользующихся латиницей.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Электронные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ресурсы помещаются в общий библиографический список в </a:t>
            </a:r>
            <a:endParaRPr lang="ru-RU" sz="2200" dirty="0" smtClean="0">
              <a:latin typeface="Arial Narrow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соответствии 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с указанным порядком.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Описание источников в соответствии с </a:t>
            </a:r>
            <a:r>
              <a:rPr lang="ru-RU" sz="2200" u="sng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ГОСТ </a:t>
            </a:r>
            <a:r>
              <a:rPr lang="ru-RU" sz="2200" u="sng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7.1-2003 «Библиографическая </a:t>
            </a:r>
            <a:endParaRPr lang="ru-RU" sz="2200" u="sng" dirty="0" smtClean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u="sng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запись</a:t>
            </a:r>
            <a:r>
              <a:rPr lang="ru-RU" sz="2200" u="sng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. Библиографическое описание. Общие требования и практика </a:t>
            </a:r>
            <a:endParaRPr lang="ru-RU" sz="2200" u="sng" dirty="0" smtClean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u="sng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составления</a:t>
            </a:r>
            <a:r>
              <a:rPr lang="ru-RU" sz="2200" u="sng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».</a:t>
            </a:r>
          </a:p>
          <a:p>
            <a:endParaRPr lang="ru-RU" sz="2200" dirty="0" smtClean="0"/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В приложении должны быть представлены </a:t>
            </a:r>
            <a:r>
              <a:rPr lang="ru-RU" sz="2400" u="sng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только те материалы, которые имеют отношение к представленному </a:t>
            </a:r>
            <a:r>
              <a:rPr lang="ru-RU" sz="2400" u="sng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опыту </a:t>
            </a:r>
            <a:r>
              <a:rPr lang="ru-RU" sz="24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и на эти приложения в тексте описания опыта </a:t>
            </a:r>
            <a:r>
              <a:rPr lang="ru-RU" sz="2400" u="sng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имеются ссылки в качестве </a:t>
            </a:r>
            <a:r>
              <a:rPr lang="ru-RU" sz="2400" u="sng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примеров</a:t>
            </a:r>
          </a:p>
          <a:p>
            <a:pPr algn="ctr">
              <a:buNone/>
            </a:pPr>
            <a:endParaRPr lang="ru-RU" sz="2400" b="1" dirty="0" smtClean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Перечень </a:t>
            </a:r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возможных материалов </a:t>
            </a:r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Приложения </a:t>
            </a:r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к целостному описанию опыта работы</a:t>
            </a:r>
            <a:endParaRPr lang="ru-RU" sz="2400" dirty="0" smtClean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Диагностики и методики расчетов.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Авторские </a:t>
            </a: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программы, модифицированные программы, проекты.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Тематическое планирование.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План урока (технологическая карта). </a:t>
            </a:r>
            <a:endParaRPr lang="ru-RU" sz="2400" dirty="0" smtClean="0">
              <a:latin typeface="Arial Narrow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Система </a:t>
            </a: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занятий </a:t>
            </a: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по теме опыта.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Компьютерное обеспечение занятий.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Сценарии вечеров, праздников и т.п.</a:t>
            </a:r>
            <a:endParaRPr lang="ru-RU" sz="2400" dirty="0" smtClean="0">
              <a:latin typeface="Arial Narrow" pitchFamily="34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</a:rPr>
              <a:t>Приложения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Образец оформления</a:t>
            </a:r>
          </a:p>
          <a:p>
            <a:pPr lvl="0">
              <a:buNone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Приложение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№1 - Авторские программы. </a:t>
            </a:r>
          </a:p>
          <a:p>
            <a:pPr lvl="0">
              <a:buNone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Приложение №2 - Тематическое планирование.</a:t>
            </a:r>
          </a:p>
          <a:p>
            <a:pPr lvl="0">
              <a:buNone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Приложение №3 - Поурочные планы.</a:t>
            </a:r>
          </a:p>
          <a:p>
            <a:pPr lvl="0">
              <a:buNone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Приложение №4 - Разработки уроков.</a:t>
            </a:r>
          </a:p>
          <a:p>
            <a:pPr lvl="0">
              <a:buNone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Приложение №5 - Компьютерное  обеспечение занятий.</a:t>
            </a:r>
          </a:p>
          <a:p>
            <a:pPr lvl="0">
              <a:buNone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Приложение №6 - Сценарии праздников.</a:t>
            </a:r>
          </a:p>
          <a:p>
            <a:pPr lvl="0">
              <a:buNone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Приложение №7 - Творческие работы учащихся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</a:rPr>
              <a:t>Приложения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ИСКЛЮЧИТЬ!</a:t>
            </a:r>
          </a:p>
          <a:p>
            <a:pPr lvl="0" algn="ctr">
              <a:buNone/>
            </a:pPr>
            <a:endParaRPr lang="ru-RU" b="1" dirty="0" smtClean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Фотографии, фоторепортажи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Изобилие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работ обучающихся, их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анкеты</a:t>
            </a: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Хвалебные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публикации прессы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Восторженные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отзывы родителей</a:t>
            </a:r>
          </a:p>
          <a:p>
            <a:pPr lvl="0" algn="ctr">
              <a:buNone/>
            </a:pPr>
            <a:endParaRPr lang="ru-RU" b="1" dirty="0" smtClean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b="1" dirty="0" smtClean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>Структура описания АПО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50405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3900" dirty="0" smtClean="0">
                <a:latin typeface="Arial Narrow" pitchFamily="34" charset="0"/>
                <a:cs typeface="Times New Roman" pitchFamily="18" charset="0"/>
              </a:rPr>
              <a:t>Раздел</a:t>
            </a:r>
            <a:r>
              <a:rPr lang="en-US" sz="39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3900" dirty="0" smtClean="0">
                <a:latin typeface="Arial Narrow" pitchFamily="34" charset="0"/>
                <a:cs typeface="Times New Roman" pitchFamily="18" charset="0"/>
              </a:rPr>
              <a:t>1</a:t>
            </a:r>
            <a:endParaRPr lang="ru-RU" sz="39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3900" b="1" dirty="0" smtClean="0">
                <a:latin typeface="Arial Narrow" pitchFamily="34" charset="0"/>
                <a:cs typeface="Times New Roman" pitchFamily="18" charset="0"/>
              </a:rPr>
              <a:t>Информация об </a:t>
            </a:r>
            <a:r>
              <a:rPr lang="ru-RU" sz="3900" b="1" dirty="0" smtClean="0">
                <a:latin typeface="Arial Narrow" pitchFamily="34" charset="0"/>
                <a:cs typeface="Times New Roman" pitchFamily="18" charset="0"/>
              </a:rPr>
              <a:t>опыте</a:t>
            </a:r>
          </a:p>
          <a:p>
            <a:pPr>
              <a:lnSpc>
                <a:spcPct val="90000"/>
              </a:lnSpc>
              <a:buNone/>
            </a:pPr>
            <a:endParaRPr lang="ru-RU" sz="39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3900" dirty="0" smtClean="0"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3900" dirty="0" smtClean="0">
                <a:latin typeface="Arial Narrow" pitchFamily="34" charset="0"/>
                <a:cs typeface="Times New Roman" pitchFamily="18" charset="0"/>
              </a:rPr>
              <a:t>2</a:t>
            </a:r>
            <a:endParaRPr lang="ru-RU" sz="39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3900" b="1" dirty="0" smtClean="0">
                <a:latin typeface="Arial Narrow" pitchFamily="34" charset="0"/>
                <a:cs typeface="Times New Roman" pitchFamily="18" charset="0"/>
              </a:rPr>
              <a:t>Технология </a:t>
            </a:r>
            <a:r>
              <a:rPr lang="ru-RU" sz="3900" b="1" dirty="0" smtClean="0">
                <a:latin typeface="Arial Narrow" pitchFamily="34" charset="0"/>
                <a:cs typeface="Times New Roman" pitchFamily="18" charset="0"/>
              </a:rPr>
              <a:t>опыта</a:t>
            </a:r>
          </a:p>
          <a:p>
            <a:pPr>
              <a:lnSpc>
                <a:spcPct val="90000"/>
              </a:lnSpc>
              <a:buNone/>
            </a:pPr>
            <a:endParaRPr lang="ru-RU" sz="39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3900" dirty="0" smtClean="0"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3900" dirty="0" smtClean="0">
                <a:latin typeface="Arial Narrow" pitchFamily="34" charset="0"/>
                <a:cs typeface="Times New Roman" pitchFamily="18" charset="0"/>
              </a:rPr>
              <a:t>3</a:t>
            </a:r>
            <a:endParaRPr lang="ru-RU" sz="39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3900" b="1" dirty="0" smtClean="0">
                <a:latin typeface="Arial Narrow" pitchFamily="34" charset="0"/>
                <a:cs typeface="Times New Roman" pitchFamily="18" charset="0"/>
              </a:rPr>
              <a:t>Результативность </a:t>
            </a:r>
            <a:r>
              <a:rPr lang="ru-RU" sz="3900" b="1" dirty="0" smtClean="0">
                <a:latin typeface="Arial Narrow" pitchFamily="34" charset="0"/>
                <a:cs typeface="Times New Roman" pitchFamily="18" charset="0"/>
              </a:rPr>
              <a:t>опыта</a:t>
            </a:r>
          </a:p>
          <a:p>
            <a:pPr>
              <a:lnSpc>
                <a:spcPct val="90000"/>
              </a:lnSpc>
              <a:buNone/>
            </a:pPr>
            <a:endParaRPr lang="ru-RU" b="1" dirty="0" smtClean="0">
              <a:latin typeface="Arial Narrow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>+</a:t>
            </a:r>
            <a:endParaRPr lang="ru-RU" sz="2400" dirty="0" smtClean="0">
              <a:latin typeface="Arial Narrow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endParaRPr lang="ru-RU" sz="2400" dirty="0" smtClean="0">
              <a:latin typeface="Arial Narrow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содержание</a:t>
            </a: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, библиографический список,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 перечень приложений, приложения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>Типичные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Нет списка приложений.</a:t>
            </a:r>
          </a:p>
          <a:p>
            <a:pPr lvl="0">
              <a:buNone/>
            </a:pP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 Объем Приложений слишком велик.</a:t>
            </a:r>
          </a:p>
          <a:p>
            <a:pPr lvl="0"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Приложения не пронумерованы.</a:t>
            </a:r>
          </a:p>
          <a:p>
            <a:pPr lvl="0">
              <a:buFont typeface="Wingdings" pitchFamily="2" charset="2"/>
              <a:buChar char="§"/>
            </a:pP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Методические разработки не имеют списков литературы и не сопровождаются краткими пояснениями автора опыта.</a:t>
            </a:r>
            <a:endParaRPr lang="ru-RU" dirty="0" smtClean="0">
              <a:latin typeface="Arial Narrow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Тема АПО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Arial Narrow" pitchFamily="34" charset="0"/>
              </a:rPr>
              <a:t>Средство-результат</a:t>
            </a:r>
          </a:p>
          <a:p>
            <a:pPr algn="ctr">
              <a:buNone/>
            </a:pPr>
            <a:endParaRPr lang="ru-RU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«Развитие мотивации учебно-профессиональной деятельности студентов на основе </a:t>
            </a:r>
            <a:r>
              <a:rPr lang="ru-RU" dirty="0" err="1" smtClean="0">
                <a:solidFill>
                  <a:srgbClr val="C00000"/>
                </a:solidFill>
                <a:latin typeface="Arial Narrow" pitchFamily="34" charset="0"/>
              </a:rPr>
              <a:t>кейс-технологии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»</a:t>
            </a:r>
            <a:endParaRPr lang="ru-RU" dirty="0" smtClean="0"/>
          </a:p>
          <a:p>
            <a:pPr algn="ctr">
              <a:buNone/>
            </a:pPr>
            <a:endParaRPr lang="ru-RU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ru-RU" b="1" dirty="0" smtClean="0">
                <a:latin typeface="Arial Narrow" pitchFamily="34" charset="0"/>
              </a:rPr>
              <a:t>Результат-средство-процесс</a:t>
            </a:r>
          </a:p>
          <a:p>
            <a:pPr algn="ctr">
              <a:buNone/>
            </a:pPr>
            <a:endParaRPr lang="ru-RU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«Формирование 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общих компетенций обучающихся посредством создания структурно-функциональной модели оценивания в ходе курсового проектирования по дисциплине «Цифровая </a:t>
            </a:r>
            <a:r>
              <a:rPr lang="ru-RU" dirty="0" err="1" smtClean="0">
                <a:solidFill>
                  <a:srgbClr val="C00000"/>
                </a:solidFill>
                <a:latin typeface="Arial Narrow" pitchFamily="34" charset="0"/>
              </a:rPr>
              <a:t>схемотехника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»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Типичные ошибки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Тема,  цели и задачи рассогласованы.</a:t>
            </a: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Тема не совпадает с содержанием АПО.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Тема не совпадает с ведущей педагогической идеей.</a:t>
            </a: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Тема не отражена в результативности.</a:t>
            </a:r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Раздел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ru-RU" sz="2800" b="1" dirty="0" smtClean="0">
                <a:latin typeface="Arial Narrow" pitchFamily="34" charset="0"/>
              </a:rPr>
              <a:t>1.</a:t>
            </a: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Условия </a:t>
            </a:r>
            <a:r>
              <a:rPr lang="ru-RU" sz="2800" b="1" dirty="0" smtClean="0">
                <a:latin typeface="Arial Narrow" pitchFamily="34" charset="0"/>
              </a:rPr>
              <a:t>возникновения и становления </a:t>
            </a:r>
            <a:r>
              <a:rPr lang="ru-RU" sz="2800" b="1" dirty="0" smtClean="0">
                <a:latin typeface="Arial Narrow" pitchFamily="34" charset="0"/>
              </a:rPr>
              <a:t>опыта.</a:t>
            </a:r>
            <a:br>
              <a:rPr lang="ru-RU" sz="2800" b="1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Информация об опыте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Возникновение опыта.</a:t>
            </a:r>
            <a:endParaRPr lang="ru-RU" sz="22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Arial Narrow" pitchFamily="34" charset="0"/>
              </a:rPr>
              <a:t>Представляется работа педагога с </a:t>
            </a:r>
            <a:r>
              <a:rPr lang="ru-RU" sz="2200" u="sng" dirty="0" smtClean="0">
                <a:latin typeface="Arial Narrow" pitchFamily="34" charset="0"/>
              </a:rPr>
              <a:t>высокой результативностью</a:t>
            </a:r>
            <a:r>
              <a:rPr lang="ru-RU" sz="2200" dirty="0" smtClean="0"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Arial Narrow" pitchFamily="34" charset="0"/>
              </a:rPr>
              <a:t>Чтобы показать результативность, нужно </a:t>
            </a:r>
            <a:r>
              <a:rPr lang="ru-RU" sz="2200" u="sng" dirty="0" smtClean="0">
                <a:latin typeface="Arial Narrow" pitchFamily="34" charset="0"/>
              </a:rPr>
              <a:t>выбрать</a:t>
            </a:r>
            <a:r>
              <a:rPr lang="ru-RU" sz="2200" dirty="0" smtClean="0">
                <a:latin typeface="Arial Narrow" pitchFamily="34" charset="0"/>
              </a:rPr>
              <a:t> из известных в педагогической практике </a:t>
            </a:r>
            <a:r>
              <a:rPr lang="ru-RU" sz="2200" u="sng" dirty="0" smtClean="0">
                <a:latin typeface="Arial Narrow" pitchFamily="34" charset="0"/>
              </a:rPr>
              <a:t>диагностику</a:t>
            </a:r>
            <a:r>
              <a:rPr lang="ru-RU" sz="2200" dirty="0" smtClean="0">
                <a:latin typeface="Arial Narrow" pitchFamily="34" charset="0"/>
              </a:rPr>
              <a:t> (-и).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Arial Narrow" pitchFamily="34" charset="0"/>
              </a:rPr>
              <a:t>Результативность </a:t>
            </a:r>
            <a:r>
              <a:rPr lang="ru-RU" sz="2200" u="sng" dirty="0" smtClean="0">
                <a:latin typeface="Arial Narrow" pitchFamily="34" charset="0"/>
              </a:rPr>
              <a:t>отслеживается на протяжении 3-х лет</a:t>
            </a:r>
            <a:r>
              <a:rPr lang="ru-RU" sz="2200" dirty="0" smtClean="0"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Arial Narrow" pitchFamily="34" charset="0"/>
              </a:rPr>
              <a:t>Результативность отслеживается на протяжении 3-х </a:t>
            </a:r>
            <a:r>
              <a:rPr lang="ru-RU" sz="2200" dirty="0" smtClean="0">
                <a:latin typeface="Arial Narrow" pitchFamily="34" charset="0"/>
              </a:rPr>
              <a:t>лет </a:t>
            </a:r>
            <a:r>
              <a:rPr lang="ru-RU" sz="2200" u="sng" dirty="0" smtClean="0">
                <a:solidFill>
                  <a:srgbClr val="000000"/>
                </a:solidFill>
                <a:latin typeface="Arial Narrow" pitchFamily="34" charset="0"/>
              </a:rPr>
              <a:t>в </a:t>
            </a:r>
            <a:r>
              <a:rPr lang="ru-RU" sz="2200" u="sng" dirty="0" smtClean="0">
                <a:solidFill>
                  <a:srgbClr val="000000"/>
                </a:solidFill>
                <a:latin typeface="Arial Narrow" pitchFamily="34" charset="0"/>
              </a:rPr>
              <a:t>одной и той же группе обучаемых</a:t>
            </a:r>
            <a:r>
              <a:rPr lang="ru-RU" sz="2200" dirty="0" smtClean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u="sng" dirty="0" smtClean="0">
                <a:latin typeface="Arial Narrow" pitchFamily="34" charset="0"/>
              </a:rPr>
              <a:t>Методика диагностики</a:t>
            </a:r>
            <a:r>
              <a:rPr lang="ru-RU" sz="2200" dirty="0" smtClean="0">
                <a:latin typeface="Arial Narrow" pitchFamily="34" charset="0"/>
              </a:rPr>
              <a:t> </a:t>
            </a:r>
            <a:r>
              <a:rPr lang="ru-RU" sz="2200" dirty="0" smtClean="0">
                <a:latin typeface="Arial Narrow" pitchFamily="34" charset="0"/>
              </a:rPr>
              <a:t>на протяжении 3-х лет </a:t>
            </a:r>
            <a:r>
              <a:rPr lang="ru-RU" sz="2200" u="sng" dirty="0" smtClean="0">
                <a:latin typeface="Arial Narrow" pitchFamily="34" charset="0"/>
              </a:rPr>
              <a:t>остается неизменной</a:t>
            </a:r>
            <a:r>
              <a:rPr lang="ru-RU" sz="2200" dirty="0" smtClean="0">
                <a:latin typeface="Arial Narrow" pitchFamily="34" charset="0"/>
              </a:rPr>
              <a:t>.</a:t>
            </a:r>
            <a:endParaRPr lang="ru-RU" sz="2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Раздел</a:t>
            </a:r>
            <a:r>
              <a:rPr lang="en-US" sz="2800" b="1" dirty="0" smtClean="0">
                <a:latin typeface="Arial Narrow" pitchFamily="34" charset="0"/>
              </a:rPr>
              <a:t> I</a:t>
            </a: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Условия </a:t>
            </a:r>
            <a:r>
              <a:rPr lang="ru-RU" sz="2800" b="1" dirty="0" smtClean="0">
                <a:latin typeface="Arial Narrow" pitchFamily="34" charset="0"/>
              </a:rPr>
              <a:t>возникновения и становления </a:t>
            </a:r>
            <a:r>
              <a:rPr lang="ru-RU" sz="2800" b="1" dirty="0" smtClean="0">
                <a:latin typeface="Arial Narrow" pitchFamily="34" charset="0"/>
              </a:rPr>
              <a:t>опыта.</a:t>
            </a:r>
            <a:br>
              <a:rPr lang="ru-RU" sz="2800" b="1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Информация об опыте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Возникновение опыта.</a:t>
            </a:r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В данном разделе представляем выбранную методику диагностики.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С ее помощью показываем результаты первичной диагностики (то, как было в самом начале).</a:t>
            </a:r>
          </a:p>
          <a:p>
            <a:pPr>
              <a:buNone/>
            </a:pPr>
            <a:endParaRPr lang="ru-RU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 Narrow" pitchFamily="34" charset="0"/>
              </a:rPr>
              <a:t>Тема АПО и результативность должны быть связаны.</a:t>
            </a:r>
          </a:p>
          <a:p>
            <a:pPr>
              <a:buNone/>
            </a:pPr>
            <a:endParaRPr lang="ru-RU" sz="22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None/>
            </a:pPr>
            <a:endParaRPr lang="ru-RU" sz="22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681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Раздел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ru-RU" sz="2800" b="1" dirty="0" smtClean="0">
                <a:latin typeface="Arial Narrow" pitchFamily="34" charset="0"/>
              </a:rPr>
              <a:t>1.</a:t>
            </a: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Условия </a:t>
            </a:r>
            <a:r>
              <a:rPr lang="ru-RU" sz="2800" b="1" dirty="0" smtClean="0">
                <a:latin typeface="Arial Narrow" pitchFamily="34" charset="0"/>
              </a:rPr>
              <a:t>возникновения и становления </a:t>
            </a:r>
            <a:r>
              <a:rPr lang="ru-RU" sz="2800" b="1" dirty="0" smtClean="0">
                <a:latin typeface="Arial Narrow" pitchFamily="34" charset="0"/>
              </a:rPr>
              <a:t>опыта.</a:t>
            </a:r>
            <a:br>
              <a:rPr lang="ru-RU" sz="2800" b="1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Информация об опыте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29523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Становление опыта.</a:t>
            </a:r>
          </a:p>
          <a:p>
            <a:pPr algn="ctr">
              <a:buNone/>
            </a:pPr>
            <a:endParaRPr lang="ru-RU" sz="28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Прописывается, при каких обстоятельствах был сформирован данный опыт.</a:t>
            </a:r>
          </a:p>
          <a:p>
            <a:pPr>
              <a:buNone/>
            </a:pPr>
            <a:endParaRPr lang="ru-RU" sz="22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None/>
            </a:pPr>
            <a:endParaRPr lang="ru-RU" sz="22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 Narrow" pitchFamily="34" charset="0"/>
                <a:cs typeface="Times New Roman" pitchFamily="18" charset="0"/>
              </a:rPr>
              <a:t>Актуальность опыта</a:t>
            </a:r>
            <a:endParaRPr lang="ru-RU" sz="36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u="sng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Анализ</a:t>
            </a:r>
            <a:r>
              <a:rPr lang="ru-RU" sz="22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соответствия целей и задач опыта социальному заказу </a:t>
            </a:r>
            <a:r>
              <a:rPr lang="ru-RU" sz="22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общества.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Ссылки на </a:t>
            </a:r>
            <a:r>
              <a:rPr lang="ru-RU" sz="2200" u="sng" dirty="0" smtClean="0">
                <a:latin typeface="Arial Narrow" pitchFamily="34" charset="0"/>
                <a:cs typeface="Times New Roman" pitchFamily="18" charset="0"/>
              </a:rPr>
              <a:t>современные программные </a:t>
            </a:r>
            <a:r>
              <a:rPr lang="ru-RU" sz="2200" u="sng" dirty="0" smtClean="0">
                <a:latin typeface="Arial Narrow" pitchFamily="34" charset="0"/>
                <a:cs typeface="Times New Roman" pitchFamily="18" charset="0"/>
              </a:rPr>
              <a:t>документы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Представление </a:t>
            </a:r>
            <a:r>
              <a:rPr lang="ru-RU" sz="2200" u="sng" dirty="0" smtClean="0">
                <a:latin typeface="Arial Narrow" pitchFamily="34" charset="0"/>
                <a:cs typeface="Times New Roman" pitchFamily="18" charset="0"/>
              </a:rPr>
              <a:t>аргументов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u="sng" dirty="0" smtClean="0">
                <a:latin typeface="Arial Narrow" pitchFamily="34" charset="0"/>
                <a:cs typeface="Times New Roman" pitchFamily="18" charset="0"/>
              </a:rPr>
              <a:t>Столкновение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 интересов, которое позволяет педагогу выйти к </a:t>
            </a:r>
            <a:r>
              <a:rPr lang="ru-RU" sz="2200" u="sng" dirty="0" smtClean="0">
                <a:latin typeface="Arial Narrow" pitchFamily="34" charset="0"/>
                <a:cs typeface="Times New Roman" pitchFamily="18" charset="0"/>
              </a:rPr>
              <a:t>затруднению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, с которым он столкнулся.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Из данного затруднения формулируется возникшее </a:t>
            </a:r>
            <a:r>
              <a:rPr lang="ru-RU" sz="2200" u="sng" dirty="0" smtClean="0">
                <a:latin typeface="Arial Narrow" pitchFamily="34" charset="0"/>
                <a:cs typeface="Times New Roman" pitchFamily="18" charset="0"/>
              </a:rPr>
              <a:t>противоречие</a:t>
            </a:r>
            <a:r>
              <a:rPr lang="ru-RU" sz="2200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Противоречие помогает решить </a:t>
            </a:r>
            <a:r>
              <a:rPr lang="ru-RU" sz="2200" u="sng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ряд</a:t>
            </a:r>
            <a:r>
              <a:rPr lang="ru-RU" sz="22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2200" u="sng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проблем</a:t>
            </a:r>
            <a:r>
              <a:rPr lang="ru-RU" sz="2200" dirty="0" smtClean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1149</Words>
  <Application>Microsoft Office PowerPoint</Application>
  <PresentationFormat>Экран (4:3)</PresentationFormat>
  <Paragraphs>249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Актуальный  педагогический опыт: структура описания, типичные ошибки  </vt:lpstr>
      <vt:lpstr>Нормативно-правовая база</vt:lpstr>
      <vt:lpstr>Структура описания АПО</vt:lpstr>
      <vt:lpstr>Тема АПО</vt:lpstr>
      <vt:lpstr>Типичные ошибки</vt:lpstr>
      <vt:lpstr>Раздел 1. Условия возникновения и становления опыта. Информация об опыте</vt:lpstr>
      <vt:lpstr>Раздел I Условия возникновения и становления опыта. Информация об опыте</vt:lpstr>
      <vt:lpstr>Раздел 1. Условия возникновения и становления опыта. Информация об опыте</vt:lpstr>
      <vt:lpstr>Актуальность опыта</vt:lpstr>
      <vt:lpstr>Ведущая педагогическая идея опыта</vt:lpstr>
      <vt:lpstr>Типичные ошибки</vt:lpstr>
      <vt:lpstr>Длительность работы над опытом</vt:lpstr>
      <vt:lpstr>Диапазон опыта</vt:lpstr>
      <vt:lpstr>Теоретическая база опыта</vt:lpstr>
      <vt:lpstr>Теоретическая база опыта</vt:lpstr>
      <vt:lpstr>Теоретическая база опыта</vt:lpstr>
      <vt:lpstr>Типичные ошибки</vt:lpstr>
      <vt:lpstr>Новизна опыта</vt:lpstr>
      <vt:lpstr>Характеристика условий,  в которых возможно применение  данного опыта</vt:lpstr>
      <vt:lpstr>Раздел 2. Технология описания опыта</vt:lpstr>
      <vt:lpstr>Технология описания опыта</vt:lpstr>
      <vt:lpstr>Технология описания опыта</vt:lpstr>
      <vt:lpstr>Технология описания опыта</vt:lpstr>
      <vt:lpstr>Типичные ошибки</vt:lpstr>
      <vt:lpstr> РАЗДЕЛ 3.  РЕЗУЛЬТАТИВНОСТЬ ОПЫТА </vt:lpstr>
      <vt:lpstr> Оформление библиографического списка </vt:lpstr>
      <vt:lpstr>Приложения</vt:lpstr>
      <vt:lpstr>Приложения</vt:lpstr>
      <vt:lpstr>Приложения</vt:lpstr>
      <vt:lpstr>Типичные ошибки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Актуальный  педагогический опыт: структура описания, типичные ошибки  </dc:title>
  <cp:lastModifiedBy>Гоман Наталия</cp:lastModifiedBy>
  <cp:revision>58</cp:revision>
  <dcterms:modified xsi:type="dcterms:W3CDTF">2018-03-21T13:37:38Z</dcterms:modified>
</cp:coreProperties>
</file>