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7" r:id="rId12"/>
    <p:sldId id="268" r:id="rId13"/>
    <p:sldId id="28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18"/>
  <c:chart>
    <c:autoTitleDeleted val="1"/>
    <c:view3D>
      <c:rotX val="0"/>
      <c:rotY val="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403169668214055E-2"/>
          <c:y val="2.4887184534180144E-2"/>
          <c:w val="0.91459683033178607"/>
          <c:h val="0.76983410815668041"/>
        </c:manualLayout>
      </c:layout>
      <c:bar3DChart>
        <c:barDir val="col"/>
        <c:grouping val="percentStacked"/>
        <c:varyColors val="1"/>
        <c:dLbls>
          <c:showLegendKey val="1"/>
          <c:showVal val="1"/>
          <c:showCatName val="1"/>
          <c:showSerName val="1"/>
          <c:showPercent val="1"/>
          <c:showBubbleSize val="1"/>
        </c:dLbls>
        <c:gapWidth val="75"/>
        <c:shape val="pyramid"/>
        <c:axId val="27403008"/>
        <c:axId val="27404544"/>
        <c:axId val="0"/>
      </c:bar3DChart>
      <c:catAx>
        <c:axId val="27403008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27404544"/>
        <c:crosses val="autoZero"/>
        <c:auto val="1"/>
        <c:lblAlgn val="ctr"/>
        <c:lblOffset val="100"/>
        <c:noMultiLvlLbl val="1"/>
      </c:catAx>
      <c:valAx>
        <c:axId val="27404544"/>
        <c:scaling>
          <c:orientation val="minMax"/>
        </c:scaling>
        <c:delete val="1"/>
        <c:axPos val="l"/>
        <c:numFmt formatCode="0%" sourceLinked="1"/>
        <c:majorTickMark val="none"/>
        <c:minorTickMark val="cross"/>
        <c:tickLblPos val="nextTo"/>
        <c:crossAx val="27403008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71336059078836"/>
          <c:y val="0.14158798373052345"/>
          <c:w val="0.54438407210952688"/>
          <c:h val="0.37138387942465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Разработка проекта приказа </c:v>
                </c:pt>
                <c:pt idx="1">
                  <c:v>Утверждение плана </c:v>
                </c:pt>
                <c:pt idx="2">
                  <c:v>Структуризация</c:v>
                </c:pt>
                <c:pt idx="3">
                  <c:v>Сбор и информирование </c:v>
                </c:pt>
                <c:pt idx="4">
                  <c:v>Информирование студентов</c:v>
                </c:pt>
                <c:pt idx="5">
                  <c:v>Заполнение анкеты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1800</c:v>
                </c:pt>
                <c:pt idx="1">
                  <c:v>360</c:v>
                </c:pt>
                <c:pt idx="2">
                  <c:v>180</c:v>
                </c:pt>
                <c:pt idx="3">
                  <c:v>120</c:v>
                </c:pt>
                <c:pt idx="4">
                  <c:v>45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889664"/>
        <c:axId val="27891200"/>
        <c:axId val="0"/>
      </c:bar3DChart>
      <c:catAx>
        <c:axId val="27889664"/>
        <c:scaling>
          <c:orientation val="minMax"/>
        </c:scaling>
        <c:delete val="0"/>
        <c:axPos val="b"/>
        <c:majorTickMark val="out"/>
        <c:minorTickMark val="none"/>
        <c:tickLblPos val="nextTo"/>
        <c:crossAx val="27891200"/>
        <c:crosses val="autoZero"/>
        <c:auto val="1"/>
        <c:lblAlgn val="ctr"/>
        <c:lblOffset val="100"/>
        <c:noMultiLvlLbl val="0"/>
      </c:catAx>
      <c:valAx>
        <c:axId val="2789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889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0.62922</cdr:x>
      <cdr:y>0.53441</cdr:y>
    </cdr:from>
    <cdr:to>
      <cdr:x>0.85546</cdr:x>
      <cdr:y>0.71961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43164" y="26384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0.09194</cdr:x>
      <cdr:y>0.206</cdr:y>
    </cdr:from>
    <cdr:to>
      <cdr:x>0.83187</cdr:x>
      <cdr:y>0.979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27566" y="1412776"/>
          <a:ext cx="6660226" cy="530120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7143800" cy="4357718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ДЕПАРТАМЕНТ ВНУТРЕННЕЙ И КАДРОВОЙ ПОЛИТИКИ </a:t>
            </a:r>
            <a:br>
              <a:rPr lang="ru-RU" sz="1400" dirty="0" smtClean="0"/>
            </a:br>
            <a:r>
              <a:rPr lang="ru-RU" sz="1400" dirty="0" smtClean="0"/>
              <a:t>БЕЛГОРОДСКОЙ ОБЛАСТИ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ОБЛАСТНОЕ ГОСУДАРСТВЕННОЕ АВТОНОМНОЕ</a:t>
            </a:r>
            <a:br>
              <a:rPr lang="ru-RU" sz="1400" dirty="0" smtClean="0"/>
            </a:br>
            <a:r>
              <a:rPr lang="ru-RU" sz="1400" dirty="0" smtClean="0"/>
              <a:t>ПРОФЕССИОНАЛЬНОЕ ОБРАЗОВАТЕЛЬНОЕ УЧРЕЖДЕНИЕ</a:t>
            </a:r>
            <a:br>
              <a:rPr lang="ru-RU" sz="1400" dirty="0" smtClean="0"/>
            </a:br>
            <a:r>
              <a:rPr lang="ru-RU" sz="1400" dirty="0" smtClean="0"/>
              <a:t>«ЯКОВЛЕВСКИЙ ПОЛИТЕХНИЧЕСКИЙ ТЕХНИКУМ»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ПРЕЗЕНТАЦИЯ БЕРЕЖЛИВОГО ПРОЕКТА</a:t>
            </a:r>
            <a:br>
              <a:rPr lang="ru-RU" b="1" dirty="0" smtClean="0"/>
            </a:br>
            <a:r>
              <a:rPr lang="ru-RU" b="1" dirty="0" smtClean="0"/>
              <a:t>«Развитие студенческого самоуправления»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000636"/>
            <a:ext cx="7215238" cy="142876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Директор ОГАПОУ </a:t>
            </a:r>
          </a:p>
          <a:p>
            <a:pPr algn="l"/>
            <a:r>
              <a:rPr lang="ru-RU" dirty="0" smtClean="0"/>
              <a:t>«</a:t>
            </a:r>
            <a:r>
              <a:rPr lang="ru-RU" dirty="0" err="1" smtClean="0"/>
              <a:t>Яковлевский</a:t>
            </a:r>
            <a:r>
              <a:rPr lang="ru-RU" dirty="0" smtClean="0"/>
              <a:t> </a:t>
            </a:r>
            <a:r>
              <a:rPr lang="ru-RU" dirty="0" err="1" smtClean="0"/>
              <a:t>политехническиский</a:t>
            </a:r>
            <a:r>
              <a:rPr lang="ru-RU" dirty="0" smtClean="0"/>
              <a:t> техникум»</a:t>
            </a:r>
          </a:p>
          <a:p>
            <a:pPr algn="l"/>
            <a:r>
              <a:rPr lang="ru-RU" b="1" dirty="0" smtClean="0"/>
              <a:t>Нефедов Михаил Николаевич </a:t>
            </a:r>
          </a:p>
          <a:p>
            <a:pPr algn="l"/>
            <a:endParaRPr lang="ru-RU" dirty="0" smtClean="0"/>
          </a:p>
          <a:p>
            <a:pPr algn="ctr"/>
            <a:r>
              <a:rPr lang="ru-RU" sz="1500" dirty="0" smtClean="0"/>
              <a:t>г. Строитель 2020год</a:t>
            </a:r>
            <a:endParaRPr lang="ru-RU" sz="15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90770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s://avatars.mds.yandex.net/get-zen_doc/1899873/pub_5d47ea251e8e3f00adc9c6c3_5d47ef198da1ce00af966c2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862" y="142852"/>
            <a:ext cx="1582649" cy="171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ВЫЯВЛЕННЫЕ ПРОБЛЕМЫ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69835633"/>
              </p:ext>
            </p:extLst>
          </p:nvPr>
        </p:nvGraphicFramePr>
        <p:xfrm>
          <a:off x="179513" y="1556792"/>
          <a:ext cx="8496944" cy="5074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412"/>
                <a:gridCol w="6573192"/>
                <a:gridCol w="1053340"/>
              </a:tblGrid>
              <a:tr h="6932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32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Временные потери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 структуризации направлений деятельности студенческого совета техникума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 ч.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32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потери 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р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азработке проекта приказа «Об итогах реализации плана учебно – воспитательной работы во 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полугодии 2019 – 2020 учебного года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ч.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32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Временные потери при информировании студентов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ч.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32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при проведении анкетирования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ч.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32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при формировании списка студентов - активистов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40ч.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3287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60ч.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ШАГ 4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715436" cy="4937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ПОСТРОЕНИЕ ПИРАМИДЫ ПРОБЛЕМ, </a:t>
            </a:r>
          </a:p>
          <a:p>
            <a:pPr algn="ctr">
              <a:buNone/>
            </a:pPr>
            <a:r>
              <a:rPr lang="ru-RU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ДИАГРАММЫ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ПАРЕТО</a:t>
            </a:r>
            <a:r>
              <a:rPr lang="ru-RU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ДИАГРАММЫ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ИСИКАВЫ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Введение в предметную область</a:t>
            </a:r>
            <a:br>
              <a:rPr lang="ru-RU" b="1" dirty="0" smtClean="0"/>
            </a:br>
            <a:r>
              <a:rPr lang="ru-RU" b="1" dirty="0" smtClean="0"/>
              <a:t>(описание ситуации «как есть») 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35948025"/>
              </p:ext>
            </p:extLst>
          </p:nvPr>
        </p:nvGraphicFramePr>
        <p:xfrm>
          <a:off x="0" y="0"/>
          <a:ext cx="900115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857884" y="4293096"/>
            <a:ext cx="3286116" cy="1944216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в ВК беседы для оповещения студентов о работе студенческого самоуправления;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Временные потери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Лишние касания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ДИАГРАММА ПАРЕТО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31127025"/>
              </p:ext>
            </p:extLst>
          </p:nvPr>
        </p:nvGraphicFramePr>
        <p:xfrm>
          <a:off x="251520" y="1412776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9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ДИАГРАММА ИСИКАВЫ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2" t="14636" r="14313" b="13239"/>
          <a:stretch/>
        </p:blipFill>
        <p:spPr bwMode="auto">
          <a:xfrm>
            <a:off x="107504" y="1548283"/>
            <a:ext cx="8568952" cy="5308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ШАГ 5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19200"/>
            <a:ext cx="8715436" cy="49377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ПОИСК РЕШЕНИЯ ПРОБЛЕМ</a:t>
            </a:r>
          </a:p>
          <a:p>
            <a:pPr algn="ctr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ИСПОЛЬЗОВАНИЕМ МЕТОДА «5 ПОЧЕМУ?» И ОПРЕДЕЛЕНИЕ ВКЛАДА В ЦЕЛЬ КАЖДОЙ РЕШЕННОЙ ПРОБЛЕМЫ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«5 ПОЧЕМУ?»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59360372"/>
              </p:ext>
            </p:extLst>
          </p:nvPr>
        </p:nvGraphicFramePr>
        <p:xfrm>
          <a:off x="212416" y="2132856"/>
          <a:ext cx="8352928" cy="3217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275"/>
                <a:gridCol w="7159653"/>
              </a:tblGrid>
              <a:tr h="89901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 Временные потери при структуризации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направлений деятельности студенческого совета техникума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901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 заместитель директора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УВР качественно и ответственно выполняет должностные обязанности.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01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 председатель совета студенческого самоуправления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большую половину дня находится на учебных занятиях.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 нет единого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Интернет – ресурса.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28850"/>
            <a:ext cx="6834561" cy="63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«5 ПОЧЕМУ?»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08280151"/>
              </p:ext>
            </p:extLst>
          </p:nvPr>
        </p:nvGraphicFramePr>
        <p:xfrm>
          <a:off x="467544" y="1700808"/>
          <a:ext cx="8064896" cy="235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206"/>
                <a:gridCol w="6925690"/>
              </a:tblGrid>
              <a:tr h="912557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Временные потери при разработке проекта приказа «Об итогах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плана учебно – воспитательной работы на 2019 – 2020 учебный год»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5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 заместитель директора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УВР качественно и ответственно выполняет должностные обязанности.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70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 нет единого Интернет – ресурса.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29312"/>
            <a:ext cx="583264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«5 ПОЧЕМУ?»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98296766"/>
              </p:ext>
            </p:extLst>
          </p:nvPr>
        </p:nvGraphicFramePr>
        <p:xfrm>
          <a:off x="457200" y="1600200"/>
          <a:ext cx="7467600" cy="199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176"/>
                <a:gridCol w="6347424"/>
              </a:tblGrid>
              <a:tr h="498444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Временные потери при информировании студентов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4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 куратор выполняет должностные обязанности.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4984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 студенты не заинтересованы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информации.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4984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что нет единого Интернет – ресурса.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5949280"/>
            <a:ext cx="6480721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«5 ПОЧЕМУ?»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84108174"/>
              </p:ext>
            </p:extLst>
          </p:nvPr>
        </p:nvGraphicFramePr>
        <p:xfrm>
          <a:off x="457200" y="1600200"/>
          <a:ext cx="7467600" cy="141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517"/>
                <a:gridCol w="6282083"/>
              </a:tblGrid>
              <a:tr h="708856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 Временные потери при проведении анкетирования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885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 нет единого Интернет – ресурса.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301208"/>
            <a:ext cx="9266238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/>
          <a:lstStyle/>
          <a:p>
            <a:r>
              <a:rPr lang="ru-RU" b="1" dirty="0" smtClean="0"/>
              <a:t>КОМАНДА ПРОЕКТА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64452654"/>
              </p:ext>
            </p:extLst>
          </p:nvPr>
        </p:nvGraphicFramePr>
        <p:xfrm>
          <a:off x="179512" y="980728"/>
          <a:ext cx="8496944" cy="5946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177"/>
                <a:gridCol w="2240814"/>
                <a:gridCol w="3943386"/>
                <a:gridCol w="1755567"/>
              </a:tblGrid>
              <a:tr h="5639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Должность и основное место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Выполняемые в проекте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9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Нефедов Михаил Николаевич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 ОГАПОУ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Яковлевский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политехнический техникум»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Куратор проекта (заказчик)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21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Курилова Елена Ивановна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ОГАПОУ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Яковлевский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политехнический техникум»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14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Литвиненко Валентина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Викторовна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 дополнительного образования ОГАПОУ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Яковлевский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политехнический техникум»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Администратор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66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Невинных Светлана Анатольевна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Педагог-психолог ОГАПОУ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Яковлевский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политехнический техникум»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80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Залуцкая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Олеся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Студентка 2 курса, специальность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«Техническое обслуживание и ремонт автомобильного транспорта»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5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Кретов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Денис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Студент 1 курса,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профессия «Мастер по ремонту и обслуживанию автомобилей»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2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Лопин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Олег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Студент 3 курса,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профессия «Автомеханик», президент студенческого самоуправления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 рабочей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5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Ткачева Инна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Студентка 3 курса, специальность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«Парикмахерское искусство»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«5 ПОЧЕМУ?»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45767162"/>
              </p:ext>
            </p:extLst>
          </p:nvPr>
        </p:nvGraphicFramePr>
        <p:xfrm>
          <a:off x="457200" y="1600200"/>
          <a:ext cx="7467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517"/>
                <a:gridCol w="6282083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5. Временные</a:t>
                      </a:r>
                      <a:r>
                        <a:rPr lang="ru-RU" baseline="0" dirty="0" smtClean="0"/>
                        <a:t> потери при формировании списка студентов-активистов</a:t>
                      </a:r>
                      <a:endParaRPr lang="ru-RU" dirty="0"/>
                    </a:p>
                  </a:txBody>
                  <a:tcPr marL="82973" marR="8297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Почему?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Потому</a:t>
                      </a:r>
                      <a:r>
                        <a:rPr lang="ru-RU" baseline="0" dirty="0" smtClean="0"/>
                        <a:t> что студенты безответственно подошли к заполнению анкет.</a:t>
                      </a:r>
                      <a:endParaRPr lang="ru-RU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Почему?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Потому что нет единого Интернет–ресурса.</a:t>
                      </a:r>
                      <a:endParaRPr lang="ru-RU" dirty="0"/>
                    </a:p>
                  </a:txBody>
                  <a:tcPr marL="82973" marR="82973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589240"/>
            <a:ext cx="926623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ШАГ 6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ПОСТРОЕНИЕ КАРТЫ ИДЕАЛЬНОГО СОСТОЯНИЯ ПРОЦЕССА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900336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КАРТА ИДЕАЛЬНОГО СОСТОЯНИЯ ПРОЦЕССА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3" t="14976" r="13401" b="7427"/>
          <a:stretch/>
        </p:blipFill>
        <p:spPr bwMode="auto">
          <a:xfrm>
            <a:off x="1" y="1313550"/>
            <a:ext cx="8820471" cy="5544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ШАГ 7 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72518" cy="49377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ПОСТРОЕНИЕ КАРТЫ </a:t>
            </a:r>
          </a:p>
          <a:p>
            <a:pPr algn="ctr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ЦЕЛЕВОГО СОСТОЯНИЯ ПРОЦЕССА </a:t>
            </a:r>
          </a:p>
          <a:p>
            <a:pPr algn="ctr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БУДЕТ»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КАРТА ЦЕЛЕВОГО СОСТОЯНИЯ ПРОЦЕССА «КАК БУДЕТ»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034680" cy="27649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t="16598" r="16138" b="10999"/>
          <a:stretch/>
        </p:blipFill>
        <p:spPr bwMode="auto">
          <a:xfrm>
            <a:off x="302666" y="1196752"/>
            <a:ext cx="8563145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9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ШАГ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ПЛАНА МЕРОПРИЯТИЙ ПО РЕШЕНИЮ ПРОБЛЕМ, ОПРЕДЕЛЕНИЕ ОТВЕТСТВЕННЫХ </a:t>
            </a:r>
          </a:p>
          <a:p>
            <a:pPr marL="0" indent="0"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СРОКОВ ИХ РЕШЕНИЯ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МЕРОПРИЯТИЙ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31787037"/>
              </p:ext>
            </p:extLst>
          </p:nvPr>
        </p:nvGraphicFramePr>
        <p:xfrm>
          <a:off x="323528" y="1628800"/>
          <a:ext cx="821925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83"/>
                <a:gridCol w="839229"/>
                <a:gridCol w="1944216"/>
                <a:gridCol w="2016224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«ежа»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Начало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Окончание работ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1,2,3, 4,5,6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Разработать Интернет - ресурс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А.В. </a:t>
                      </a:r>
                      <a:r>
                        <a:rPr lang="ru-RU" dirty="0" err="1" smtClean="0"/>
                        <a:t>Зикеев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Е.И. Курилова,</a:t>
                      </a:r>
                    </a:p>
                    <a:p>
                      <a:r>
                        <a:rPr lang="ru-RU" dirty="0" smtClean="0"/>
                        <a:t>В.В. Литвиненко,</a:t>
                      </a:r>
                    </a:p>
                    <a:p>
                      <a:r>
                        <a:rPr lang="ru-RU" dirty="0" smtClean="0"/>
                        <a:t>С.А. Невинных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03.03.2020г.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03.04.2020г.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9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dirty="0">
                <a:solidFill>
                  <a:srgbClr val="464653"/>
                </a:solidFill>
              </a:rPr>
              <a:t>ШАГ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928992" cy="493776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</a:t>
            </a:r>
          </a:p>
          <a:p>
            <a:pPr marL="0" indent="0" algn="ctr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«УГОЛКА РЕШЕНИЯ ПРОБЛЕМ»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«УГОЛОК РЕШЕНИЯ ПРОБЛЕМ»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971600" y="1268760"/>
            <a:ext cx="7427168" cy="25698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Наша главная цель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 студенческого самоуправления с целью единого подхода к результатам работы студенческого самоуправления.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27584" y="3789040"/>
            <a:ext cx="7488832" cy="2816296"/>
          </a:xfrm>
        </p:spPr>
        <p:txBody>
          <a:bodyPr>
            <a:normAutofit fontScale="92500" lnSpcReduction="20000"/>
          </a:bodyPr>
          <a:lstStyle/>
          <a:p>
            <a:pPr lvl="8" algn="ctr"/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i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</a:p>
          <a:p>
            <a:pPr algn="ctr"/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Волонтерское</a:t>
            </a:r>
          </a:p>
          <a:p>
            <a:pPr algn="ctr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Творческое </a:t>
            </a:r>
          </a:p>
          <a:p>
            <a:pPr algn="r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Спортивное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500" dirty="0">
                <a:solidFill>
                  <a:srgbClr val="464653"/>
                </a:solidFill>
              </a:rPr>
              <a:t>ШАГ </a:t>
            </a:r>
            <a:r>
              <a:rPr lang="ru-RU" sz="6500" dirty="0" smtClean="0">
                <a:solidFill>
                  <a:srgbClr val="464653"/>
                </a:solidFill>
              </a:rPr>
              <a:t>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712968" cy="4937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</a:t>
            </a:r>
          </a:p>
          <a:p>
            <a:pPr marL="0" indent="0" algn="ctr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ЧЕК – ЛИСТА ПО ПРОЕКТУ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ШАГ 1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 КАРТОЧКИ ПРОЕКТА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ЧЕК-ЛИСТ ПО ПРОЕКТУ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3" t="22768" r="17872" b="20089"/>
          <a:stretch/>
        </p:blipFill>
        <p:spPr bwMode="auto">
          <a:xfrm>
            <a:off x="323528" y="1416224"/>
            <a:ext cx="8496944" cy="53426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4698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35280" cy="1026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800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 ДАННЫЕ:</a:t>
            </a:r>
            <a:endParaRPr lang="ru-RU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Курилова Елена Ивановна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ел: 8-908 783-19-19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kurilova.elena2609@mail.ru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Администратор проекта: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Литвиненко Валентина Викторовна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ел: 8-920 587-24-85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/>
          <a:lstStyle/>
          <a:p>
            <a:pPr algn="ctr"/>
            <a:r>
              <a:rPr lang="ru-RU" b="1" dirty="0" smtClean="0"/>
              <a:t>КАРТОЧКА ПРОЕКТА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04022341"/>
              </p:ext>
            </p:extLst>
          </p:nvPr>
        </p:nvGraphicFramePr>
        <p:xfrm>
          <a:off x="0" y="764704"/>
          <a:ext cx="9144000" cy="601369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44008"/>
                <a:gridCol w="4499992"/>
              </a:tblGrid>
              <a:tr h="22322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данные:</a:t>
                      </a:r>
                    </a:p>
                    <a:p>
                      <a:r>
                        <a:rPr lang="ru-RU" sz="12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Заказчик: 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Нефедов М.Н., директор ОГАПОУ «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Яковлевский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политехнический техникум»</a:t>
                      </a:r>
                    </a:p>
                    <a:p>
                      <a:r>
                        <a:rPr lang="ru-RU" sz="1200" b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Процесс: 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Оптимизация работы по вовлечению студентов техникума в деятельность студенческого самоуправления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Границы процесса: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 «получения задания на оптимизацию работы по вовлечению студентов в студенческий совет техникума» до «полного вовлечения студентов техникума в студенческий совет»</a:t>
                      </a:r>
                    </a:p>
                    <a:p>
                      <a:r>
                        <a:rPr lang="ru-RU" sz="12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  <a:r>
                        <a:rPr lang="ru-RU" sz="12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2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Курилова Е.И., заместитель директора ОГАПОУ «</a:t>
                      </a:r>
                      <a:r>
                        <a:rPr lang="ru-RU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Яковлевский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политехнический техникум»</a:t>
                      </a:r>
                    </a:p>
                    <a:p>
                      <a:r>
                        <a:rPr lang="ru-RU" sz="12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Команда проекта</a:t>
                      </a:r>
                      <a:r>
                        <a:rPr lang="ru-RU" sz="12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Литвиненко В.В., Невинных С.А.,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Залуцкая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О.,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Лопин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О.,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Кретов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Д., Ткачева 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Обоснование: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Ключевой процесс: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временные потери при информировании, сборе и отборе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студентов для работы в студенческом совете техникума;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ВК беседы для оповещения студентов о работе студенческого самоуправления;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Задействовано достаточное количество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педагогических работников и мастеров производственного обучения в процесс вовлечения студентов в деятельность студенческого самоуправления техникума;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Не вовлеченность большинства студентов в активную работу студенческого совета техникума.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6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Цели: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и трудоёмкости процесса информирования,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отбора студентов для работы в студенческом совете техникума</a:t>
                      </a:r>
                    </a:p>
                    <a:p>
                      <a:endParaRPr lang="ru-RU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Эффекты: </a:t>
                      </a:r>
                      <a:endParaRPr lang="ru-RU" sz="12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Структуризация направлений деятельности студенческого совета ОГАПОУ «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Яковлевский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политехнический техникум»;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группы в социальных сетях для иллюстрации работы студенческого самоуправления;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Вовлечение студентов в работу студенческого совета;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временных затрат на информирование, отбор студентов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участия в работе студенческого самоуправления.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мероприятий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проекта: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Старт проекта.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карточки проекта –  14.01.2020г.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текущего состояния  - </a:t>
                      </a:r>
                    </a:p>
                    <a:p>
                      <a:pPr marL="228600" indent="-228600">
                        <a:buFont typeface="Courier New" pitchFamily="49" charset="0"/>
                        <a:buChar char="o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текущей карты процесса </a:t>
                      </a:r>
                    </a:p>
                    <a:p>
                      <a:pPr marL="228600" indent="-228600">
                        <a:buFont typeface="Courier New" pitchFamily="49" charset="0"/>
                        <a:buChar char="o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Поиск и выявление проблем </a:t>
                      </a:r>
                    </a:p>
                    <a:p>
                      <a:pPr marL="228600" indent="-228600">
                        <a:buFont typeface="Courier New" pitchFamily="49" charset="0"/>
                        <a:buChar char="o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целевой карты процесса</a:t>
                      </a:r>
                    </a:p>
                    <a:p>
                      <a:pPr marL="228600" indent="-228600">
                        <a:buFont typeface="Courier New" pitchFamily="49" charset="0"/>
                        <a:buChar char="o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«дорожной карты» реализации проекта </a:t>
                      </a:r>
                    </a:p>
                    <a:p>
                      <a:pPr marL="228600" indent="-228600">
                        <a:buFont typeface="Courier New" pitchFamily="49" charset="0"/>
                        <a:buChar char="o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«дорожной карты» перед заказчиком </a:t>
                      </a:r>
                    </a:p>
                    <a:p>
                      <a:pPr marL="228600" indent="-228600">
                        <a:buFont typeface="Courier New" pitchFamily="49" charset="0"/>
                        <a:buNone/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Внедрение улучшений</a:t>
                      </a:r>
                    </a:p>
                    <a:p>
                      <a:pPr marL="228600" indent="-228600">
                        <a:buFont typeface="Courier New" pitchFamily="49" charset="0"/>
                        <a:buNone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Оценка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результатов проекта.</a:t>
                      </a:r>
                    </a:p>
                    <a:p>
                      <a:pPr marL="228600" indent="-228600">
                        <a:buFont typeface="Courier New" pitchFamily="49" charset="0"/>
                        <a:buNone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текущего состояния после внедрения улучшений</a:t>
                      </a:r>
                    </a:p>
                    <a:p>
                      <a:pPr marL="228600" indent="-228600">
                        <a:buFont typeface="Courier New" pitchFamily="49" charset="0"/>
                        <a:buNone/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5. Закрытие проекта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30623"/>
              </p:ext>
            </p:extLst>
          </p:nvPr>
        </p:nvGraphicFramePr>
        <p:xfrm>
          <a:off x="1" y="3717031"/>
          <a:ext cx="45005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125"/>
                <a:gridCol w="1107838"/>
                <a:gridCol w="1038597"/>
              </a:tblGrid>
              <a:tr h="40804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цели, дни/час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804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протекания процесса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32 дня/192 часа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дней/ 48 часов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804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трудоемкости процесса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340 чел/час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120 чел/час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ШАГ 2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ЗАМЕРОВ ВРЕМЕНИ ПО ПРОЦЕССУ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ЗАМЕРЫ ВРЕМЕНИ ПО ПРОЦЕССУ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t="21753" r="15200" b="8198"/>
          <a:stretch/>
        </p:blipFill>
        <p:spPr bwMode="auto">
          <a:xfrm>
            <a:off x="106879" y="1052736"/>
            <a:ext cx="8857609" cy="5205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ШАГ 3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06" y="1219200"/>
            <a:ext cx="9072594" cy="49377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ПОСТРОЕНИЕ КАРТЫ </a:t>
            </a:r>
          </a:p>
          <a:p>
            <a:pPr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ТЕКУЩЕГО СОСТОЯНИЯ ПРОЦЕССА </a:t>
            </a:r>
          </a:p>
          <a:p>
            <a:pPr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ЕСТЬ» </a:t>
            </a:r>
          </a:p>
          <a:p>
            <a:pPr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ВХОДА ДО ВЫХОДА </a:t>
            </a:r>
          </a:p>
          <a:p>
            <a:pPr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ВЫЯВЛЕНИЕМ ПРОБЛЕМ, ВЛИЯЮЩИХ НА ДЛИТЕЛЬНОСТЬ ПРОЦЕССА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КАРТА ТЕКУЩЕГО СОСТОЯНИЯ ПРОЦЕССА «КАК ЕСТЬ»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46837747"/>
              </p:ext>
            </p:extLst>
          </p:nvPr>
        </p:nvGraphicFramePr>
        <p:xfrm>
          <a:off x="179512" y="1525050"/>
          <a:ext cx="8568951" cy="4568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854"/>
                <a:gridCol w="2294305"/>
                <a:gridCol w="1889427"/>
                <a:gridCol w="1484550"/>
                <a:gridCol w="1517815"/>
              </a:tblGrid>
              <a:tr h="32671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 (мин)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1020 - 1800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300-360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23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3195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директора по УВР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проекта приказа «Об итогах реализации плана учебно – воспитательной работы во 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5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полугодии 2019 – 2020 учебного года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effectLst/>
                          <a:latin typeface="Times New Roman"/>
                          <a:ea typeface="Calibri"/>
                        </a:rPr>
                        <a:t>Утверждение плана работы студенческого совета техникума на </a:t>
                      </a:r>
                      <a:r>
                        <a:rPr lang="en-US" sz="1500" dirty="0" smtClean="0">
                          <a:effectLst/>
                          <a:latin typeface="Times New Roman"/>
                          <a:ea typeface="Calibri"/>
                        </a:rPr>
                        <a:t>II</a:t>
                      </a:r>
                      <a:r>
                        <a:rPr lang="ru-RU" sz="1500" dirty="0" smtClean="0">
                          <a:effectLst/>
                          <a:latin typeface="Times New Roman"/>
                          <a:ea typeface="Calibri"/>
                        </a:rPr>
                        <a:t> полугодии 2019 – 2020 учебного года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effectLst/>
                          <a:latin typeface="Times New Roman"/>
                          <a:ea typeface="Calibri"/>
                        </a:rPr>
                        <a:t>Структуризация направлений деятельности студенческого совета техникума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effectLst/>
                          <a:latin typeface="Times New Roman"/>
                          <a:ea typeface="Calibri"/>
                        </a:rPr>
                        <a:t>Сбор и информирование кураторов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671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Кураторы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132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Председатель студенческого совета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Утверждение плана работы студенческого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совета техникума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effectLst/>
                          <a:latin typeface="Times New Roman"/>
                          <a:ea typeface="Calibri"/>
                        </a:rPr>
                        <a:t>Структуризация направлений деятельности студенческого совета </a:t>
                      </a:r>
                      <a:r>
                        <a:rPr lang="ru-RU" sz="1550" dirty="0" smtClean="0">
                          <a:effectLst/>
                          <a:latin typeface="Times New Roman"/>
                          <a:ea typeface="Calibri"/>
                        </a:rPr>
                        <a:t>техникума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830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Студент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034" y="6165304"/>
            <a:ext cx="8173812" cy="6926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Время протекания процесса – 4420 – 80200 мин. </a:t>
            </a:r>
          </a:p>
          <a:p>
            <a:pPr algn="ctr">
              <a:buNone/>
            </a:pPr>
            <a:r>
              <a:rPr lang="ru-RU" dirty="0" smtClean="0"/>
              <a:t>Колебания процесса – 3600 мин.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75" b="89063" l="15902" r="97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3344"/>
          <a:stretch/>
        </p:blipFill>
        <p:spPr bwMode="auto">
          <a:xfrm>
            <a:off x="6948264" y="2627021"/>
            <a:ext cx="1029659" cy="110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62292"/>
            <a:ext cx="1029659" cy="110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1718">
            <a:off x="2916055" y="1202117"/>
            <a:ext cx="1030287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КАРТА ТЕКУЩЕГО СОСТОЯНИЯ ПРОЦЕССА «КАК ЕСТЬ»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25917006"/>
              </p:ext>
            </p:extLst>
          </p:nvPr>
        </p:nvGraphicFramePr>
        <p:xfrm>
          <a:off x="182812" y="1600336"/>
          <a:ext cx="8547596" cy="388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899"/>
                <a:gridCol w="2136899"/>
                <a:gridCol w="2136899"/>
                <a:gridCol w="2136899"/>
              </a:tblGrid>
              <a:tr h="58363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210 - 330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180-360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10-70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2400-4800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363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363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3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Информирование студентов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Анкетирование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7657"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списка студентов - активистов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3634"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Заполняют анкету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7544" y="5877272"/>
            <a:ext cx="8352928" cy="6950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 протекания процесса – 4420 – 80200 мин.</a:t>
            </a:r>
          </a:p>
          <a:p>
            <a:pPr algn="ctr">
              <a:buNone/>
            </a:pP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Колебания процесса – 3600 мин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9333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4387">
            <a:off x="3995936" y="3243824"/>
            <a:ext cx="7920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4605">
            <a:off x="1739502" y="2324694"/>
            <a:ext cx="892781" cy="8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93942"/>
            <a:ext cx="1116013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064143"/>
            <a:ext cx="1116013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890</TotalTime>
  <Words>1160</Words>
  <Application>Microsoft Office PowerPoint</Application>
  <PresentationFormat>Экран (4:3)</PresentationFormat>
  <Paragraphs>262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ДЕПАРТАМЕНТ ВНУТРЕННЕЙ И КАДРОВОЙ ПОЛИТИКИ  БЕЛГОРОДСКОЙ ОБЛАСТИ  ОБЛАСТНОЕ ГОСУДАРСТВЕННОЕ АВТОНОМНОЕ ПРОФЕССИОНАЛЬНОЕ ОБРАЗОВАТЕЛЬНОЕ УЧРЕЖДЕНИЕ «ЯКОВЛЕВСКИЙ ПОЛИТЕХНИЧЕСКИЙ ТЕХНИКУМ»   ПРЕЗЕНТАЦИЯ БЕРЕЖЛИВОГО ПРОЕКТА «Развитие студенческого самоуправления» </vt:lpstr>
      <vt:lpstr>КОМАНДА ПРОЕКТА</vt:lpstr>
      <vt:lpstr>ШАГ 1</vt:lpstr>
      <vt:lpstr>КАРТОЧКА ПРОЕКТА</vt:lpstr>
      <vt:lpstr>ШАГ 2</vt:lpstr>
      <vt:lpstr>ЗАМЕРЫ ВРЕМЕНИ ПО ПРОЦЕССУ</vt:lpstr>
      <vt:lpstr>ШАГ 3</vt:lpstr>
      <vt:lpstr>КАРТА ТЕКУЩЕГО СОСТОЯНИЯ ПРОЦЕССА «КАК ЕСТЬ»</vt:lpstr>
      <vt:lpstr>КАРТА ТЕКУЩЕГО СОСТОЯНИЯ ПРОЦЕССА «КАК ЕСТЬ»</vt:lpstr>
      <vt:lpstr>ВЫЯВЛЕННЫЕ ПРОБЛЕМЫ</vt:lpstr>
      <vt:lpstr>ШАГ 4</vt:lpstr>
      <vt:lpstr>Введение в предметную область (описание ситуации «как есть») </vt:lpstr>
      <vt:lpstr>ДИАГРАММА ПАРЕТО</vt:lpstr>
      <vt:lpstr>ДИАГРАММА ИСИКАВЫ</vt:lpstr>
      <vt:lpstr>ШАГ 5</vt:lpstr>
      <vt:lpstr>МЕТОД «5 ПОЧЕМУ?»</vt:lpstr>
      <vt:lpstr>МЕТОД «5 ПОЧЕМУ?»</vt:lpstr>
      <vt:lpstr>МЕТОД «5 ПОЧЕМУ?»</vt:lpstr>
      <vt:lpstr>МЕТОД «5 ПОЧЕМУ?»</vt:lpstr>
      <vt:lpstr>МЕТОД «5 ПОЧЕМУ?»</vt:lpstr>
      <vt:lpstr>ШАГ 6</vt:lpstr>
      <vt:lpstr>КАРТА ИДЕАЛЬНОГО СОСТОЯНИЯ ПРОЦЕССА</vt:lpstr>
      <vt:lpstr>ШАГ 7 </vt:lpstr>
      <vt:lpstr>КАРТА ЦЕЛЕВОГО СОСТОЯНИЯ ПРОЦЕССА «КАК БУДЕТ»</vt:lpstr>
      <vt:lpstr>ШАГ 8</vt:lpstr>
      <vt:lpstr>ПЛАН МЕРОПРИЯТИЙ</vt:lpstr>
      <vt:lpstr>ШАГ 9</vt:lpstr>
      <vt:lpstr>«УГОЛОК РЕШЕНИЯ ПРОБЛЕМ» </vt:lpstr>
      <vt:lpstr>ШАГ 10</vt:lpstr>
      <vt:lpstr>ЧЕК-ЛИСТ ПО ПРОЕКТУ </vt:lpstr>
      <vt:lpstr>КОНТАКТНЫЕ ДАННЫЕ: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Valja</dc:creator>
  <cp:lastModifiedBy>USER10</cp:lastModifiedBy>
  <cp:revision>71</cp:revision>
  <dcterms:created xsi:type="dcterms:W3CDTF">2020-05-13T15:14:12Z</dcterms:created>
  <dcterms:modified xsi:type="dcterms:W3CDTF">2020-07-08T12:12:24Z</dcterms:modified>
</cp:coreProperties>
</file>