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648" r:id="rId2"/>
    <p:sldId id="742" r:id="rId3"/>
    <p:sldId id="746" r:id="rId4"/>
    <p:sldId id="737" r:id="rId5"/>
    <p:sldId id="733" r:id="rId6"/>
    <p:sldId id="740" r:id="rId7"/>
    <p:sldId id="735" r:id="rId8"/>
    <p:sldId id="738" r:id="rId9"/>
    <p:sldId id="744" r:id="rId10"/>
    <p:sldId id="728" r:id="rId11"/>
    <p:sldId id="745" r:id="rId12"/>
    <p:sldId id="739" r:id="rId13"/>
    <p:sldId id="708" r:id="rId14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00"/>
    <a:srgbClr val="1C03D3"/>
    <a:srgbClr val="CDE0E8"/>
    <a:srgbClr val="00D05E"/>
    <a:srgbClr val="191919"/>
    <a:srgbClr val="606060"/>
    <a:srgbClr val="FFFF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9886" autoAdjust="0"/>
  </p:normalViewPr>
  <p:slideViewPr>
    <p:cSldViewPr>
      <p:cViewPr>
        <p:scale>
          <a:sx n="86" d="100"/>
          <a:sy n="86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1D15-EA88-400F-81DB-1650852482C4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69C664B3-1826-402D-9EB7-A02A42D4F444}">
      <dgm:prSet custT="1"/>
      <dgm:spPr/>
      <dgm:t>
        <a:bodyPr/>
        <a:lstStyle/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+mj-lt"/>
              <a:cs typeface="Times New Roman" panose="02020603050405020304" pitchFamily="18" charset="0"/>
            </a:rPr>
            <a:t>Федеральный</a:t>
          </a:r>
          <a:endParaRPr lang="ru-RU" sz="1800" dirty="0">
            <a:latin typeface="+mj-lt"/>
          </a:endParaRPr>
        </a:p>
      </dgm:t>
    </dgm:pt>
    <dgm:pt modelId="{C40D6A4F-2AAE-4CAF-BCEC-D6D6B692157B}" type="parTrans" cxnId="{10719EF5-A880-4251-9EB0-C95579FB7F96}">
      <dgm:prSet/>
      <dgm:spPr/>
      <dgm:t>
        <a:bodyPr/>
        <a:lstStyle/>
        <a:p>
          <a:endParaRPr lang="ru-RU"/>
        </a:p>
      </dgm:t>
    </dgm:pt>
    <dgm:pt modelId="{BD32A2E8-FDF5-4F26-9E2F-25FBA18E52B4}" type="sibTrans" cxnId="{10719EF5-A880-4251-9EB0-C95579FB7F96}">
      <dgm:prSet/>
      <dgm:spPr/>
      <dgm:t>
        <a:bodyPr/>
        <a:lstStyle/>
        <a:p>
          <a:endParaRPr lang="ru-RU"/>
        </a:p>
      </dgm:t>
    </dgm:pt>
    <dgm:pt modelId="{0AC2BAC5-374A-42F7-BE1C-6E608A2F1700}">
      <dgm:prSet custT="1"/>
      <dgm:spPr/>
      <dgm:t>
        <a:bodyPr/>
        <a:lstStyle/>
        <a:p>
          <a:r>
            <a:rPr lang="ru-RU" sz="1800" b="1" dirty="0" smtClean="0">
              <a:latin typeface="+mj-lt"/>
              <a:cs typeface="Times New Roman" panose="02020603050405020304" pitchFamily="18" charset="0"/>
            </a:rPr>
            <a:t>Уровень ПОО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dgm:t>
    </dgm:pt>
    <dgm:pt modelId="{141A6937-1EA6-42FF-ADBB-FE203DA5A178}" type="parTrans" cxnId="{9401B816-9ACD-4146-A15F-FB9D9C6C5858}">
      <dgm:prSet/>
      <dgm:spPr/>
      <dgm:t>
        <a:bodyPr/>
        <a:lstStyle/>
        <a:p>
          <a:endParaRPr lang="ru-RU"/>
        </a:p>
      </dgm:t>
    </dgm:pt>
    <dgm:pt modelId="{6419B3A4-CC37-4469-B928-78D60445B1BA}" type="sibTrans" cxnId="{9401B816-9ACD-4146-A15F-FB9D9C6C5858}">
      <dgm:prSet/>
      <dgm:spPr/>
      <dgm:t>
        <a:bodyPr/>
        <a:lstStyle/>
        <a:p>
          <a:endParaRPr lang="ru-RU"/>
        </a:p>
      </dgm:t>
    </dgm:pt>
    <dgm:pt modelId="{9C944B29-053E-420E-86F9-C302CC076621}">
      <dgm:prSet custT="1"/>
      <dgm:spPr/>
      <dgm:t>
        <a:bodyPr/>
        <a:lstStyle/>
        <a:p>
          <a:r>
            <a:rPr lang="ru-RU" sz="1800" b="1" dirty="0" smtClean="0">
              <a:latin typeface="+mj-lt"/>
            </a:rPr>
            <a:t>Региональный</a:t>
          </a:r>
          <a:endParaRPr lang="ru-RU" sz="1800" b="1" dirty="0">
            <a:latin typeface="+mj-lt"/>
          </a:endParaRPr>
        </a:p>
      </dgm:t>
    </dgm:pt>
    <dgm:pt modelId="{D754DDE2-0A58-4F9C-AD65-2DFDF508ED71}" type="parTrans" cxnId="{FC484106-4346-49A8-AB12-622570E3B93C}">
      <dgm:prSet/>
      <dgm:spPr/>
      <dgm:t>
        <a:bodyPr/>
        <a:lstStyle/>
        <a:p>
          <a:endParaRPr lang="ru-RU"/>
        </a:p>
      </dgm:t>
    </dgm:pt>
    <dgm:pt modelId="{617FBB04-8C7C-4D2B-9F2F-C437F0B68351}" type="sibTrans" cxnId="{FC484106-4346-49A8-AB12-622570E3B93C}">
      <dgm:prSet/>
      <dgm:spPr/>
      <dgm:t>
        <a:bodyPr/>
        <a:lstStyle/>
        <a:p>
          <a:endParaRPr lang="ru-RU"/>
        </a:p>
      </dgm:t>
    </dgm:pt>
    <dgm:pt modelId="{C7A70988-CF06-4BB8-8D85-44F97327A104}" type="pres">
      <dgm:prSet presAssocID="{740F1D15-EA88-400F-81DB-1650852482C4}" presName="Name0" presStyleCnt="0">
        <dgm:presLayoutVars>
          <dgm:dir/>
          <dgm:animLvl val="lvl"/>
          <dgm:resizeHandles val="exact"/>
        </dgm:presLayoutVars>
      </dgm:prSet>
      <dgm:spPr/>
    </dgm:pt>
    <dgm:pt modelId="{9375C4AC-5F41-4291-81B1-FBE0353ED3D9}" type="pres">
      <dgm:prSet presAssocID="{69C664B3-1826-402D-9EB7-A02A42D4F444}" presName="Name8" presStyleCnt="0"/>
      <dgm:spPr/>
    </dgm:pt>
    <dgm:pt modelId="{3E555A49-EE97-4153-B576-B06C31A599BD}" type="pres">
      <dgm:prSet presAssocID="{69C664B3-1826-402D-9EB7-A02A42D4F444}" presName="level" presStyleLbl="node1" presStyleIdx="0" presStyleCnt="3" custScaleX="105125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C042-3344-4618-A4A1-6B9E30C7ACBF}" type="pres">
      <dgm:prSet presAssocID="{69C664B3-1826-402D-9EB7-A02A42D4F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B7E20-4F67-4597-BA8D-5A789F306092}" type="pres">
      <dgm:prSet presAssocID="{9C944B29-053E-420E-86F9-C302CC076621}" presName="Name8" presStyleCnt="0"/>
      <dgm:spPr/>
    </dgm:pt>
    <dgm:pt modelId="{3D4B5841-C1F6-4AC0-9B7B-A9955E2D1A05}" type="pres">
      <dgm:prSet presAssocID="{9C944B29-053E-420E-86F9-C302CC076621}" presName="level" presStyleLbl="node1" presStyleIdx="1" presStyleCnt="3" custScaleX="100122" custLinFactNeighborX="-1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7625-3912-44BF-BD0F-F04658112F59}" type="pres">
      <dgm:prSet presAssocID="{9C944B29-053E-420E-86F9-C302CC0766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9BD5-18D7-42ED-B1E2-6144B05866DF}" type="pres">
      <dgm:prSet presAssocID="{0AC2BAC5-374A-42F7-BE1C-6E608A2F1700}" presName="Name8" presStyleCnt="0"/>
      <dgm:spPr/>
    </dgm:pt>
    <dgm:pt modelId="{4F552445-6631-476A-8855-7B50182D0A43}" type="pres">
      <dgm:prSet presAssocID="{0AC2BAC5-374A-42F7-BE1C-6E608A2F1700}" presName="level" presStyleLbl="node1" presStyleIdx="2" presStyleCnt="3" custScaleY="163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46E9-AAFE-4235-8637-0902A4A7E5D9}" type="pres">
      <dgm:prSet presAssocID="{0AC2BAC5-374A-42F7-BE1C-6E608A2F17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1B816-9ACD-4146-A15F-FB9D9C6C5858}" srcId="{740F1D15-EA88-400F-81DB-1650852482C4}" destId="{0AC2BAC5-374A-42F7-BE1C-6E608A2F1700}" srcOrd="2" destOrd="0" parTransId="{141A6937-1EA6-42FF-ADBB-FE203DA5A178}" sibTransId="{6419B3A4-CC37-4469-B928-78D60445B1BA}"/>
    <dgm:cxn modelId="{10719EF5-A880-4251-9EB0-C95579FB7F96}" srcId="{740F1D15-EA88-400F-81DB-1650852482C4}" destId="{69C664B3-1826-402D-9EB7-A02A42D4F444}" srcOrd="0" destOrd="0" parTransId="{C40D6A4F-2AAE-4CAF-BCEC-D6D6B692157B}" sibTransId="{BD32A2E8-FDF5-4F26-9E2F-25FBA18E52B4}"/>
    <dgm:cxn modelId="{27B6897E-0E3F-46B2-BD2C-771A55743985}" type="presOf" srcId="{0AC2BAC5-374A-42F7-BE1C-6E608A2F1700}" destId="{4F552445-6631-476A-8855-7B50182D0A43}" srcOrd="0" destOrd="0" presId="urn:microsoft.com/office/officeart/2005/8/layout/pyramid1"/>
    <dgm:cxn modelId="{0806F8D6-C2D3-44CB-A43D-97A7A30F4EF7}" type="presOf" srcId="{740F1D15-EA88-400F-81DB-1650852482C4}" destId="{C7A70988-CF06-4BB8-8D85-44F97327A104}" srcOrd="0" destOrd="0" presId="urn:microsoft.com/office/officeart/2005/8/layout/pyramid1"/>
    <dgm:cxn modelId="{35B52AFE-4FC4-41AC-8D6F-5734A34B9E5A}" type="presOf" srcId="{69C664B3-1826-402D-9EB7-A02A42D4F444}" destId="{3E555A49-EE97-4153-B576-B06C31A599BD}" srcOrd="0" destOrd="0" presId="urn:microsoft.com/office/officeart/2005/8/layout/pyramid1"/>
    <dgm:cxn modelId="{74EA81D0-89EA-4F0A-9C60-A219EA3D15AA}" type="presOf" srcId="{0AC2BAC5-374A-42F7-BE1C-6E608A2F1700}" destId="{C7CF46E9-AAFE-4235-8637-0902A4A7E5D9}" srcOrd="1" destOrd="0" presId="urn:microsoft.com/office/officeart/2005/8/layout/pyramid1"/>
    <dgm:cxn modelId="{FC484106-4346-49A8-AB12-622570E3B93C}" srcId="{740F1D15-EA88-400F-81DB-1650852482C4}" destId="{9C944B29-053E-420E-86F9-C302CC076621}" srcOrd="1" destOrd="0" parTransId="{D754DDE2-0A58-4F9C-AD65-2DFDF508ED71}" sibTransId="{617FBB04-8C7C-4D2B-9F2F-C437F0B68351}"/>
    <dgm:cxn modelId="{1E6AB12E-B6C5-40F9-9FE4-DB44F7A4E4CD}" type="presOf" srcId="{9C944B29-053E-420E-86F9-C302CC076621}" destId="{D9ED7625-3912-44BF-BD0F-F04658112F59}" srcOrd="1" destOrd="0" presId="urn:microsoft.com/office/officeart/2005/8/layout/pyramid1"/>
    <dgm:cxn modelId="{5846AF7C-9402-4F80-B9C3-8132438250AA}" type="presOf" srcId="{69C664B3-1826-402D-9EB7-A02A42D4F444}" destId="{B2E4C042-3344-4618-A4A1-6B9E30C7ACBF}" srcOrd="1" destOrd="0" presId="urn:microsoft.com/office/officeart/2005/8/layout/pyramid1"/>
    <dgm:cxn modelId="{A676D239-672A-41BC-AD95-2CD6909245FA}" type="presOf" srcId="{9C944B29-053E-420E-86F9-C302CC076621}" destId="{3D4B5841-C1F6-4AC0-9B7B-A9955E2D1A05}" srcOrd="0" destOrd="0" presId="urn:microsoft.com/office/officeart/2005/8/layout/pyramid1"/>
    <dgm:cxn modelId="{C55A97B6-C34A-452B-87D1-831E707E3ADA}" type="presParOf" srcId="{C7A70988-CF06-4BB8-8D85-44F97327A104}" destId="{9375C4AC-5F41-4291-81B1-FBE0353ED3D9}" srcOrd="0" destOrd="0" presId="urn:microsoft.com/office/officeart/2005/8/layout/pyramid1"/>
    <dgm:cxn modelId="{1A71A322-2583-4024-B1EE-69EF4CD618B6}" type="presParOf" srcId="{9375C4AC-5F41-4291-81B1-FBE0353ED3D9}" destId="{3E555A49-EE97-4153-B576-B06C31A599BD}" srcOrd="0" destOrd="0" presId="urn:microsoft.com/office/officeart/2005/8/layout/pyramid1"/>
    <dgm:cxn modelId="{B55D0457-2420-44C3-8267-60C55BDDBA2B}" type="presParOf" srcId="{9375C4AC-5F41-4291-81B1-FBE0353ED3D9}" destId="{B2E4C042-3344-4618-A4A1-6B9E30C7ACBF}" srcOrd="1" destOrd="0" presId="urn:microsoft.com/office/officeart/2005/8/layout/pyramid1"/>
    <dgm:cxn modelId="{506E1990-7ECA-4121-8F11-647E87054DCE}" type="presParOf" srcId="{C7A70988-CF06-4BB8-8D85-44F97327A104}" destId="{B9CB7E20-4F67-4597-BA8D-5A789F306092}" srcOrd="1" destOrd="0" presId="urn:microsoft.com/office/officeart/2005/8/layout/pyramid1"/>
    <dgm:cxn modelId="{B2C04BD3-724E-4018-8392-DF8672186F2E}" type="presParOf" srcId="{B9CB7E20-4F67-4597-BA8D-5A789F306092}" destId="{3D4B5841-C1F6-4AC0-9B7B-A9955E2D1A05}" srcOrd="0" destOrd="0" presId="urn:microsoft.com/office/officeart/2005/8/layout/pyramid1"/>
    <dgm:cxn modelId="{67FA743A-E7A5-458C-8E98-EC964319EEEF}" type="presParOf" srcId="{B9CB7E20-4F67-4597-BA8D-5A789F306092}" destId="{D9ED7625-3912-44BF-BD0F-F04658112F59}" srcOrd="1" destOrd="0" presId="urn:microsoft.com/office/officeart/2005/8/layout/pyramid1"/>
    <dgm:cxn modelId="{18BE58D9-CE42-4701-9A9E-9F69D2901487}" type="presParOf" srcId="{C7A70988-CF06-4BB8-8D85-44F97327A104}" destId="{6E0A9BD5-18D7-42ED-B1E2-6144B05866DF}" srcOrd="2" destOrd="0" presId="urn:microsoft.com/office/officeart/2005/8/layout/pyramid1"/>
    <dgm:cxn modelId="{D7814E87-D5D7-44B0-BD40-A0A829FDF287}" type="presParOf" srcId="{6E0A9BD5-18D7-42ED-B1E2-6144B05866DF}" destId="{4F552445-6631-476A-8855-7B50182D0A43}" srcOrd="0" destOrd="0" presId="urn:microsoft.com/office/officeart/2005/8/layout/pyramid1"/>
    <dgm:cxn modelId="{6411286C-1B4F-4428-ADEC-737730822BD2}" type="presParOf" srcId="{6E0A9BD5-18D7-42ED-B1E2-6144B05866DF}" destId="{C7CF46E9-AAFE-4235-8637-0902A4A7E5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55A49-EE97-4153-B576-B06C31A599BD}">
      <dsp:nvSpPr>
        <dsp:cNvPr id="0" name=""/>
        <dsp:cNvSpPr/>
      </dsp:nvSpPr>
      <dsp:spPr>
        <a:xfrm>
          <a:off x="1944213" y="0"/>
          <a:ext cx="1584180" cy="1487121"/>
        </a:xfrm>
        <a:prstGeom prst="trapezoid">
          <a:avLst>
            <a:gd name="adj" fmla="val 506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  <a:cs typeface="Times New Roman" panose="02020603050405020304" pitchFamily="18" charset="0"/>
            </a:rPr>
            <a:t>Федеральный</a:t>
          </a:r>
          <a:endParaRPr lang="ru-RU" sz="1800" kern="1200" dirty="0">
            <a:latin typeface="+mj-lt"/>
          </a:endParaRPr>
        </a:p>
      </dsp:txBody>
      <dsp:txXfrm>
        <a:off x="1944213" y="0"/>
        <a:ext cx="1584180" cy="1487121"/>
      </dsp:txXfrm>
    </dsp:sp>
    <dsp:sp modelId="{3D4B5841-C1F6-4AC0-9B7B-A9955E2D1A05}">
      <dsp:nvSpPr>
        <dsp:cNvPr id="0" name=""/>
        <dsp:cNvSpPr/>
      </dsp:nvSpPr>
      <dsp:spPr>
        <a:xfrm>
          <a:off x="1224140" y="1487121"/>
          <a:ext cx="3017576" cy="1487121"/>
        </a:xfrm>
        <a:prstGeom prst="trapezoid">
          <a:avLst>
            <a:gd name="adj" fmla="val 50667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Региональный</a:t>
          </a:r>
          <a:endParaRPr lang="ru-RU" sz="1800" b="1" kern="1200" dirty="0">
            <a:latin typeface="+mj-lt"/>
          </a:endParaRPr>
        </a:p>
      </dsp:txBody>
      <dsp:txXfrm>
        <a:off x="1752216" y="1487121"/>
        <a:ext cx="1961424" cy="1487121"/>
      </dsp:txXfrm>
    </dsp:sp>
    <dsp:sp modelId="{4F552445-6631-476A-8855-7B50182D0A43}">
      <dsp:nvSpPr>
        <dsp:cNvPr id="0" name=""/>
        <dsp:cNvSpPr/>
      </dsp:nvSpPr>
      <dsp:spPr>
        <a:xfrm>
          <a:off x="0" y="2974242"/>
          <a:ext cx="5472608" cy="2426357"/>
        </a:xfrm>
        <a:prstGeom prst="trapezoid">
          <a:avLst>
            <a:gd name="adj" fmla="val 50667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  <a:cs typeface="Times New Roman" panose="02020603050405020304" pitchFamily="18" charset="0"/>
            </a:rPr>
            <a:t>Уровень ПОО</a:t>
          </a:r>
          <a:endParaRPr lang="ru-RU" sz="1800" b="1" kern="1200" dirty="0">
            <a:latin typeface="+mj-lt"/>
            <a:cs typeface="Times New Roman" panose="02020603050405020304" pitchFamily="18" charset="0"/>
          </a:endParaRPr>
        </a:p>
      </dsp:txBody>
      <dsp:txXfrm>
        <a:off x="957706" y="2974242"/>
        <a:ext cx="3557195" cy="2426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393" cy="497764"/>
          </a:xfrm>
          <a:prstGeom prst="rect">
            <a:avLst/>
          </a:prstGeom>
        </p:spPr>
        <p:txBody>
          <a:bodyPr vert="horz" lIns="91719" tIns="45859" rIns="91719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1719" tIns="45859" rIns="91719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C659C-AD1A-4C4B-B6DB-487160511B57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912"/>
            <a:ext cx="2972393" cy="497763"/>
          </a:xfrm>
          <a:prstGeom prst="rect">
            <a:avLst/>
          </a:prstGeom>
        </p:spPr>
        <p:txBody>
          <a:bodyPr vert="horz" lIns="91719" tIns="45859" rIns="91719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91" y="9447912"/>
            <a:ext cx="2972392" cy="497763"/>
          </a:xfrm>
          <a:prstGeom prst="rect">
            <a:avLst/>
          </a:prstGeom>
        </p:spPr>
        <p:txBody>
          <a:bodyPr vert="horz" wrap="square" lIns="91719" tIns="45859" rIns="91719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901F8D-3D5F-4F65-8588-771506FF2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6262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393" cy="497764"/>
          </a:xfrm>
          <a:prstGeom prst="rect">
            <a:avLst/>
          </a:prstGeom>
        </p:spPr>
        <p:txBody>
          <a:bodyPr vert="horz" lIns="91719" tIns="45859" rIns="91719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1719" tIns="45859" rIns="91719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B44CA-5AD0-4B1B-9B99-2DBD5F203D67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9" tIns="45859" rIns="91719" bIns="458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17" y="4724756"/>
            <a:ext cx="5487370" cy="4476674"/>
          </a:xfrm>
          <a:prstGeom prst="rect">
            <a:avLst/>
          </a:prstGeom>
        </p:spPr>
        <p:txBody>
          <a:bodyPr vert="horz" lIns="91719" tIns="45859" rIns="91719" bIns="4585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912"/>
            <a:ext cx="2972393" cy="497763"/>
          </a:xfrm>
          <a:prstGeom prst="rect">
            <a:avLst/>
          </a:prstGeom>
        </p:spPr>
        <p:txBody>
          <a:bodyPr vert="horz" lIns="91719" tIns="45859" rIns="91719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91" y="9447912"/>
            <a:ext cx="2972392" cy="497763"/>
          </a:xfrm>
          <a:prstGeom prst="rect">
            <a:avLst/>
          </a:prstGeom>
        </p:spPr>
        <p:txBody>
          <a:bodyPr vert="horz" wrap="square" lIns="91719" tIns="45859" rIns="91719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21DA48-D20D-47EE-8524-F690EBDD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70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504" indent="-28279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981" indent="-224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94" indent="-224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5408" indent="-2249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155" indent="-224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2" indent="-224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649" indent="-224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6397" indent="-224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95CAD-A9BE-4549-BD63-4EF25DF4D3D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76908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7267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43407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35297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482987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960672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89630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29210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74001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72337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057656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549517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8" y="1916833"/>
            <a:ext cx="8458200" cy="2517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ПРЕЗЕНТАЦИЯ БЕРЕЖЛИВОГО ПРОЕКТА «</a:t>
            </a:r>
            <a:r>
              <a:rPr lang="ru-RU" sz="3200" b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ОПТИМИЗАЦИЯ </a:t>
            </a:r>
            <a:br>
              <a:rPr lang="ru-RU" sz="3200" b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ПРОЦЕССА СОЗДАНИЯ, УТВЕРЖДЕНИЯ </a:t>
            </a:r>
            <a:br>
              <a:rPr lang="ru-RU" sz="3200" b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 ХРАНЕНИЯ УМК</a:t>
            </a:r>
            <a:r>
              <a:rPr lang="ru-RU" sz="3200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57188" y="5373688"/>
            <a:ext cx="7383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chemeClr val="tx1"/>
                </a:solidFill>
              </a:rPr>
              <a:t>Директор </a:t>
            </a:r>
            <a:r>
              <a:rPr lang="ru-RU" altLang="ru-RU" sz="1400" dirty="0">
                <a:solidFill>
                  <a:schemeClr val="tx1"/>
                </a:solidFill>
              </a:rPr>
              <a:t>ОГАПОУ </a:t>
            </a:r>
            <a:r>
              <a:rPr lang="ru-RU" altLang="ru-RU" sz="1400" dirty="0" smtClean="0">
                <a:solidFill>
                  <a:schemeClr val="tx1"/>
                </a:solidFill>
              </a:rPr>
              <a:t>«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Яковлевский</a:t>
            </a:r>
            <a:r>
              <a:rPr lang="ru-RU" altLang="ru-RU" sz="1400" dirty="0" smtClean="0">
                <a:solidFill>
                  <a:schemeClr val="tx1"/>
                </a:solidFill>
              </a:rPr>
              <a:t>  политехнический техникум»</a:t>
            </a:r>
            <a:endParaRPr lang="ru-RU" altLang="ru-RU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</a:rPr>
              <a:t>Нефедов Михаил Николаевич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63" y="6357938"/>
            <a:ext cx="6786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г. </a:t>
            </a:r>
            <a:r>
              <a:rPr lang="ru-RU" sz="1200" b="1" dirty="0" smtClean="0">
                <a:latin typeface="+mn-lt"/>
                <a:cs typeface="+mn-cs"/>
              </a:rPr>
              <a:t>Строитель, 2019 </a:t>
            </a:r>
            <a:r>
              <a:rPr lang="ru-RU" sz="1200" b="1" dirty="0">
                <a:latin typeface="+mn-lt"/>
                <a:cs typeface="+mn-cs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639888" y="844550"/>
            <a:ext cx="7480300" cy="70961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ПОЛИТЕХНИЧЕСКИЙ ТЕХНИКУМ»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5000" y="1673225"/>
            <a:ext cx="8458200" cy="742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pic>
        <p:nvPicPr>
          <p:cNvPr id="13314" name="Picture 2" descr="https://pp.userapi.com/yVnTfGLf-Ac0P-u6gCGld5MTaWS1X9Vx0M-NVg/002UgX9A4nA.jpg"/>
          <p:cNvPicPr>
            <a:picLocks noChangeAspect="1" noChangeArrowheads="1"/>
          </p:cNvPicPr>
          <p:nvPr/>
        </p:nvPicPr>
        <p:blipFill>
          <a:blip r:embed="rId3" cstate="print"/>
          <a:srcRect l="2608" b="6061"/>
          <a:stretch>
            <a:fillRect/>
          </a:stretch>
        </p:blipFill>
        <p:spPr bwMode="auto">
          <a:xfrm>
            <a:off x="179512" y="188640"/>
            <a:ext cx="1907704" cy="158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и результат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314169684"/>
              </p:ext>
            </p:extLst>
          </p:nvPr>
        </p:nvGraphicFramePr>
        <p:xfrm>
          <a:off x="179512" y="1124744"/>
          <a:ext cx="8641085" cy="5117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720"/>
                <a:gridCol w="6820365"/>
              </a:tblGrid>
              <a:tr h="74043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проекта: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 июня 2019 года сократить время протекания процесса создания, хранения и утверждения компонентов УМК на 35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%, повысить удовлетворенность процессом на 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solidFill>
                      <a:schemeClr val="bg1"/>
                    </a:solidFill>
                  </a:tcPr>
                </a:tc>
              </a:tr>
              <a:tr h="90522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достижения цели: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электронного банка УМК, отказ от бумажных носителей</a:t>
                      </a:r>
                      <a:endParaRPr lang="ru-RU" alt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</a:tr>
              <a:tr h="61006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проекта: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протекания процесса не превышает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часов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</a:tr>
              <a:tr h="19565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 к результату: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Ликвидированы лишние этапы данного процесса</a:t>
                      </a:r>
                    </a:p>
                    <a:p>
                      <a:pPr marL="285750" lvl="1" indent="-285750" algn="just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Перераспределены функции по проверке УМК</a:t>
                      </a:r>
                    </a:p>
                    <a:p>
                      <a:pPr marL="285750" lvl="1" indent="-285750" algn="just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Внесены изменения в Положение об учебно-методическом</a:t>
                      </a:r>
                      <a:r>
                        <a:rPr kumimoji="0"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комплексе</a:t>
                      </a:r>
                    </a:p>
                    <a:p>
                      <a:pPr marL="285750" lvl="1" indent="-285750" algn="just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 электронный банк УМК</a:t>
                      </a:r>
                      <a:endParaRPr kumimoji="0" lang="ru-RU" sz="16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</a:tr>
              <a:tr h="38676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Пользователи результатами проекта: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Преподаватели ПОО</a:t>
                      </a:r>
                      <a:endParaRPr kumimoji="0" lang="ru-RU" sz="16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3857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E4743-B156-4D88-BE9C-41191F5C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000" b="1" dirty="0"/>
              <a:t>Основные блоки работ проекта</a:t>
            </a:r>
          </a:p>
        </p:txBody>
      </p:sp>
      <p:graphicFrame>
        <p:nvGraphicFramePr>
          <p:cNvPr id="7" name="Group 181">
            <a:extLst>
              <a:ext uri="{FF2B5EF4-FFF2-40B4-BE49-F238E27FC236}">
                <a16:creationId xmlns:a16="http://schemas.microsoft.com/office/drawing/2014/main" xmlns="" id="{519F92A7-3D47-47AF-84B6-B70291910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976808"/>
              </p:ext>
            </p:extLst>
          </p:nvPr>
        </p:nvGraphicFramePr>
        <p:xfrm>
          <a:off x="539552" y="1124745"/>
          <a:ext cx="7992886" cy="3681787"/>
        </p:xfrm>
        <a:graphic>
          <a:graphicData uri="http://schemas.openxmlformats.org/drawingml/2006/table">
            <a:tbl>
              <a:tblPr/>
              <a:tblGrid>
                <a:gridCol w="528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7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0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3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182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182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7728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182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254218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367" marR="293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367" marR="293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Длительность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367" marR="293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Начало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367" marR="293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Окончание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9367" marR="293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2019 </a:t>
                      </a:r>
                      <a:r>
                        <a:rPr lang="ru-RU" sz="1200" b="1" dirty="0"/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Систематизация, обсуждение по работе по формированию документации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25.03.2019г.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12.04.2019г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утверждение нового положения об УМК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24.04.2019г.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Корректировка компонентов УМК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25.04.2019г.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27.05.2019г.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Обсуждение УМК на заседаниях МК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5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электронной базы УМК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01.06.2019г.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20.06.2019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9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04.03.2019г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20.06.2019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73154F3C-FED4-4E0A-A4F5-34E44E5E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52" y="6357958"/>
            <a:ext cx="490538" cy="285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8CD8442-FDA1-49AE-AE51-64315590168B}" type="slidenum">
              <a:rPr lang="ru-RU" altLang="ru-RU" b="1" smtClean="0">
                <a:solidFill>
                  <a:srgbClr val="23263C"/>
                </a:solidFill>
                <a:latin typeface="Times New Roman" pitchFamily="18" charset="0"/>
                <a:cs typeface="Times New Roman" pitchFamily="18" charset="0"/>
              </a:rPr>
              <a:pPr algn="ctr" eaLnBrk="1" hangingPunct="1"/>
              <a:t>11</a:t>
            </a:fld>
            <a:endParaRPr lang="ru-RU" altLang="ru-RU" b="1" dirty="0">
              <a:solidFill>
                <a:srgbClr val="23263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86800" cy="647700"/>
          </a:xfrm>
        </p:spPr>
        <p:txBody>
          <a:bodyPr/>
          <a:lstStyle/>
          <a:p>
            <a:pPr>
              <a:defRPr/>
            </a:pPr>
            <a:r>
              <a:rPr lang="ru-RU" sz="3000" b="1" dirty="0" smtClean="0"/>
              <a:t>Команда проекта</a:t>
            </a:r>
            <a:endParaRPr lang="ru-RU" sz="3000" b="1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3263381"/>
              </p:ext>
            </p:extLst>
          </p:nvPr>
        </p:nvGraphicFramePr>
        <p:xfrm>
          <a:off x="3571867" y="1356864"/>
          <a:ext cx="5429288" cy="4786782"/>
        </p:xfrm>
        <a:graphic>
          <a:graphicData uri="http://schemas.openxmlformats.org/drawingml/2006/table">
            <a:tbl>
              <a:tblPr/>
              <a:tblGrid>
                <a:gridCol w="402390"/>
                <a:gridCol w="1287654"/>
                <a:gridCol w="2596237"/>
                <a:gridCol w="1143007"/>
              </a:tblGrid>
              <a:tr h="657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ФИО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1.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Нефедов Михаил Николаевич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ОГАПОУ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 (заказчик)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2.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Грищенко</a:t>
                      </a:r>
                      <a:r>
                        <a:rPr lang="ru-RU" sz="1100" b="1" baseline="0" dirty="0" smtClean="0"/>
                        <a:t> Ольга Петровна</a:t>
                      </a:r>
                      <a:endParaRPr lang="ru-RU" sz="1100" b="1" dirty="0"/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ОГАПОУ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Фанина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Елена Васильевна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 ОГАПОУ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Администратор проекта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4.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Беляева Светлана Петровна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Методист ОГАПОУ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5.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Зарубина Юлия Николаевна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ОГАПОУ «Я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ковлевский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7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n-lt"/>
                          <a:cs typeface="Arial" charset="0"/>
                        </a:rPr>
                        <a:t>6.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Переверзева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Наталья Александровна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Старший мастер ОГАПОУ «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29375"/>
            <a:ext cx="458787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33E8BC2-C6B9-414F-9E2B-233A776D50AA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b="1" smtClean="0">
              <a:solidFill>
                <a:srgbClr val="23263C"/>
              </a:solidFill>
            </a:endParaRPr>
          </a:p>
        </p:txBody>
      </p:sp>
      <p:pic>
        <p:nvPicPr>
          <p:cNvPr id="1027" name="Picture 3" descr="C:\Users\User309\Desktop\проект фото\20190111_103459.jpg"/>
          <p:cNvPicPr>
            <a:picLocks noChangeAspect="1" noChangeArrowheads="1"/>
          </p:cNvPicPr>
          <p:nvPr/>
        </p:nvPicPr>
        <p:blipFill>
          <a:blip r:embed="rId2" cstate="print"/>
          <a:srcRect l="12580" r="31137" b="2927"/>
          <a:stretch>
            <a:fillRect/>
          </a:stretch>
        </p:blipFill>
        <p:spPr bwMode="auto">
          <a:xfrm rot="5400000">
            <a:off x="377882" y="3950710"/>
            <a:ext cx="2904881" cy="229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sus\Desktop\фото проек\20190307_105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17581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95288" y="3616325"/>
            <a:ext cx="8458200" cy="1465263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sz="1800" dirty="0" smtClean="0"/>
              <a:t>Руководитель проекта: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>Грищенко Ольга Петровна</a:t>
            </a:r>
            <a:endParaRPr lang="ru-RU" sz="1800" b="1" dirty="0">
              <a:solidFill>
                <a:srgbClr val="1C1C1C"/>
              </a:solidFill>
              <a:cs typeface="Arial" charset="0"/>
            </a:endParaRPr>
          </a:p>
          <a:p>
            <a:pPr marL="137160" algn="ctr">
              <a:defRPr/>
            </a:pPr>
            <a:r>
              <a:rPr lang="ru-RU" sz="1800" dirty="0" smtClean="0"/>
              <a:t>тел.: </a:t>
            </a:r>
            <a:r>
              <a:rPr 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8(47244)5-28-28</a:t>
            </a:r>
            <a:endParaRPr lang="ru-RU" sz="1800" dirty="0" smtClean="0"/>
          </a:p>
          <a:p>
            <a:pPr marL="137160" algn="ctr">
              <a:buClr>
                <a:srgbClr val="2DA2BF"/>
              </a:buClr>
              <a:defRPr/>
            </a:pPr>
            <a:r>
              <a:rPr lang="en-US" sz="1800" dirty="0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/>
              <a:t>yapt@belgtts.ru</a:t>
            </a:r>
            <a:endParaRPr lang="ru-RU" sz="1800" dirty="0" smtClean="0">
              <a:solidFill>
                <a:srgbClr val="464646">
                  <a:shade val="75000"/>
                </a:srgbClr>
              </a:solidFill>
            </a:endParaRPr>
          </a:p>
          <a:p>
            <a:pPr marL="137160" algn="ctr">
              <a:buClr>
                <a:srgbClr val="2DA2BF"/>
              </a:buClr>
              <a:defRPr/>
            </a:pPr>
            <a:endParaRPr lang="ru-RU" sz="1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37160" algn="ctr">
              <a:buClr>
                <a:srgbClr val="2DA2BF"/>
              </a:buClr>
              <a:defRPr/>
            </a:pPr>
            <a:r>
              <a:rPr lang="ru-RU" sz="1800" dirty="0"/>
              <a:t>Администратор проекта:</a:t>
            </a:r>
          </a:p>
          <a:p>
            <a:pPr marL="137160" algn="ctr">
              <a:buClr>
                <a:srgbClr val="2DA2BF"/>
              </a:buClr>
              <a:defRPr/>
            </a:pPr>
            <a:r>
              <a:rPr lang="ru-RU" sz="1800" b="1" dirty="0" err="1" smtClean="0">
                <a:solidFill>
                  <a:schemeClr val="tx1"/>
                </a:solidFill>
              </a:rPr>
              <a:t>Фанина</a:t>
            </a:r>
            <a:r>
              <a:rPr lang="ru-RU" sz="1800" b="1" dirty="0" smtClean="0">
                <a:solidFill>
                  <a:schemeClr val="tx1"/>
                </a:solidFill>
              </a:rPr>
              <a:t> Елена Васильевна</a:t>
            </a:r>
            <a:endParaRPr lang="ru-RU" sz="1800" b="1" dirty="0">
              <a:solidFill>
                <a:schemeClr val="tx1"/>
              </a:solidFill>
            </a:endParaRPr>
          </a:p>
          <a:p>
            <a:pPr marL="137160" algn="ctr">
              <a:buClr>
                <a:srgbClr val="2DA2BF"/>
              </a:buClr>
              <a:defRPr/>
            </a:pPr>
            <a:r>
              <a:rPr lang="ru-RU" sz="1800" dirty="0"/>
              <a:t>тел</a:t>
            </a:r>
            <a:r>
              <a:rPr lang="ru-RU" sz="1800" dirty="0" smtClean="0"/>
              <a:t>.:</a:t>
            </a:r>
            <a:r>
              <a:rPr lang="en-US" sz="1800" dirty="0" smtClean="0"/>
              <a:t>8(47244)5-</a:t>
            </a:r>
            <a:r>
              <a:rPr lang="ru-RU" sz="1800" dirty="0" smtClean="0"/>
              <a:t>28</a:t>
            </a:r>
            <a:r>
              <a:rPr lang="en-US" sz="1800" dirty="0" smtClean="0"/>
              <a:t>-</a:t>
            </a:r>
            <a:r>
              <a:rPr lang="ru-RU" sz="1800" dirty="0" smtClean="0"/>
              <a:t>28</a:t>
            </a:r>
            <a:endParaRPr lang="en-US" sz="1800" dirty="0"/>
          </a:p>
          <a:p>
            <a:pPr marL="137160" algn="ctr">
              <a:buClr>
                <a:srgbClr val="2DA2BF"/>
              </a:buClr>
              <a:defRPr/>
            </a:pPr>
            <a:r>
              <a:rPr lang="en-US" sz="1800" dirty="0"/>
              <a:t>e-mail: </a:t>
            </a:r>
            <a:r>
              <a:rPr lang="en-US" sz="1800" dirty="0" smtClean="0"/>
              <a:t>yapt@belgtts.ru</a:t>
            </a:r>
            <a:endParaRPr lang="en-US" sz="1800" dirty="0"/>
          </a:p>
          <a:p>
            <a:pPr marL="137160" algn="ctr">
              <a:buClr>
                <a:srgbClr val="2DA2BF"/>
              </a:buClr>
              <a:defRPr/>
            </a:pPr>
            <a:endParaRPr lang="ru-RU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138" y="2852738"/>
            <a:ext cx="8686800" cy="11858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Контактные данные: </a:t>
            </a:r>
            <a:br>
              <a:rPr lang="ru-RU" dirty="0"/>
            </a:br>
            <a:endParaRPr lang="ru-RU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508125" y="339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29375"/>
            <a:ext cx="458787" cy="3127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C549BEE7-3999-4C4A-BFC1-0944D9114085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 b="1" smtClean="0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8AFAE-44F3-4AED-99FD-8404730DEAD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4008774"/>
              </p:ext>
            </p:extLst>
          </p:nvPr>
        </p:nvGraphicFramePr>
        <p:xfrm>
          <a:off x="1214414" y="142852"/>
          <a:ext cx="7072362" cy="857256"/>
        </p:xfrm>
        <a:graphic>
          <a:graphicData uri="http://schemas.openxmlformats.org/drawingml/2006/table">
            <a:tbl>
              <a:tblPr/>
              <a:tblGrid>
                <a:gridCol w="3645547"/>
                <a:gridCol w="3426815"/>
              </a:tblGrid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СОГЛАСОВАНО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ОГАПОУ «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Яковлевский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колледж»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________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Ж.Н.Шепелева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07" marR="639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УТВЕРЖДАЮ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ОГАПОУ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Яковлевский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политехнический техникум»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______________</a:t>
                      </a:r>
                      <a:r>
                        <a:rPr lang="ru-RU" sz="1050" smtClean="0">
                          <a:latin typeface="Times New Roman"/>
                          <a:ea typeface="Times New Roman"/>
                          <a:cs typeface="Times New Roman"/>
                        </a:rPr>
                        <a:t>М.Н.Нефедов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07" marR="639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857232"/>
            <a:ext cx="258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КАРТОЧКА ПРОЕКТА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8392106"/>
              </p:ext>
            </p:extLst>
          </p:nvPr>
        </p:nvGraphicFramePr>
        <p:xfrm>
          <a:off x="0" y="1235975"/>
          <a:ext cx="9072594" cy="5669280"/>
        </p:xfrm>
        <a:graphic>
          <a:graphicData uri="http://schemas.openxmlformats.org/drawingml/2006/table">
            <a:tbl>
              <a:tblPr/>
              <a:tblGrid>
                <a:gridCol w="4509258"/>
                <a:gridCol w="4563336"/>
              </a:tblGrid>
              <a:tr h="2314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данные: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Заказчик: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Нефедов Михаил Николаевич., директор ОГАПОУ «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Процесс: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создания, утверждения и хранения УМК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Границы пр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оцесса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постановки задачи на создание компонентов УМК до электронного банка УМК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Грищенко Ольга Петровна,  председатель МК  профессионального цикла и мастеров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 ОГАПОУ «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проекта: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Зарубина Ю.Н.,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Переверзева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Н.А., Беляева С.П.,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Фанина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Е.В., Арбузова Е.И.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Обоснование выбора: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протекания процесса - до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часов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бумаги до 90 пачек на документы, которыми можно пользоваться в электронном виде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Компоненты УМК печатаются в двух экземплярах (для преподавателя,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методический кабинет: в ОПОП)</a:t>
                      </a:r>
                    </a:p>
                    <a:p>
                      <a:pPr algn="just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Много времени уходит на сбор подписей преподавателей, председателей МК и администрации (до 2 часов)</a:t>
                      </a:r>
                    </a:p>
                    <a:p>
                      <a:pPr algn="just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Низкая степень удовлетворённости процессом (2%)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Franklin Gothic Medium" panose="020B0603020102020204" pitchFamily="34" charset="0"/>
                        <a:buAutoNum type="arabicPeriod"/>
                        <a:tabLst/>
                      </a:pPr>
                      <a:endParaRPr kumimoji="0" lang="ru-RU" altLang="ru-RU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7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: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и материальных затрат на  создание УМК: 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временных - 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35%, материальных до 8 тыс.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Эффекты: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Ликвидация лишних этапов данного процесса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электронного банка УМК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мероприятий проекта: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 проекта 04.03.2019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Анализ текущей ситуации 04.03.2019- 16.03.2019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текущей карты процесса 11.03.2019-13.03.2019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поиск и выявление проблем 14.03.2019-16.03.2019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целевой карты процесса 18.03.2019-20.03.2019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«дорожной карты» реализации проекта 21.03.2019-22.03.2019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Реализация проекта 25.03.2019-20.06.2019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Внедрение улучшений 17.06.2019-20.06.2019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Закрытие проекта 20.06.2019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738" marB="45738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000505"/>
          <a:ext cx="4429125" cy="211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6"/>
                <a:gridCol w="1452584"/>
                <a:gridCol w="1476375"/>
              </a:tblGrid>
              <a:tr h="349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мин/дни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62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протекания процесса, дни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 часов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02" marB="457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23 часа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02" marB="45702"/>
                </a:tc>
              </a:tr>
              <a:tr h="5606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материальных затрат на бумагу, тонер,  папки-регистраторы, файлы,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тыс. рублей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тыс. рублей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8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удовлетворенности процессом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создания, утверждения и хранения УМК, %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18" t="11198" r="13086" b="11719"/>
          <a:stretch/>
        </p:blipFill>
        <p:spPr bwMode="auto">
          <a:xfrm>
            <a:off x="1142976" y="590550"/>
            <a:ext cx="7143800" cy="569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5299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Введение в предметную область</a:t>
            </a:r>
            <a:br>
              <a:rPr lang="ru-RU" b="1" dirty="0"/>
            </a:br>
            <a:r>
              <a:rPr lang="ru-RU" b="1" dirty="0"/>
              <a:t>(описание ситуации «как есть»)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86800" cy="80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sus\Desktop\фото проек\20190306_133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60032" y="2636912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sus\Desktop\фото проек\20190307_105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392488" cy="2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us\Desktop\фото проек\20190307_105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51125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789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3FD90302-2FD4-44D4-8953-B593460E77D3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628775"/>
            <a:ext cx="8686800" cy="6937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8496944" cy="556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hangingPunct="1">
              <a:buFont typeface="Franklin Gothic Medium" panose="020B0603020102020204" pitchFamily="34" charset="0"/>
              <a:buAutoNum type="arabicPeriod"/>
            </a:pPr>
            <a:r>
              <a:rPr lang="ru-RU" altLang="ru-RU" sz="2800" dirty="0" smtClean="0">
                <a:latin typeface="Franklin Gothic Book" panose="020B0503020102020204" pitchFamily="34" charset="0"/>
                <a:cs typeface="Times New Roman" panose="02020603050405020304" pitchFamily="18" charset="0"/>
              </a:rPr>
              <a:t>Расход бумаги до 90 пачек на документы, которыми можно пользоваться в электронном виде.</a:t>
            </a:r>
          </a:p>
          <a:p>
            <a:pPr lvl="0" algn="just" eaLnBrk="1" hangingPunct="1">
              <a:buFont typeface="Franklin Gothic Medium" panose="020B0603020102020204" pitchFamily="34" charset="0"/>
              <a:buAutoNum type="arabicPeriod"/>
            </a:pPr>
            <a:r>
              <a:rPr lang="ru-RU" altLang="ru-RU" sz="2800" dirty="0" smtClean="0"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Franklin Gothic Book" panose="020B0503020102020204" pitchFamily="34" charset="0"/>
              </a:rPr>
              <a:t>Компоненты УМК печатаются в двух экземплярах (для преподавателя, в методический кабинет: в ОПОП).</a:t>
            </a:r>
          </a:p>
          <a:p>
            <a:pPr algn="just"/>
            <a:r>
              <a:rPr lang="ru-RU" sz="2800" dirty="0" smtClean="0">
                <a:latin typeface="Franklin Gothic Book" panose="020B0503020102020204" pitchFamily="34" charset="0"/>
              </a:rPr>
              <a:t>3. Много времени уходит на сбор подписей преподавателей, председателей МК и администрации (до 2 часов).</a:t>
            </a:r>
          </a:p>
          <a:p>
            <a:pPr algn="just"/>
            <a:r>
              <a:rPr lang="ru-RU" sz="2800" dirty="0" smtClean="0">
                <a:latin typeface="Franklin Gothic Book" panose="020B0503020102020204" pitchFamily="34" charset="0"/>
              </a:rPr>
              <a:t>4. Низкая степень удовлетворённости процессом (2%). </a:t>
            </a:r>
            <a:endParaRPr lang="ru-RU" altLang="ru-RU" sz="2800" dirty="0" smtClean="0">
              <a:latin typeface="Franklin Gothic Book" panose="020B0503020102020204" pitchFamily="34" charset="0"/>
            </a:endParaRPr>
          </a:p>
          <a:p>
            <a:pPr lvl="0" algn="just" eaLnBrk="1" hangingPunct="1"/>
            <a:endParaRPr lang="ru-RU" altLang="ru-RU" sz="2400" dirty="0" smtClean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algn="just" eaLnBrk="1" hangingPunct="1"/>
            <a:endParaRPr lang="ru-RU" altLang="ru-RU" sz="2400" dirty="0" smtClean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Обоснование выбора процесса: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Введение в предметную область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(описание ситуации «как есть»)</a:t>
            </a:r>
            <a:br>
              <a:rPr lang="ru-RU" sz="3000" b="1" dirty="0" smtClean="0">
                <a:solidFill>
                  <a:schemeClr val="tx1"/>
                </a:solidFill>
              </a:rPr>
            </a:br>
            <a:endParaRPr lang="ru-RU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886700" cy="373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464646"/>
                </a:solidFill>
              </a:rPr>
              <a:t>Карта текущего состояния</a:t>
            </a:r>
            <a:endParaRPr lang="ru-RU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57488" y="1214422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6965729"/>
              </p:ext>
            </p:extLst>
          </p:nvPr>
        </p:nvGraphicFramePr>
        <p:xfrm>
          <a:off x="336550" y="1340768"/>
          <a:ext cx="6096000" cy="28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8032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984374"/>
              </p:ext>
            </p:extLst>
          </p:nvPr>
        </p:nvGraphicFramePr>
        <p:xfrm>
          <a:off x="0" y="1720661"/>
          <a:ext cx="9036496" cy="5137338"/>
        </p:xfrm>
        <a:graphic>
          <a:graphicData uri="http://schemas.openxmlformats.org/drawingml/2006/table">
            <a:tbl>
              <a:tblPr firstRow="1" firstCol="1" bandRow="1"/>
              <a:tblGrid>
                <a:gridCol w="1452193"/>
                <a:gridCol w="367252"/>
                <a:gridCol w="1355229"/>
                <a:gridCol w="342020"/>
                <a:gridCol w="1569233"/>
                <a:gridCol w="342020"/>
                <a:gridCol w="1516431"/>
                <a:gridCol w="342020"/>
                <a:gridCol w="1549371"/>
                <a:gridCol w="200727"/>
              </a:tblGrid>
              <a:tr h="190552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</a:t>
                      </a: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2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3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4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5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03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Заместитель </a:t>
                      </a:r>
                      <a:r>
                        <a:rPr lang="ru-RU" sz="1000" i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директора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Преподаватель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Преподаватель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Методист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Преподаватель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0048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Постановка задачи на создание компонентов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УМК,  распределение часов  по учебному плану к новому учебному году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Проверка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количества часов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 в соответствии с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учебным планом нового учебного года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Разработка и внесение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изменений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 и дополнений в </a:t>
                      </a:r>
                      <a:r>
                        <a:rPr lang="ru-RU" sz="1000" baseline="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УМК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в соответствии с учебным планом нового учебного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года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Проверка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материалов компонентов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УМК </a:t>
                      </a:r>
                      <a:endParaRPr lang="ru-RU" sz="1000" dirty="0" smtClean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на соответствие</a:t>
                      </a:r>
                      <a:r>
                        <a:rPr lang="ru-RU" sz="1000" baseline="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учебному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плану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Печать компонентов УМК на бумажных носителях в двух экземплярах (для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преподавателя и методического кабинета: ОПОП)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20 мин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 час 30 мин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18 часов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 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30 часов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 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5 часов 30 мин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6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7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8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9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10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08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Председатель </a:t>
                      </a:r>
                      <a:r>
                        <a:rPr lang="ru-RU" sz="1000" i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МК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Преподаватель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000" i="1" dirty="0" smtClean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Председатель МК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Директор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Заместитель </a:t>
                      </a:r>
                      <a:r>
                        <a:rPr lang="ru-RU" sz="1000" i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директора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2">
                <a:tc rowSpan="2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Рассмотрение компонентов УМК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на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заседании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МК, </a:t>
                      </a: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оформление протокола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МК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812">
                <a:tc vMerge="1"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Систематизация компонентов УМК на подпись председателю МК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Подпись представленных компонентов УМК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Утверждение ОПОП на педагогическом совете, издание приказа об утверждении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Подписание рабочих </a:t>
                      </a: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программ, КТП, консультаций, методических рекомендаций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2</a:t>
                      </a:r>
                      <a:r>
                        <a:rPr lang="ru-RU" sz="1000" b="1" baseline="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часа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 час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 час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 час 30 мин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 час 10 мин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3">
                <a:tc rowSpan="2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Шаг 11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 gridSpan="2"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Перечень проблем/потерь процесса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создания, утверждения  и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хранения УМК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1</a:t>
                      </a:r>
                      <a:endParaRPr lang="ru-RU" sz="1100" b="1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6">
                  <a:txBody>
                    <a:bodyPr/>
                    <a:lstStyle/>
                    <a:p>
                      <a:pPr algn="just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единого доступа к учебному плану, временные и материальные потери на распечатку педагогической нагрузки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79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Методист 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67">
                <a:tc rowSpan="5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Сбор всех компонентов УМК и распределение </a:t>
                      </a:r>
                      <a:endParaRPr lang="ru-RU" sz="1000" dirty="0" smtClean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по папкам-регистраторам</a:t>
                      </a:r>
                      <a:endParaRPr lang="ru-RU" sz="1000" dirty="0" smtClean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 algn="just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Franklin Gothic Medium" panose="020B0603020102020204" pitchFamily="34" charset="0"/>
                          <a:ea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Материальные затраты на приобретение бумаги, тонера, папок-регистраторов для распечатывания компонентов УМК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Franklin Gothic Medium" panose="020B0603020102020204" pitchFamily="34" charset="0"/>
                          <a:ea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Потери рабочего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времени при создании УМК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Franklin Gothic Medium" panose="020B0603020102020204" pitchFamily="34" charset="0"/>
                          <a:ea typeface="Times New Roman"/>
                        </a:rPr>
                        <a:t>4</a:t>
                      </a:r>
                      <a:endParaRPr lang="ru-RU" sz="1100" b="1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Потери времени на сбор подписей всех компонентов УМК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Franklin Gothic Medium" panose="020B0603020102020204" pitchFamily="34" charset="0"/>
                          <a:ea typeface="Times New Roman"/>
                        </a:rPr>
                        <a:t>5</a:t>
                      </a:r>
                      <a:endParaRPr lang="ru-RU" sz="1100" b="1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Временные и материальные потери, связанные со сбором всех компонентов УМК и приобретением значительного количества папок-регистраторов</a:t>
                      </a: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5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Franklin Gothic Medium" panose="020B0603020102020204" pitchFamily="34" charset="0"/>
                          <a:ea typeface="Arial"/>
                        </a:rPr>
                        <a:t>4 часа</a:t>
                      </a: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Franklin Gothic Medium" panose="020B0603020102020204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524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628800"/>
            <a:ext cx="6889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6889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2529" y="3429000"/>
            <a:ext cx="581471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6889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734" y="1613718"/>
            <a:ext cx="835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1492424" y="2561786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200037" y="2566768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127353" y="2595343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872445" y="2595343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8910557" y="2636912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492424" y="4295336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212613" y="4295336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044089" y="4295336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872445" y="4295336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8910557" y="4293096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642918"/>
            <a:ext cx="2024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есть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 часов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596" y="1142984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1285860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428736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8" name="Объект 4"/>
          <p:cNvGraphicFramePr>
            <a:graphicFrameLocks/>
          </p:cNvGraphicFramePr>
          <p:nvPr/>
        </p:nvGraphicFramePr>
        <p:xfrm>
          <a:off x="428596" y="1142984"/>
          <a:ext cx="8145491" cy="508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989"/>
                <a:gridCol w="2027044"/>
                <a:gridCol w="735979"/>
                <a:gridCol w="4838479"/>
              </a:tblGrid>
              <a:tr h="104251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7568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336" marB="34336"/>
                </a:tc>
              </a:tr>
              <a:tr h="17568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19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77" y="332656"/>
            <a:ext cx="8686800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3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charset="0"/>
              </a:rPr>
              <a:t>Введение в предметную область</a:t>
            </a:r>
            <a:br>
              <a:rPr lang="ru-RU" sz="33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ru-RU" sz="33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charset="0"/>
              </a:rPr>
              <a:t>(описание ситуации «как есть</a:t>
            </a:r>
            <a:r>
              <a:rPr lang="ru-RU" sz="3300" b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charset="0"/>
              </a:rPr>
              <a:t>»)</a:t>
            </a:r>
            <a:br>
              <a:rPr lang="ru-RU" sz="3300" b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ru-RU" sz="3300" b="1" cap="none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300" b="1" cap="none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b="1" dirty="0" smtClean="0">
                <a:solidFill>
                  <a:srgbClr val="464646"/>
                </a:solidFill>
              </a:rPr>
              <a:t>Пирамида </a:t>
            </a:r>
            <a:r>
              <a:rPr lang="ru-RU" sz="2400" b="1" dirty="0">
                <a:solidFill>
                  <a:srgbClr val="464646"/>
                </a:solidFill>
              </a:rPr>
              <a:t>проблем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99592" y="1196752"/>
          <a:ext cx="54726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2C16D0-61C4-4C32-85A3-E4D5F3C8DE43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smtClean="0">
              <a:solidFill>
                <a:srgbClr val="268EA8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9" y="4071942"/>
            <a:ext cx="3744416" cy="25974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0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0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Печать компонентов УМК на бумажных носителях.</a:t>
            </a: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и материальные потери на распечатку педагогической нагрузки.</a:t>
            </a: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 на приобретение бумаги, тонера, папок-регистраторов, файлов.</a:t>
            </a: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Потери времени при перерасчете ошибок в часах при проверке документов методистом.</a:t>
            </a: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Несвоевременное обновление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КОСов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методических рекомендаций.</a:t>
            </a: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УМК на заседании МК.</a:t>
            </a: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 времени на перемещение между участниками образовательной деятельности  для уточнения и корректировки информации</a:t>
            </a:r>
            <a:r>
              <a:rPr lang="ru-RU" sz="10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pPr marL="228600" indent="-228600" algn="just" eaLnBrk="1" fontAlgn="t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0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28600" indent="-22860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 smtClean="0"/>
              <a:t>Введение в предметную область</a:t>
            </a:r>
            <a:br>
              <a:rPr lang="ru-RU" sz="3000" b="1" dirty="0" smtClean="0"/>
            </a:br>
            <a:r>
              <a:rPr lang="ru-RU" sz="3000" b="1" dirty="0" smtClean="0"/>
              <a:t>(описание ситуации «как будет»)</a:t>
            </a:r>
            <a:br>
              <a:rPr lang="ru-RU" sz="3000" b="1" dirty="0" smtClean="0"/>
            </a:br>
            <a:endParaRPr lang="ru-RU" sz="3000" b="1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419850"/>
            <a:ext cx="550862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3534CC49-F6E0-48BA-8AA4-444FC01E7C18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b="1" smtClean="0">
              <a:solidFill>
                <a:srgbClr val="23263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1033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/>
              <a:t>Карта целевого состояния</a:t>
            </a:r>
            <a:endParaRPr lang="ru-RU" sz="2400" b="1" dirty="0"/>
          </a:p>
        </p:txBody>
      </p:sp>
      <p:pic>
        <p:nvPicPr>
          <p:cNvPr id="3074" name="Picture 2" descr="C:\Users\asus\Desktop\фото проек\20190306_135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4352483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672588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6195" t="17949" r="42758" b="47863"/>
          <a:stretch>
            <a:fillRect/>
          </a:stretch>
        </p:blipFill>
        <p:spPr bwMode="auto">
          <a:xfrm>
            <a:off x="323528" y="3356992"/>
            <a:ext cx="3744416" cy="249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70648" cy="29917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Medium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Franklin Gothic Medium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Franklin Gothic Medium" pitchFamily="34" charset="0"/>
                <a:cs typeface="Times New Roman" panose="02020603050405020304" pitchFamily="18" charset="0"/>
              </a:rPr>
              <a:t>Карта целевого состояния процесса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0" y="105489"/>
            <a:ext cx="25442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6800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5" name="Таблица 20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993521"/>
              </p:ext>
            </p:extLst>
          </p:nvPr>
        </p:nvGraphicFramePr>
        <p:xfrm>
          <a:off x="611560" y="1340768"/>
          <a:ext cx="8064896" cy="2238975"/>
        </p:xfrm>
        <a:graphic>
          <a:graphicData uri="http://schemas.openxmlformats.org/drawingml/2006/table">
            <a:tbl>
              <a:tblPr firstRow="1" firstCol="1" bandRow="1"/>
              <a:tblGrid>
                <a:gridCol w="144016"/>
                <a:gridCol w="144016"/>
                <a:gridCol w="1440160"/>
                <a:gridCol w="432048"/>
                <a:gridCol w="1440160"/>
                <a:gridCol w="504056"/>
                <a:gridCol w="1296144"/>
                <a:gridCol w="576064"/>
                <a:gridCol w="1512168"/>
                <a:gridCol w="576064"/>
              </a:tblGrid>
              <a:tr h="379213">
                <a:tc gridSpan="10"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Как будет ˂ 23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часа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800" baseline="0" dirty="0">
                          <a:effectLst/>
                          <a:latin typeface="Franklin Gothic Medium" pitchFamily="34" charset="0"/>
                          <a:ea typeface="Arial"/>
                        </a:rPr>
                        <a:t> </a:t>
                      </a:r>
                      <a:r>
                        <a:rPr lang="ru-RU" sz="800" baseline="0" dirty="0" smtClean="0">
                          <a:effectLst/>
                          <a:latin typeface="Franklin Gothic Medium" pitchFamily="34" charset="0"/>
                          <a:ea typeface="Arial"/>
                        </a:rPr>
                        <a:t>                                                                                 </a:t>
                      </a:r>
                      <a:r>
                        <a:rPr lang="ru-RU" sz="1200" dirty="0" smtClean="0">
                          <a:effectLst/>
                          <a:latin typeface="Franklin Gothic Medium" pitchFamily="34" charset="0"/>
                          <a:ea typeface="Arial"/>
                        </a:rPr>
                        <a:t>                                                            </a:t>
                      </a:r>
                      <a:r>
                        <a:rPr lang="ru-RU" sz="1400" b="1" i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Возврат </a:t>
                      </a: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 доработку</a:t>
                      </a:r>
                      <a:r>
                        <a:rPr lang="ru-RU" sz="1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93">
                <a:tc rowSpan="4">
                  <a:txBody>
                    <a:bodyPr/>
                    <a:lstStyle/>
                    <a:p>
                      <a:pPr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Шаг 2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Шаг 3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Шаг 4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Шаг 6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28">
                <a:tc vMerge="1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Преподаватель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Преподаватель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Методист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Председатель 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9312">
                <a:tc vMerge="1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Проверка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количества часов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в соответствии с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учебным планом нового учебного года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Разработка и внесение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изменений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и дополнений в 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УМК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 соответствии с учебным планом нового учебного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года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Проверка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материалов компонентов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УМК 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 соответствие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учебному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плану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Рассмотрение компонентов УМК на заседании МК, оформление протокола МК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44">
                <a:tc vMerge="1"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Times New Roman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 час 30 мин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8 часов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 часов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час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33" marR="51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Arial"/>
                      </a:endParaRPr>
                    </a:p>
                  </a:txBody>
                  <a:tcPr marL="51833" marR="51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17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422650"/>
            <a:ext cx="28098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8481015"/>
              </p:ext>
            </p:extLst>
          </p:nvPr>
        </p:nvGraphicFramePr>
        <p:xfrm>
          <a:off x="827584" y="4005064"/>
          <a:ext cx="3096344" cy="2500311"/>
        </p:xfrm>
        <a:graphic>
          <a:graphicData uri="http://schemas.openxmlformats.org/drawingml/2006/table">
            <a:tbl>
              <a:tblPr firstRow="1" firstCol="1" bandRow="1"/>
              <a:tblGrid>
                <a:gridCol w="1342870"/>
                <a:gridCol w="353387"/>
                <a:gridCol w="1201517"/>
                <a:gridCol w="198570"/>
              </a:tblGrid>
              <a:tr h="157561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Шаг 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Шаг 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83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Преподаватель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Директор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6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Систематизация компонентов УМК на подпись председателю МК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Утверждение ОПОП на педагогическом совете, издание приказа об утверждении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C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55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 час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 час 30 мин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Franklin Gothic Medium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Объект 4"/>
          <p:cNvGraphicFramePr>
            <a:graphicFrameLocks/>
          </p:cNvGraphicFramePr>
          <p:nvPr/>
        </p:nvGraphicFramePr>
        <p:xfrm>
          <a:off x="395536" y="548680"/>
          <a:ext cx="7886700" cy="49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15314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66497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Доработка</a:t>
                      </a:r>
                    </a:p>
                  </a:txBody>
                  <a:tcPr marL="68580" marR="68580" marT="34293" marB="34293"/>
                </a:tc>
              </a:tr>
              <a:tr h="166497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67544" y="548680"/>
            <a:ext cx="519112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692696"/>
            <a:ext cx="519112" cy="144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836712"/>
            <a:ext cx="519112" cy="144016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flipH="1">
            <a:off x="3635896" y="1412776"/>
            <a:ext cx="1225922" cy="288032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flipH="1">
            <a:off x="3275856" y="620688"/>
            <a:ext cx="721866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580112" y="4293096"/>
          <a:ext cx="2668776" cy="540385"/>
        </p:xfrm>
        <a:graphic>
          <a:graphicData uri="http://schemas.openxmlformats.org/drawingml/2006/table">
            <a:tbl>
              <a:tblPr/>
              <a:tblGrid>
                <a:gridCol w="864096"/>
                <a:gridCol w="177175"/>
                <a:gridCol w="723900"/>
                <a:gridCol w="179705"/>
                <a:gridCol w="723900"/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Franklin Gothic Medium"/>
                          <a:ea typeface="Calibri"/>
                          <a:cs typeface="Times New Roman"/>
                        </a:rPr>
                        <a:t>Шаг </a:t>
                      </a:r>
                      <a:r>
                        <a:rPr lang="ru-RU" sz="900" b="1" dirty="0" smtClean="0">
                          <a:latin typeface="Franklin Gothic Medium"/>
                          <a:ea typeface="Calibri"/>
                          <a:cs typeface="Times New Roman"/>
                        </a:rPr>
                        <a:t>5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Franklin Gothic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Franklin Gothic Medium"/>
                          <a:ea typeface="Calibri"/>
                          <a:cs typeface="Times New Roman"/>
                        </a:rPr>
                        <a:t>Шаг </a:t>
                      </a:r>
                      <a:r>
                        <a:rPr lang="ru-RU" sz="1000" b="1" dirty="0" smtClean="0">
                          <a:latin typeface="Franklin Gothic Medium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Franklin Gothic Medium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Franklin Gothic Medium"/>
                          <a:ea typeface="Calibri"/>
                          <a:cs typeface="Times New Roman"/>
                        </a:rPr>
                        <a:t>Шаг </a:t>
                      </a:r>
                      <a:r>
                        <a:rPr lang="ru-RU" sz="1000" b="1" dirty="0" smtClean="0">
                          <a:latin typeface="Franklin Gothic Medium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часов 30 мин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час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 10 мин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1" name="Крест 30"/>
          <p:cNvSpPr/>
          <p:nvPr/>
        </p:nvSpPr>
        <p:spPr>
          <a:xfrm rot="2637252">
            <a:off x="5601379" y="4170348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Крест 31"/>
          <p:cNvSpPr/>
          <p:nvPr/>
        </p:nvSpPr>
        <p:spPr>
          <a:xfrm rot="2637252">
            <a:off x="6609493" y="4170348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Крест 32"/>
          <p:cNvSpPr/>
          <p:nvPr/>
        </p:nvSpPr>
        <p:spPr>
          <a:xfrm rot="2637252">
            <a:off x="7473588" y="4170347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5733256"/>
            <a:ext cx="5148064" cy="3847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(время протекания процесса) </a:t>
            </a:r>
            <a:r>
              <a:rPr lang="ru-RU" b="1" dirty="0" smtClean="0">
                <a:solidFill>
                  <a:srgbClr val="007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7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часа,</a:t>
            </a:r>
            <a:r>
              <a:rPr lang="ru-RU" sz="1400" b="1" dirty="0" smtClean="0">
                <a:solidFill>
                  <a:srgbClr val="1C03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35%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492896"/>
            <a:ext cx="4016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Стрелка вправо 37"/>
          <p:cNvSpPr/>
          <p:nvPr/>
        </p:nvSpPr>
        <p:spPr>
          <a:xfrm>
            <a:off x="2267744" y="5085184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2483768" y="2564904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4355976" y="2564904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6156176" y="2564904"/>
            <a:ext cx="233443" cy="247650"/>
          </a:xfrm>
          <a:prstGeom prst="rightArrow">
            <a:avLst/>
          </a:prstGeom>
          <a:solidFill>
            <a:srgbClr val="D6784E"/>
          </a:solidFill>
          <a:ln w="100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4016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788024" y="4293096"/>
          <a:ext cx="716915" cy="576064"/>
        </p:xfrm>
        <a:graphic>
          <a:graphicData uri="http://schemas.openxmlformats.org/drawingml/2006/table">
            <a:tbl>
              <a:tblPr/>
              <a:tblGrid>
                <a:gridCol w="716915"/>
              </a:tblGrid>
              <a:tr h="307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Franklin Gothic Medium"/>
                          <a:ea typeface="Calibri"/>
                          <a:cs typeface="Times New Roman"/>
                        </a:rPr>
                        <a:t>Шаг </a:t>
                      </a:r>
                      <a:r>
                        <a:rPr lang="ru-RU" sz="1000" b="1" dirty="0" smtClean="0">
                          <a:latin typeface="Franklin Gothic Medium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мин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" name="Крест 36"/>
          <p:cNvSpPr/>
          <p:nvPr/>
        </p:nvSpPr>
        <p:spPr>
          <a:xfrm rot="2637252">
            <a:off x="4737282" y="4170347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8316416" y="4293096"/>
          <a:ext cx="716915" cy="576064"/>
        </p:xfrm>
        <a:graphic>
          <a:graphicData uri="http://schemas.openxmlformats.org/drawingml/2006/table">
            <a:tbl>
              <a:tblPr/>
              <a:tblGrid>
                <a:gridCol w="716915"/>
              </a:tblGrid>
              <a:tr h="307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Franklin Gothic Medium"/>
                          <a:ea typeface="Calibri"/>
                          <a:cs typeface="Times New Roman"/>
                        </a:rPr>
                        <a:t>Шаг </a:t>
                      </a:r>
                      <a:r>
                        <a:rPr lang="ru-RU" sz="1000" b="1" dirty="0" smtClean="0">
                          <a:latin typeface="Franklin Gothic Medium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4" name="Крест 43"/>
          <p:cNvSpPr/>
          <p:nvPr/>
        </p:nvSpPr>
        <p:spPr>
          <a:xfrm rot="2637252">
            <a:off x="8337684" y="4170347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474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28668</TotalTime>
  <Words>1242</Words>
  <Application>Microsoft Office PowerPoint</Application>
  <PresentationFormat>Экран (4:3)</PresentationFormat>
  <Paragraphs>332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БЕРЕЖЛИВОГО ПРОЕКТА «ОПТИМИЗАЦИЯ  ПРОЦЕССА СОЗДАНИЯ, УТВЕРЖДЕНИЯ  И ХРАНЕНИЯ УМК»</vt:lpstr>
      <vt:lpstr>Слайд 2</vt:lpstr>
      <vt:lpstr>Слайд 3</vt:lpstr>
      <vt:lpstr>Введение в предметную область (описание ситуации «как есть») </vt:lpstr>
      <vt:lpstr>Обоснование выбора процесса:</vt:lpstr>
      <vt:lpstr>Карта текущего состояния</vt:lpstr>
      <vt:lpstr>Введение в предметную область (описание ситуации «как есть»)  Пирамида проблем</vt:lpstr>
      <vt:lpstr>Введение в предметную область (описание ситуации «как будет») </vt:lpstr>
      <vt:lpstr> Карта целевого состояния процесса  </vt:lpstr>
      <vt:lpstr>Цель и результат проекта</vt:lpstr>
      <vt:lpstr>Основные блоки работ проекта</vt:lpstr>
      <vt:lpstr>Команда проекта</vt:lpstr>
      <vt:lpstr>Контактные данные:  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asus</cp:lastModifiedBy>
  <cp:revision>1128</cp:revision>
  <cp:lastPrinted>2018-10-11T06:42:37Z</cp:lastPrinted>
  <dcterms:created xsi:type="dcterms:W3CDTF">2010-02-20T13:06:54Z</dcterms:created>
  <dcterms:modified xsi:type="dcterms:W3CDTF">2019-11-10T17:07:51Z</dcterms:modified>
</cp:coreProperties>
</file>